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6/11/2021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6/11/2021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6/11/2021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6/11/2021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6/11/2021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6/11/2021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Early Wake-up Ahead Node for Fast Code Dissemination in Wireless Sensor Networks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228600"/>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8382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With </a:t>
            </a:r>
            <a:r>
              <a:rPr lang="en-IN" sz="2000" dirty="0" smtClean="0">
                <a:latin typeface="Times New Roman" pitchFamily="18" charset="0"/>
                <a:cs typeface="Times New Roman" pitchFamily="18" charset="0"/>
              </a:rPr>
              <a:t>the development of sensor-clouds, the traditional WSN is expanded and the computing capacity is greatly improved. However, there are still challenges to be solved in sensor-clouds, such as how to disseminate codes to all nodes in a fast and energy-saving way. In this paper, an early wake-up ahead (EWA) code dissemination scheme is proposed to disseminate codes more efficiently. The main innovations of EWA code dissemination scheme are as follows: (a) An early wake-up message (EWM) routing protocol is proposed to propagate the early wake-up message ahead to awake the nodes in the routing path before data packets arrive. The forecast message can be forwarded for multi-hops during a time slot, while the packet can only be forwarded for one hop.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lnSpcReduction="10000"/>
          </a:bodyPr>
          <a:lstStyle/>
          <a:p>
            <a:pPr algn="just">
              <a:lnSpc>
                <a:spcPct val="150000"/>
              </a:lnSpc>
              <a:buNone/>
            </a:pPr>
            <a:r>
              <a:rPr lang="en-IN" sz="2000" dirty="0" smtClean="0">
                <a:latin typeface="Times New Roman" pitchFamily="18" charset="0"/>
                <a:cs typeface="Times New Roman" pitchFamily="18" charset="0"/>
              </a:rPr>
              <a:t>    Therefore</a:t>
            </a:r>
            <a:r>
              <a:rPr lang="en-IN" sz="2000" dirty="0" smtClean="0">
                <a:latin typeface="Times New Roman" pitchFamily="18" charset="0"/>
                <a:cs typeface="Times New Roman" pitchFamily="18" charset="0"/>
              </a:rPr>
              <a:t>, the nodes in the routing path can be awakened before the sending node starts to transmit the packets, the sleep latency is thus reduced as the sending node has not to wait for the receiver to be awakened for transmission. (b) The proposed EWA scheme aims at accelerating the code dissemination by increasing the duty cycle of the nodes which are far from the sink based on the EWM routing protocol. Meanwhile, the EWA scheme can improve the energy utilization rate without affecting the network lifetime. Theoretical analysis has verified the proposed protocol and scheme do accelerate code dissemination and improve energy utilization ratio. The experimental results show that the proposed EWA scheme reduces the network delay by 16.53%–37.13% compared to the conventional schemes</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A base-station may be a fixed node or a mobile node capable of connecting the sensor network to an existing communications infrastructure or to the Internet where a user can have access to the reported data.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may require actively adjusting transmit powers and </a:t>
            </a:r>
            <a:r>
              <a:rPr lang="en-IN" sz="2000" dirty="0" err="1" smtClean="0">
                <a:latin typeface="Times New Roman" pitchFamily="18" charset="0"/>
                <a:cs typeface="Times New Roman" pitchFamily="18" charset="0"/>
              </a:rPr>
              <a:t>signaling</a:t>
            </a:r>
            <a:r>
              <a:rPr lang="en-IN" sz="2000" dirty="0" smtClean="0">
                <a:latin typeface="Times New Roman" pitchFamily="18" charset="0"/>
                <a:cs typeface="Times New Roman" pitchFamily="18" charset="0"/>
              </a:rPr>
              <a:t> rates on the existing links to reduce energy consumption, or rerouting packets through regions of the network where more energy is available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New and existing coordinators are not necessarily </a:t>
            </a:r>
            <a:r>
              <a:rPr lang="en-IN" sz="2000" dirty="0" err="1" smtClean="0">
                <a:latin typeface="Times New Roman" pitchFamily="18" charset="0"/>
                <a:cs typeface="Times New Roman" pitchFamily="18" charset="0"/>
              </a:rPr>
              <a:t>neighbors</a:t>
            </a:r>
            <a:r>
              <a:rPr lang="en-IN" sz="2000" dirty="0" smtClean="0">
                <a:latin typeface="Times New Roman" pitchFamily="18" charset="0"/>
                <a:cs typeface="Times New Roman" pitchFamily="18" charset="0"/>
              </a:rPr>
              <a:t> in [33], which, in effect, makes the design less energy efficient because of the need to maintain the positions of two or three hop </a:t>
            </a:r>
            <a:r>
              <a:rPr lang="en-IN" sz="2000" dirty="0" err="1" smtClean="0">
                <a:latin typeface="Times New Roman" pitchFamily="18" charset="0"/>
                <a:cs typeface="Times New Roman" pitchFamily="18" charset="0"/>
              </a:rPr>
              <a:t>neighbors</a:t>
            </a:r>
            <a:r>
              <a:rPr lang="en-IN" sz="2000" dirty="0" smtClean="0">
                <a:latin typeface="Times New Roman" pitchFamily="18" charset="0"/>
                <a:cs typeface="Times New Roman" pitchFamily="18" charset="0"/>
              </a:rPr>
              <a:t> in the complicated SPAN algorithm</a:t>
            </a:r>
            <a:r>
              <a:rPr lang="en-IN" sz="2000" dirty="0" smtClean="0">
                <a:latin typeface="Times New Roman" pitchFamily="18" charset="0"/>
                <a:cs typeface="Times New Roman" pitchFamily="18" charset="0"/>
              </a:rPr>
              <a:t>.</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WSNs can be applied in various industrial applications to solve many related problems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Robots can cooperate and combat some of the major problems of WSNs, such as sensor node mobility, node redeployment, travelling salesman, etc</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Specifically, increased transportation of people creates problems and time wastage, when a large number of vehicles is heading towards common destinations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Additionally, through the indicative examination of characteristic examples of them, their particular features are explained, while their benefits and problems are </a:t>
            </a:r>
            <a:r>
              <a:rPr lang="en-IN" sz="2000" dirty="0" smtClean="0">
                <a:latin typeface="Times New Roman" pitchFamily="18" charset="0"/>
                <a:cs typeface="Times New Roman" pitchFamily="18" charset="0"/>
              </a:rPr>
              <a:t>denoted.</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3810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371600" y="228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surveys </a:t>
            </a: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and </a:t>
            </a:r>
            <a:r>
              <a:rPr lang="en-IN" sz="2000" dirty="0" smtClean="0">
                <a:latin typeface="Times New Roman" pitchFamily="18" charset="0"/>
                <a:cs typeface="Times New Roman" pitchFamily="18" charset="0"/>
              </a:rPr>
              <a:t>addressed </a:t>
            </a:r>
            <a:r>
              <a:rPr lang="en-IN" sz="2000" dirty="0" smtClean="0">
                <a:latin typeface="Times New Roman" pitchFamily="18" charset="0"/>
                <a:cs typeface="Times New Roman" pitchFamily="18" charset="0"/>
              </a:rPr>
              <a:t>several design issues and techniques for WSNs describing the physical constraints on sensor nodes, applications, architectural attributes, and the protocols proposed in all layers of the network stack</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Two routing techniques, namely, information-driven sensor querying (IDSQ) and constrained anisotropic diffusion routing (CADR) were proposed </a:t>
            </a: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CADR aims to be a general form of directed diffusion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Hierarchical or cluster-based routing, originally proposed in </a:t>
            </a:r>
            <a:r>
              <a:rPr lang="en-IN" sz="2000" dirty="0" err="1" smtClean="0">
                <a:latin typeface="Times New Roman" pitchFamily="18" charset="0"/>
                <a:cs typeface="Times New Roman" pitchFamily="18" charset="0"/>
              </a:rPr>
              <a:t>wireline</a:t>
            </a:r>
            <a:r>
              <a:rPr lang="en-IN" sz="2000" dirty="0" smtClean="0">
                <a:latin typeface="Times New Roman" pitchFamily="18" charset="0"/>
                <a:cs typeface="Times New Roman" pitchFamily="18" charset="0"/>
              </a:rPr>
              <a:t> networks, are well-known techniques with special advantages related to scalability and efficient communication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a protocol is proposed that computes an energy-efficient </a:t>
            </a:r>
            <a:r>
              <a:rPr lang="en-IN" sz="2000" dirty="0" err="1" smtClean="0">
                <a:latin typeface="Times New Roman" pitchFamily="18" charset="0"/>
                <a:cs typeface="Times New Roman" pitchFamily="18" charset="0"/>
              </a:rPr>
              <a:t>subnetwork</a:t>
            </a:r>
            <a:r>
              <a:rPr lang="en-IN" sz="2000" dirty="0" smtClean="0">
                <a:latin typeface="Times New Roman" pitchFamily="18" charset="0"/>
                <a:cs typeface="Times New Roman" pitchFamily="18" charset="0"/>
              </a:rPr>
              <a:t>, namely the minimum energy communication network (MECN) for a certain sensor network by utilizing low power GPS.</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researchers collected the performance statistics of the network and despite the difficulty of the hospital environment due to interference and radio noise, the application of WSNs can improve the operation of a healthcare facility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objective of machinery health monitoring is to examine the performance of various types of technical equipment and to either detect or predict the occurrence of faults that are obstructive or even catastrophic for their operation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system is designed, implemented, deployed, and tested to monitor the structural performance of a bridge in China by sensing vibration signals that are produced under various conditions in specific points of interest located at the body of the bridge. </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265545"/>
        </p:xfrm>
        <a:graphic>
          <a:graphicData uri="http://schemas.openxmlformats.org/drawingml/2006/table">
            <a:tbl>
              <a:tblPr firstRow="1" bandRow="1">
                <a:tableStyleId>{5C22544A-7EE6-4342-B048-85BDC9FD1C3A}</a:tableStyleId>
              </a:tblPr>
              <a:tblGrid>
                <a:gridCol w="2622550"/>
                <a:gridCol w="1873250"/>
                <a:gridCol w="3371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Wireless Sensor Networks: A Survey</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Akyildiz, I.F.; Su, W.; Sankarasubramaniam, Y.; Cayirci, E.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This paper describes the concept of sensor networks which has been made viable by the convergence of micro-electro-mechanical systems technology, wireless communications and digital electronics.</a:t>
                      </a:r>
                      <a:endParaRPr lang="en-IN" sz="2000" dirty="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Survey of Applications of Wireless Sensors and Wireless Sensor Networks</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Arampatzis, T.; Lygeros, J.; Manesis, S.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Wireless sensors and wireless sensor networks have come to the forefront of the scientific community recently.</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21665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Smart dust: Communicating with a cubic-millimeter computer</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Warneke, B.; Last, M.; Liebowitz, B.; Pister, K.S.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Although we've chosen a somewhat arbitrary size for our sensor systems, exploring microfabrication technology's limitations is our fundamental goal.</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Survey of Military Applications of Wireless Sensor Networks</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Đuriši´c, M.P.; Tafa, Z.; Dimi´c, G.; Milutinovi´c, V.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This paper presents an overview of defense related applications of wireless sensor networks (WSNs). </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3.png"/>
          <p:cNvPicPr>
            <a:picLocks noGrp="1" noChangeAspect="1" noChangeArrowheads="1"/>
          </p:cNvPicPr>
          <p:nvPr>
            <p:ph idx="1"/>
          </p:nvPr>
        </p:nvPicPr>
        <p:blipFill>
          <a:blip r:embed="rId2"/>
          <a:srcRect/>
          <a:stretch>
            <a:fillRect/>
          </a:stretch>
        </p:blipFill>
        <p:spPr bwMode="auto">
          <a:xfrm>
            <a:off x="1752600" y="1371600"/>
            <a:ext cx="6781800" cy="49530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914400"/>
            <a:ext cx="7498080" cy="4800600"/>
          </a:xfrm>
        </p:spPr>
        <p:txBody>
          <a:bodyPr>
            <a:noAutofit/>
          </a:bodyPr>
          <a:lstStyle/>
          <a:p>
            <a:pPr algn="just">
              <a:buNone/>
            </a:pPr>
            <a:r>
              <a:rPr lang="en-IN" sz="1900" dirty="0" smtClean="0">
                <a:latin typeface="Times New Roman" pitchFamily="18" charset="0"/>
                <a:cs typeface="Times New Roman" pitchFamily="18" charset="0"/>
              </a:rPr>
              <a:t>    The </a:t>
            </a:r>
            <a:r>
              <a:rPr lang="en-IN" sz="1900" dirty="0" smtClean="0">
                <a:latin typeface="Times New Roman" pitchFamily="18" charset="0"/>
                <a:cs typeface="Times New Roman" pitchFamily="18" charset="0"/>
              </a:rPr>
              <a:t>usage of WSNs already provides remarkable advantages for various domains of human activity. Thanks to the continuous evolution of technology both the capabilities of sensor nodes will keep expanding and their manufacturing costs will become lower. This is the reason why the range of WSN applications is expected to carry on growing. In this article, the utilization of WSNs in specific domains, namely military, environmental, flora and fauna, health, industrial, and urban, was examined via the investigation of corresponding typical examples, both novel and well-known ones. From this examination, it became evident that the usage of WSNs not only provides numerous advantages in specific domains when compared against the relative means and methods that were traditionally used, but it also introduces novel applications. Additionally, for various applications both the problems and solutions developed, were identified and discussed. The combinational utilization of relative methodologies and tools will assist both the enhancement of existing applications and the development of novel ones. On the other hand, certain problems that obstruct the usage of WSNs, such as energy limitations, congestion, connectivity loss, inadequate coverage, low </a:t>
            </a:r>
            <a:r>
              <a:rPr lang="en-IN" sz="1900" dirty="0" err="1" smtClean="0">
                <a:latin typeface="Times New Roman" pitchFamily="18" charset="0"/>
                <a:cs typeface="Times New Roman" pitchFamily="18" charset="0"/>
              </a:rPr>
              <a:t>QoS</a:t>
            </a:r>
            <a:r>
              <a:rPr lang="en-IN" sz="1900" dirty="0" smtClean="0">
                <a:latin typeface="Times New Roman" pitchFamily="18" charset="0"/>
                <a:cs typeface="Times New Roman" pitchFamily="18" charset="0"/>
              </a:rPr>
              <a:t>, and susceptible security, will remain at the </a:t>
            </a:r>
            <a:r>
              <a:rPr lang="en-IN" sz="1900" dirty="0" err="1" smtClean="0">
                <a:latin typeface="Times New Roman" pitchFamily="18" charset="0"/>
                <a:cs typeface="Times New Roman" pitchFamily="18" charset="0"/>
              </a:rPr>
              <a:t>center</a:t>
            </a:r>
            <a:r>
              <a:rPr lang="en-IN" sz="1900" dirty="0" smtClean="0">
                <a:latin typeface="Times New Roman" pitchFamily="18" charset="0"/>
                <a:cs typeface="Times New Roman" pitchFamily="18" charset="0"/>
              </a:rPr>
              <a:t> of scientific research.</a:t>
            </a:r>
            <a:endParaRPr lang="en-US" sz="19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a:t>
            </a:r>
            <a:r>
              <a:rPr lang="en-IN" sz="1600" dirty="0" err="1" smtClean="0">
                <a:latin typeface="Times New Roman" pitchFamily="18" charset="0"/>
                <a:cs typeface="Times New Roman" pitchFamily="18" charset="0"/>
              </a:rPr>
              <a:t>Akyildiz</a:t>
            </a:r>
            <a:r>
              <a:rPr lang="en-IN" sz="1600" dirty="0" smtClean="0">
                <a:latin typeface="Times New Roman" pitchFamily="18" charset="0"/>
                <a:cs typeface="Times New Roman" pitchFamily="18" charset="0"/>
              </a:rPr>
              <a:t>, I.F.; Su, W.; </a:t>
            </a:r>
            <a:r>
              <a:rPr lang="en-IN" sz="1600" dirty="0" err="1" smtClean="0">
                <a:latin typeface="Times New Roman" pitchFamily="18" charset="0"/>
                <a:cs typeface="Times New Roman" pitchFamily="18" charset="0"/>
              </a:rPr>
              <a:t>Sankarasubramaniam</a:t>
            </a:r>
            <a:r>
              <a:rPr lang="en-IN" sz="1600" dirty="0" smtClean="0">
                <a:latin typeface="Times New Roman" pitchFamily="18" charset="0"/>
                <a:cs typeface="Times New Roman" pitchFamily="18" charset="0"/>
              </a:rPr>
              <a:t>, Y.; </a:t>
            </a:r>
            <a:r>
              <a:rPr lang="en-IN" sz="1600" dirty="0" err="1" smtClean="0">
                <a:latin typeface="Times New Roman" pitchFamily="18" charset="0"/>
                <a:cs typeface="Times New Roman" pitchFamily="18" charset="0"/>
              </a:rPr>
              <a:t>Cayirci</a:t>
            </a:r>
            <a:r>
              <a:rPr lang="en-IN" sz="1600" dirty="0" smtClean="0">
                <a:latin typeface="Times New Roman" pitchFamily="18" charset="0"/>
                <a:cs typeface="Times New Roman" pitchFamily="18" charset="0"/>
              </a:rPr>
              <a:t>, E. Wireless Sensor Networks: A Survey. </a:t>
            </a:r>
            <a:r>
              <a:rPr lang="en-IN" sz="1600" dirty="0" err="1" smtClean="0">
                <a:latin typeface="Times New Roman" pitchFamily="18" charset="0"/>
                <a:cs typeface="Times New Roman" pitchFamily="18" charset="0"/>
              </a:rPr>
              <a:t>Comput</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Netw</a:t>
            </a:r>
            <a:r>
              <a:rPr lang="en-IN" sz="1600" dirty="0" smtClean="0">
                <a:latin typeface="Times New Roman" pitchFamily="18" charset="0"/>
                <a:cs typeface="Times New Roman" pitchFamily="18" charset="0"/>
              </a:rPr>
              <a:t>. 2002, 38, 399–422.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2</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Yick</a:t>
            </a:r>
            <a:r>
              <a:rPr lang="en-IN" sz="1600" dirty="0" smtClean="0">
                <a:latin typeface="Times New Roman" pitchFamily="18" charset="0"/>
                <a:cs typeface="Times New Roman" pitchFamily="18" charset="0"/>
              </a:rPr>
              <a:t>, J.; </a:t>
            </a:r>
            <a:r>
              <a:rPr lang="en-IN" sz="1600" dirty="0" err="1" smtClean="0">
                <a:latin typeface="Times New Roman" pitchFamily="18" charset="0"/>
                <a:cs typeface="Times New Roman" pitchFamily="18" charset="0"/>
              </a:rPr>
              <a:t>Mukherjee</a:t>
            </a:r>
            <a:r>
              <a:rPr lang="en-IN" sz="1600" dirty="0" smtClean="0">
                <a:latin typeface="Times New Roman" pitchFamily="18" charset="0"/>
                <a:cs typeface="Times New Roman" pitchFamily="18" charset="0"/>
              </a:rPr>
              <a:t>, B.; </a:t>
            </a:r>
            <a:r>
              <a:rPr lang="en-IN" sz="1600" dirty="0" err="1" smtClean="0">
                <a:latin typeface="Times New Roman" pitchFamily="18" charset="0"/>
                <a:cs typeface="Times New Roman" pitchFamily="18" charset="0"/>
              </a:rPr>
              <a:t>Ghosal</a:t>
            </a:r>
            <a:r>
              <a:rPr lang="en-IN" sz="1600" dirty="0" smtClean="0">
                <a:latin typeface="Times New Roman" pitchFamily="18" charset="0"/>
                <a:cs typeface="Times New Roman" pitchFamily="18" charset="0"/>
              </a:rPr>
              <a:t>, D. Wireless sensor network survey. </a:t>
            </a:r>
            <a:r>
              <a:rPr lang="en-IN" sz="1600" dirty="0" err="1" smtClean="0">
                <a:latin typeface="Times New Roman" pitchFamily="18" charset="0"/>
                <a:cs typeface="Times New Roman" pitchFamily="18" charset="0"/>
              </a:rPr>
              <a:t>Comput</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Netw</a:t>
            </a:r>
            <a:r>
              <a:rPr lang="en-IN" sz="1600" dirty="0" smtClean="0">
                <a:latin typeface="Times New Roman" pitchFamily="18" charset="0"/>
                <a:cs typeface="Times New Roman" pitchFamily="18" charset="0"/>
              </a:rPr>
              <a:t>. 2008, 52, 2292–2330.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3</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Arampatzis</a:t>
            </a:r>
            <a:r>
              <a:rPr lang="en-IN" sz="1600" dirty="0" smtClean="0">
                <a:latin typeface="Times New Roman" pitchFamily="18" charset="0"/>
                <a:cs typeface="Times New Roman" pitchFamily="18" charset="0"/>
              </a:rPr>
              <a:t>, T.; </a:t>
            </a:r>
            <a:r>
              <a:rPr lang="en-IN" sz="1600" dirty="0" err="1" smtClean="0">
                <a:latin typeface="Times New Roman" pitchFamily="18" charset="0"/>
                <a:cs typeface="Times New Roman" pitchFamily="18" charset="0"/>
              </a:rPr>
              <a:t>Lygeros</a:t>
            </a:r>
            <a:r>
              <a:rPr lang="en-IN" sz="1600" dirty="0" smtClean="0">
                <a:latin typeface="Times New Roman" pitchFamily="18" charset="0"/>
                <a:cs typeface="Times New Roman" pitchFamily="18" charset="0"/>
              </a:rPr>
              <a:t>, J.; </a:t>
            </a:r>
            <a:r>
              <a:rPr lang="en-IN" sz="1600" dirty="0" err="1" smtClean="0">
                <a:latin typeface="Times New Roman" pitchFamily="18" charset="0"/>
                <a:cs typeface="Times New Roman" pitchFamily="18" charset="0"/>
              </a:rPr>
              <a:t>Manesis</a:t>
            </a:r>
            <a:r>
              <a:rPr lang="en-IN" sz="1600" dirty="0" smtClean="0">
                <a:latin typeface="Times New Roman" pitchFamily="18" charset="0"/>
                <a:cs typeface="Times New Roman" pitchFamily="18" charset="0"/>
              </a:rPr>
              <a:t>, S. A Survey of Applications of Wireless Sensors and Wireless Sensor Networks. In Proceedings of the 2005 IEEE International Symposium on, </a:t>
            </a:r>
            <a:r>
              <a:rPr lang="en-IN" sz="1600" dirty="0" err="1" smtClean="0">
                <a:latin typeface="Times New Roman" pitchFamily="18" charset="0"/>
                <a:cs typeface="Times New Roman" pitchFamily="18" charset="0"/>
              </a:rPr>
              <a:t>Mediterrean</a:t>
            </a:r>
            <a:r>
              <a:rPr lang="en-IN" sz="1600" dirty="0" smtClean="0">
                <a:latin typeface="Times New Roman" pitchFamily="18" charset="0"/>
                <a:cs typeface="Times New Roman" pitchFamily="18" charset="0"/>
              </a:rPr>
              <a:t> Conference on Control and Automation Intelligent Control, </a:t>
            </a:r>
            <a:r>
              <a:rPr lang="en-IN" sz="1600" dirty="0" err="1" smtClean="0">
                <a:latin typeface="Times New Roman" pitchFamily="18" charset="0"/>
                <a:cs typeface="Times New Roman" pitchFamily="18" charset="0"/>
              </a:rPr>
              <a:t>Limassol</a:t>
            </a:r>
            <a:r>
              <a:rPr lang="en-IN" sz="1600" dirty="0" smtClean="0">
                <a:latin typeface="Times New Roman" pitchFamily="18" charset="0"/>
                <a:cs typeface="Times New Roman" pitchFamily="18" charset="0"/>
              </a:rPr>
              <a:t>, Cyprus, 27–29 June 2005; p. 719.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4</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Warneke</a:t>
            </a:r>
            <a:r>
              <a:rPr lang="en-IN" sz="1600" dirty="0" smtClean="0">
                <a:latin typeface="Times New Roman" pitchFamily="18" charset="0"/>
                <a:cs typeface="Times New Roman" pitchFamily="18" charset="0"/>
              </a:rPr>
              <a:t>, B.; Last, M.; </a:t>
            </a:r>
            <a:r>
              <a:rPr lang="en-IN" sz="1600" dirty="0" err="1" smtClean="0">
                <a:latin typeface="Times New Roman" pitchFamily="18" charset="0"/>
                <a:cs typeface="Times New Roman" pitchFamily="18" charset="0"/>
              </a:rPr>
              <a:t>Liebowitz</a:t>
            </a:r>
            <a:r>
              <a:rPr lang="en-IN" sz="1600" dirty="0" smtClean="0">
                <a:latin typeface="Times New Roman" pitchFamily="18" charset="0"/>
                <a:cs typeface="Times New Roman" pitchFamily="18" charset="0"/>
              </a:rPr>
              <a:t>, B.; </a:t>
            </a:r>
            <a:r>
              <a:rPr lang="en-IN" sz="1600" dirty="0" err="1" smtClean="0">
                <a:latin typeface="Times New Roman" pitchFamily="18" charset="0"/>
                <a:cs typeface="Times New Roman" pitchFamily="18" charset="0"/>
              </a:rPr>
              <a:t>Pister</a:t>
            </a:r>
            <a:r>
              <a:rPr lang="en-IN" sz="1600" dirty="0" smtClean="0">
                <a:latin typeface="Times New Roman" pitchFamily="18" charset="0"/>
                <a:cs typeface="Times New Roman" pitchFamily="18" charset="0"/>
              </a:rPr>
              <a:t>, K.S. Smart dust: Communicating with a cubic-</a:t>
            </a:r>
            <a:r>
              <a:rPr lang="en-IN" sz="1600" dirty="0" err="1" smtClean="0">
                <a:latin typeface="Times New Roman" pitchFamily="18" charset="0"/>
                <a:cs typeface="Times New Roman" pitchFamily="18" charset="0"/>
              </a:rPr>
              <a:t>millimeter</a:t>
            </a:r>
            <a:r>
              <a:rPr lang="en-IN" sz="1600" dirty="0" smtClean="0">
                <a:latin typeface="Times New Roman" pitchFamily="18" charset="0"/>
                <a:cs typeface="Times New Roman" pitchFamily="18" charset="0"/>
              </a:rPr>
              <a:t> computer. Computer 2001, 34, 44–51.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5</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Đuriši´c</a:t>
            </a:r>
            <a:r>
              <a:rPr lang="en-IN" sz="1600" dirty="0" smtClean="0">
                <a:latin typeface="Times New Roman" pitchFamily="18" charset="0"/>
                <a:cs typeface="Times New Roman" pitchFamily="18" charset="0"/>
              </a:rPr>
              <a:t>, M.P.; </a:t>
            </a:r>
            <a:r>
              <a:rPr lang="en-IN" sz="1600" dirty="0" err="1" smtClean="0">
                <a:latin typeface="Times New Roman" pitchFamily="18" charset="0"/>
                <a:cs typeface="Times New Roman" pitchFamily="18" charset="0"/>
              </a:rPr>
              <a:t>Tafa</a:t>
            </a:r>
            <a:r>
              <a:rPr lang="en-IN" sz="1600" dirty="0" smtClean="0">
                <a:latin typeface="Times New Roman" pitchFamily="18" charset="0"/>
                <a:cs typeface="Times New Roman" pitchFamily="18" charset="0"/>
              </a:rPr>
              <a:t>, Z.; </a:t>
            </a:r>
            <a:r>
              <a:rPr lang="en-IN" sz="1600" dirty="0" err="1" smtClean="0">
                <a:latin typeface="Times New Roman" pitchFamily="18" charset="0"/>
                <a:cs typeface="Times New Roman" pitchFamily="18" charset="0"/>
              </a:rPr>
              <a:t>Dimi´c</a:t>
            </a:r>
            <a:r>
              <a:rPr lang="en-IN" sz="1600" dirty="0" smtClean="0">
                <a:latin typeface="Times New Roman" pitchFamily="18" charset="0"/>
                <a:cs typeface="Times New Roman" pitchFamily="18" charset="0"/>
              </a:rPr>
              <a:t>, G.; </a:t>
            </a:r>
            <a:r>
              <a:rPr lang="en-IN" sz="1600" dirty="0" err="1" smtClean="0">
                <a:latin typeface="Times New Roman" pitchFamily="18" charset="0"/>
                <a:cs typeface="Times New Roman" pitchFamily="18" charset="0"/>
              </a:rPr>
              <a:t>Milutinovi´c</a:t>
            </a:r>
            <a:r>
              <a:rPr lang="en-IN" sz="1600" dirty="0" smtClean="0">
                <a:latin typeface="Times New Roman" pitchFamily="18" charset="0"/>
                <a:cs typeface="Times New Roman" pitchFamily="18" charset="0"/>
              </a:rPr>
              <a:t>, V. A Survey of Military Applications of Wireless Sensor Networks. In Proceedings of the 2012 Mediterranean Conference on Embedded Computing (MECO), Bar, Montenegro, 19–21 June 2012.</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400" dirty="0" smtClean="0">
                <a:latin typeface="Times New Roman" pitchFamily="18" charset="0"/>
                <a:cs typeface="Times New Roman" pitchFamily="18" charset="0"/>
              </a:rPr>
              <a:t>6. </a:t>
            </a:r>
            <a:r>
              <a:rPr lang="en-IN" sz="1400" dirty="0" err="1" smtClean="0">
                <a:latin typeface="Times New Roman" pitchFamily="18" charset="0"/>
                <a:cs typeface="Times New Roman" pitchFamily="18" charset="0"/>
              </a:rPr>
              <a:t>Bokareva</a:t>
            </a:r>
            <a:r>
              <a:rPr lang="en-IN" sz="1400" dirty="0" smtClean="0">
                <a:latin typeface="Times New Roman" pitchFamily="18" charset="0"/>
                <a:cs typeface="Times New Roman" pitchFamily="18" charset="0"/>
              </a:rPr>
              <a:t>, T.; </a:t>
            </a:r>
            <a:r>
              <a:rPr lang="en-IN" sz="1400" dirty="0" err="1" smtClean="0">
                <a:latin typeface="Times New Roman" pitchFamily="18" charset="0"/>
                <a:cs typeface="Times New Roman" pitchFamily="18" charset="0"/>
              </a:rPr>
              <a:t>Hu</a:t>
            </a:r>
            <a:r>
              <a:rPr lang="en-IN" sz="1400" dirty="0" smtClean="0">
                <a:latin typeface="Times New Roman" pitchFamily="18" charset="0"/>
                <a:cs typeface="Times New Roman" pitchFamily="18" charset="0"/>
              </a:rPr>
              <a:t>, W.; </a:t>
            </a:r>
            <a:r>
              <a:rPr lang="en-IN" sz="1400" dirty="0" err="1" smtClean="0">
                <a:latin typeface="Times New Roman" pitchFamily="18" charset="0"/>
                <a:cs typeface="Times New Roman" pitchFamily="18" charset="0"/>
              </a:rPr>
              <a:t>Kanhere</a:t>
            </a:r>
            <a:r>
              <a:rPr lang="en-IN" sz="1400" dirty="0" smtClean="0">
                <a:latin typeface="Times New Roman" pitchFamily="18" charset="0"/>
                <a:cs typeface="Times New Roman" pitchFamily="18" charset="0"/>
              </a:rPr>
              <a:t>, S.; </a:t>
            </a:r>
            <a:r>
              <a:rPr lang="en-IN" sz="1400" dirty="0" err="1" smtClean="0">
                <a:latin typeface="Times New Roman" pitchFamily="18" charset="0"/>
                <a:cs typeface="Times New Roman" pitchFamily="18" charset="0"/>
              </a:rPr>
              <a:t>Ristic</a:t>
            </a:r>
            <a:r>
              <a:rPr lang="en-IN" sz="1400" dirty="0" smtClean="0">
                <a:latin typeface="Times New Roman" pitchFamily="18" charset="0"/>
                <a:cs typeface="Times New Roman" pitchFamily="18" charset="0"/>
              </a:rPr>
              <a:t>, B.; Gordon, N.; </a:t>
            </a:r>
            <a:r>
              <a:rPr lang="en-IN" sz="1400" dirty="0" err="1" smtClean="0">
                <a:latin typeface="Times New Roman" pitchFamily="18" charset="0"/>
                <a:cs typeface="Times New Roman" pitchFamily="18" charset="0"/>
              </a:rPr>
              <a:t>Bessell</a:t>
            </a:r>
            <a:r>
              <a:rPr lang="en-IN" sz="1400" dirty="0" smtClean="0">
                <a:latin typeface="Times New Roman" pitchFamily="18" charset="0"/>
                <a:cs typeface="Times New Roman" pitchFamily="18" charset="0"/>
              </a:rPr>
              <a:t>, T.; </a:t>
            </a:r>
            <a:r>
              <a:rPr lang="en-IN" sz="1400" dirty="0" err="1" smtClean="0">
                <a:latin typeface="Times New Roman" pitchFamily="18" charset="0"/>
                <a:cs typeface="Times New Roman" pitchFamily="18" charset="0"/>
              </a:rPr>
              <a:t>Jha</a:t>
            </a:r>
            <a:r>
              <a:rPr lang="en-IN" sz="1400" dirty="0" smtClean="0">
                <a:latin typeface="Times New Roman" pitchFamily="18" charset="0"/>
                <a:cs typeface="Times New Roman" pitchFamily="18" charset="0"/>
              </a:rPr>
              <a:t>, S. Wireless sensor networks for battlefield surveillance. In Proceedings of the Land Warfare Conference, Brisbane, Australia, 24–27 October 2006; pp. 1–8. </a:t>
            </a:r>
            <a:endParaRPr lang="en-IN" sz="1400" dirty="0" smtClean="0">
              <a:latin typeface="Times New Roman" pitchFamily="18" charset="0"/>
              <a:cs typeface="Times New Roman" pitchFamily="18" charset="0"/>
            </a:endParaRPr>
          </a:p>
          <a:p>
            <a:pPr algn="just">
              <a:lnSpc>
                <a:spcPct val="170000"/>
              </a:lnSpc>
            </a:pPr>
            <a:r>
              <a:rPr lang="en-IN" sz="1400" dirty="0" smtClean="0">
                <a:latin typeface="Times New Roman" pitchFamily="18" charset="0"/>
                <a:cs typeface="Times New Roman" pitchFamily="18" charset="0"/>
              </a:rPr>
              <a:t>7</a:t>
            </a:r>
            <a:r>
              <a:rPr lang="en-IN" sz="1400" dirty="0" smtClean="0">
                <a:latin typeface="Times New Roman" pitchFamily="18" charset="0"/>
                <a:cs typeface="Times New Roman" pitchFamily="18" charset="0"/>
              </a:rPr>
              <a:t>. </a:t>
            </a:r>
            <a:r>
              <a:rPr lang="en-IN" sz="1400" dirty="0" err="1" smtClean="0">
                <a:latin typeface="Times New Roman" pitchFamily="18" charset="0"/>
                <a:cs typeface="Times New Roman" pitchFamily="18" charset="0"/>
              </a:rPr>
              <a:t>Towle</a:t>
            </a:r>
            <a:r>
              <a:rPr lang="en-IN" sz="1400" dirty="0" smtClean="0">
                <a:latin typeface="Times New Roman" pitchFamily="18" charset="0"/>
                <a:cs typeface="Times New Roman" pitchFamily="18" charset="0"/>
              </a:rPr>
              <a:t>, J.P.; </a:t>
            </a:r>
            <a:r>
              <a:rPr lang="en-IN" sz="1400" dirty="0" err="1" smtClean="0">
                <a:latin typeface="Times New Roman" pitchFamily="18" charset="0"/>
                <a:cs typeface="Times New Roman" pitchFamily="18" charset="0"/>
              </a:rPr>
              <a:t>Herold</a:t>
            </a:r>
            <a:r>
              <a:rPr lang="en-IN" sz="1400" dirty="0" smtClean="0">
                <a:latin typeface="Times New Roman" pitchFamily="18" charset="0"/>
                <a:cs typeface="Times New Roman" pitchFamily="18" charset="0"/>
              </a:rPr>
              <a:t>, D.; Johnson, R.; Vincent, H. Low-cost acoustic sensors for littoral anti-submarine warfare (ASW). In Proceedings of the SPIE 6538, Sensors, and Command, Control, Communications, and Intelligence (C3I) Technologies for Homeland Security and Homeland </a:t>
            </a:r>
            <a:r>
              <a:rPr lang="en-IN" sz="1400" dirty="0" err="1" smtClean="0">
                <a:latin typeface="Times New Roman" pitchFamily="18" charset="0"/>
                <a:cs typeface="Times New Roman" pitchFamily="18" charset="0"/>
              </a:rPr>
              <a:t>Defense</a:t>
            </a:r>
            <a:r>
              <a:rPr lang="en-IN" sz="1400" dirty="0" smtClean="0">
                <a:latin typeface="Times New Roman" pitchFamily="18" charset="0"/>
                <a:cs typeface="Times New Roman" pitchFamily="18" charset="0"/>
              </a:rPr>
              <a:t> VI, 653814, </a:t>
            </a:r>
            <a:r>
              <a:rPr lang="en-IN" sz="1400" dirty="0" err="1" smtClean="0">
                <a:latin typeface="Times New Roman" pitchFamily="18" charset="0"/>
                <a:cs typeface="Times New Roman" pitchFamily="18" charset="0"/>
              </a:rPr>
              <a:t>Orlando</a:t>
            </a:r>
            <a:r>
              <a:rPr lang="en-IN" sz="1400" dirty="0" smtClean="0">
                <a:latin typeface="Times New Roman" pitchFamily="18" charset="0"/>
                <a:cs typeface="Times New Roman" pitchFamily="18" charset="0"/>
              </a:rPr>
              <a:t>, FL, USA, 4 May 2007. [</a:t>
            </a:r>
            <a:r>
              <a:rPr lang="en-IN" sz="1400" dirty="0" err="1" smtClean="0">
                <a:latin typeface="Times New Roman" pitchFamily="18" charset="0"/>
                <a:cs typeface="Times New Roman" pitchFamily="18" charset="0"/>
              </a:rPr>
              <a:t>CrossRef</a:t>
            </a:r>
            <a:r>
              <a:rPr lang="en-IN" sz="1400" dirty="0" smtClean="0">
                <a:latin typeface="Times New Roman" pitchFamily="18" charset="0"/>
                <a:cs typeface="Times New Roman" pitchFamily="18" charset="0"/>
              </a:rPr>
              <a:t>] </a:t>
            </a:r>
            <a:endParaRPr lang="en-IN" sz="1400" dirty="0" smtClean="0">
              <a:latin typeface="Times New Roman" pitchFamily="18" charset="0"/>
              <a:cs typeface="Times New Roman" pitchFamily="18" charset="0"/>
            </a:endParaRPr>
          </a:p>
          <a:p>
            <a:pPr algn="just">
              <a:lnSpc>
                <a:spcPct val="170000"/>
              </a:lnSpc>
            </a:pPr>
            <a:r>
              <a:rPr lang="en-IN" sz="1400" dirty="0" smtClean="0">
                <a:latin typeface="Times New Roman" pitchFamily="18" charset="0"/>
                <a:cs typeface="Times New Roman" pitchFamily="18" charset="0"/>
              </a:rPr>
              <a:t>8</a:t>
            </a:r>
            <a:r>
              <a:rPr lang="en-IN" sz="1400" dirty="0" smtClean="0">
                <a:latin typeface="Times New Roman" pitchFamily="18" charset="0"/>
                <a:cs typeface="Times New Roman" pitchFamily="18" charset="0"/>
              </a:rPr>
              <a:t>. Scanlon, M.; </a:t>
            </a:r>
            <a:r>
              <a:rPr lang="en-IN" sz="1400" dirty="0" err="1" smtClean="0">
                <a:latin typeface="Times New Roman" pitchFamily="18" charset="0"/>
                <a:cs typeface="Times New Roman" pitchFamily="18" charset="0"/>
              </a:rPr>
              <a:t>Reiff</a:t>
            </a:r>
            <a:r>
              <a:rPr lang="en-IN" sz="1400" dirty="0" smtClean="0">
                <a:latin typeface="Times New Roman" pitchFamily="18" charset="0"/>
                <a:cs typeface="Times New Roman" pitchFamily="18" charset="0"/>
              </a:rPr>
              <a:t>, C.; Solomon, L. Aerostat acoustic payload for transient and helicopter detection. In Proceedings of the SPIE 6538, Sensors, and Command, Control, Communications, and Intelligence (C3I) Technologies for Homeland Security and Homeland </a:t>
            </a:r>
            <a:r>
              <a:rPr lang="en-IN" sz="1400" dirty="0" err="1" smtClean="0">
                <a:latin typeface="Times New Roman" pitchFamily="18" charset="0"/>
                <a:cs typeface="Times New Roman" pitchFamily="18" charset="0"/>
              </a:rPr>
              <a:t>Defense</a:t>
            </a:r>
            <a:r>
              <a:rPr lang="en-IN" sz="1400" dirty="0" smtClean="0">
                <a:latin typeface="Times New Roman" pitchFamily="18" charset="0"/>
                <a:cs typeface="Times New Roman" pitchFamily="18" charset="0"/>
              </a:rPr>
              <a:t> VI, 65380H, </a:t>
            </a:r>
            <a:r>
              <a:rPr lang="en-IN" sz="1400" dirty="0" err="1" smtClean="0">
                <a:latin typeface="Times New Roman" pitchFamily="18" charset="0"/>
                <a:cs typeface="Times New Roman" pitchFamily="18" charset="0"/>
              </a:rPr>
              <a:t>Orlando</a:t>
            </a:r>
            <a:r>
              <a:rPr lang="en-IN" sz="1400" dirty="0" smtClean="0">
                <a:latin typeface="Times New Roman" pitchFamily="18" charset="0"/>
                <a:cs typeface="Times New Roman" pitchFamily="18" charset="0"/>
              </a:rPr>
              <a:t>, FL, USA, 4 May 2007. [</a:t>
            </a:r>
            <a:r>
              <a:rPr lang="en-IN" sz="1400" dirty="0" err="1" smtClean="0">
                <a:latin typeface="Times New Roman" pitchFamily="18" charset="0"/>
                <a:cs typeface="Times New Roman" pitchFamily="18" charset="0"/>
              </a:rPr>
              <a:t>CrossRef</a:t>
            </a:r>
            <a:r>
              <a:rPr lang="en-IN" sz="1400" dirty="0" smtClean="0">
                <a:latin typeface="Times New Roman" pitchFamily="18" charset="0"/>
                <a:cs typeface="Times New Roman" pitchFamily="18" charset="0"/>
              </a:rPr>
              <a:t>] </a:t>
            </a:r>
            <a:endParaRPr lang="en-IN" sz="1400" dirty="0" smtClean="0">
              <a:latin typeface="Times New Roman" pitchFamily="18" charset="0"/>
              <a:cs typeface="Times New Roman" pitchFamily="18" charset="0"/>
            </a:endParaRPr>
          </a:p>
          <a:p>
            <a:pPr algn="just">
              <a:lnSpc>
                <a:spcPct val="170000"/>
              </a:lnSpc>
            </a:pPr>
            <a:r>
              <a:rPr lang="en-IN" sz="1400" dirty="0" smtClean="0">
                <a:latin typeface="Times New Roman" pitchFamily="18" charset="0"/>
                <a:cs typeface="Times New Roman" pitchFamily="18" charset="0"/>
              </a:rPr>
              <a:t>9</a:t>
            </a:r>
            <a:r>
              <a:rPr lang="en-IN" sz="1400" dirty="0" smtClean="0">
                <a:latin typeface="Times New Roman" pitchFamily="18" charset="0"/>
                <a:cs typeface="Times New Roman" pitchFamily="18" charset="0"/>
              </a:rPr>
              <a:t>. De </a:t>
            </a:r>
            <a:r>
              <a:rPr lang="en-IN" sz="1400" dirty="0" err="1" smtClean="0">
                <a:latin typeface="Times New Roman" pitchFamily="18" charset="0"/>
                <a:cs typeface="Times New Roman" pitchFamily="18" charset="0"/>
              </a:rPr>
              <a:t>Bree</a:t>
            </a:r>
            <a:r>
              <a:rPr lang="en-IN" sz="1400" dirty="0" smtClean="0">
                <a:latin typeface="Times New Roman" pitchFamily="18" charset="0"/>
                <a:cs typeface="Times New Roman" pitchFamily="18" charset="0"/>
              </a:rPr>
              <a:t>, H.E.; Wind, J.W. The acoustic vector sensor: A versatile battlefield acoustics sensor. In Proceedings of the SPIE 8047, Ground/Air </a:t>
            </a:r>
            <a:r>
              <a:rPr lang="en-IN" sz="1400" dirty="0" err="1" smtClean="0">
                <a:latin typeface="Times New Roman" pitchFamily="18" charset="0"/>
                <a:cs typeface="Times New Roman" pitchFamily="18" charset="0"/>
              </a:rPr>
              <a:t>Multisensor</a:t>
            </a:r>
            <a:r>
              <a:rPr lang="en-IN" sz="1400" dirty="0" smtClean="0">
                <a:latin typeface="Times New Roman" pitchFamily="18" charset="0"/>
                <a:cs typeface="Times New Roman" pitchFamily="18" charset="0"/>
              </a:rPr>
              <a:t> Interoperability, Integration, and Networking for Persistent ISR II, </a:t>
            </a:r>
            <a:r>
              <a:rPr lang="en-IN" sz="1400" dirty="0" err="1" smtClean="0">
                <a:latin typeface="Times New Roman" pitchFamily="18" charset="0"/>
                <a:cs typeface="Times New Roman" pitchFamily="18" charset="0"/>
              </a:rPr>
              <a:t>Orlando</a:t>
            </a:r>
            <a:r>
              <a:rPr lang="en-IN" sz="1400" dirty="0" smtClean="0">
                <a:latin typeface="Times New Roman" pitchFamily="18" charset="0"/>
                <a:cs typeface="Times New Roman" pitchFamily="18" charset="0"/>
              </a:rPr>
              <a:t>, FL, USA, 23 May 2011. 80470C. [</a:t>
            </a:r>
            <a:r>
              <a:rPr lang="en-IN" sz="1400" dirty="0" err="1" smtClean="0">
                <a:latin typeface="Times New Roman" pitchFamily="18" charset="0"/>
                <a:cs typeface="Times New Roman" pitchFamily="18" charset="0"/>
              </a:rPr>
              <a:t>CrossRef</a:t>
            </a:r>
            <a:r>
              <a:rPr lang="en-IN" sz="1400" dirty="0" smtClean="0">
                <a:latin typeface="Times New Roman" pitchFamily="18" charset="0"/>
                <a:cs typeface="Times New Roman" pitchFamily="18" charset="0"/>
              </a:rPr>
              <a:t>] </a:t>
            </a:r>
            <a:endParaRPr lang="en-IN" sz="1400" dirty="0" smtClean="0">
              <a:latin typeface="Times New Roman" pitchFamily="18" charset="0"/>
              <a:cs typeface="Times New Roman" pitchFamily="18" charset="0"/>
            </a:endParaRPr>
          </a:p>
          <a:p>
            <a:pPr algn="just">
              <a:lnSpc>
                <a:spcPct val="170000"/>
              </a:lnSpc>
            </a:pPr>
            <a:r>
              <a:rPr lang="en-IN" sz="1400" dirty="0" smtClean="0">
                <a:latin typeface="Times New Roman" pitchFamily="18" charset="0"/>
                <a:cs typeface="Times New Roman" pitchFamily="18" charset="0"/>
              </a:rPr>
              <a:t>10</a:t>
            </a:r>
            <a:r>
              <a:rPr lang="en-IN" sz="1400" dirty="0" smtClean="0">
                <a:latin typeface="Times New Roman" pitchFamily="18" charset="0"/>
                <a:cs typeface="Times New Roman" pitchFamily="18" charset="0"/>
              </a:rPr>
              <a:t>. Lim, H.B.; Ma, D.; Wang, B.; </a:t>
            </a:r>
            <a:r>
              <a:rPr lang="en-IN" sz="1400" dirty="0" err="1" smtClean="0">
                <a:latin typeface="Times New Roman" pitchFamily="18" charset="0"/>
                <a:cs typeface="Times New Roman" pitchFamily="18" charset="0"/>
              </a:rPr>
              <a:t>Kalbarczyk</a:t>
            </a:r>
            <a:r>
              <a:rPr lang="en-IN" sz="1400" dirty="0" smtClean="0">
                <a:latin typeface="Times New Roman" pitchFamily="18" charset="0"/>
                <a:cs typeface="Times New Roman" pitchFamily="18" charset="0"/>
              </a:rPr>
              <a:t>, Z.; </a:t>
            </a:r>
            <a:r>
              <a:rPr lang="en-IN" sz="1400" dirty="0" err="1" smtClean="0">
                <a:latin typeface="Times New Roman" pitchFamily="18" charset="0"/>
                <a:cs typeface="Times New Roman" pitchFamily="18" charset="0"/>
              </a:rPr>
              <a:t>Iyer</a:t>
            </a:r>
            <a:r>
              <a:rPr lang="en-IN" sz="1400" dirty="0" smtClean="0">
                <a:latin typeface="Times New Roman" pitchFamily="18" charset="0"/>
                <a:cs typeface="Times New Roman" pitchFamily="18" charset="0"/>
              </a:rPr>
              <a:t>, R.K.; </a:t>
            </a:r>
            <a:r>
              <a:rPr lang="en-IN" sz="1400" dirty="0" err="1" smtClean="0">
                <a:latin typeface="Times New Roman" pitchFamily="18" charset="0"/>
                <a:cs typeface="Times New Roman" pitchFamily="18" charset="0"/>
              </a:rPr>
              <a:t>Watkin</a:t>
            </a:r>
            <a:r>
              <a:rPr lang="en-IN" sz="1400" dirty="0" smtClean="0">
                <a:latin typeface="Times New Roman" pitchFamily="18" charset="0"/>
                <a:cs typeface="Times New Roman" pitchFamily="18" charset="0"/>
              </a:rPr>
              <a:t>, K.L. A soldier health monitoring system for military applications. In Proceedings of the 2010 International Conference on Body Sensor Networks, Singapore, 7–9 June 2010; pp. 246–249.</a:t>
            </a:r>
            <a:endParaRPr lang="en-IN" sz="14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1286</TotalTime>
  <Words>1704</Words>
  <Application>Microsoft Office PowerPoint</Application>
  <PresentationFormat>On-screen Show (4:3)</PresentationFormat>
  <Paragraphs>67</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Early Wake-up Ahead Node for Fast Code Dissemination in Wireless Sensor Networks</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2021-06-11T11:29:15Z</dcterms:modified>
</cp:coreProperties>
</file>