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Cooperative Wireless Power Transfer for Lifetime Maximization in Wireless </a:t>
            </a:r>
            <a:r>
              <a:rPr lang="en-IN" b="1" dirty="0" err="1" smtClean="0">
                <a:latin typeface="Times New Roman" pitchFamily="18" charset="0"/>
                <a:cs typeface="Times New Roman" pitchFamily="18" charset="0"/>
              </a:rPr>
              <a:t>Multihop</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extend the lifetime of wireless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networks suffering from energy scarcity of constituent nodes, we apply a wireless power transfer (WPT) technology to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transmission and allow the nodes with substantial energy to perform WPT to energy-deprived nodes in a cooperative way. We construct a system model for this cooperative WPT (</a:t>
            </a:r>
            <a:r>
              <a:rPr lang="en-IN" sz="2000" dirty="0" err="1" smtClean="0">
                <a:latin typeface="Times New Roman" pitchFamily="18" charset="0"/>
                <a:cs typeface="Times New Roman" pitchFamily="18" charset="0"/>
              </a:rPr>
              <a:t>CoWPT</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transmission and formulate an optimization problem to determine the optimal WPT time of each node for maximizing the lifetime of the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network. We first verify that the lifetimes of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nodes have the solidarity property, and that the network lifetime is maximized by equalizing their respective lifetimes. Then we convert the considered optimization problem into a tractable linear programming (LP) problem and solve it. Intensive simulations show that the optimal </a:t>
            </a:r>
            <a:r>
              <a:rPr lang="en-IN" sz="2000" dirty="0" err="1" smtClean="0">
                <a:latin typeface="Times New Roman" pitchFamily="18" charset="0"/>
                <a:cs typeface="Times New Roman" pitchFamily="18" charset="0"/>
              </a:rPr>
              <a:t>CoWPT</a:t>
            </a:r>
            <a:r>
              <a:rPr lang="en-IN" sz="2000" dirty="0" smtClean="0">
                <a:latin typeface="Times New Roman" pitchFamily="18" charset="0"/>
                <a:cs typeface="Times New Roman" pitchFamily="18" charset="0"/>
              </a:rPr>
              <a:t> solution significantly increases the network lifetime compared with the typical WPT method in both wireless sensor network (WSN) and mobile ad hoc network (MANET) environments. Moreover, it is revealed that the network lifetime is further improved in MANET relative to in WSN because more ambient RF signals are available for energy harvesting in the MANET topology.</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considered provisioning additional energy on existing nodes and deploying relays to extend the network lifetime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works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have proved significant potential of using cooperative diversity in wireless networks. However, most of the existing works focus on improving physical layer performance or minimizing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assume that each signal transmission is constrained to </a:t>
            </a:r>
            <a:r>
              <a:rPr lang="en-IN" sz="2000" dirty="0" err="1" smtClean="0">
                <a:latin typeface="Times New Roman" pitchFamily="18" charset="0"/>
                <a:cs typeface="Times New Roman" pitchFamily="18" charset="0"/>
              </a:rPr>
              <a:t>halfduplex</a:t>
            </a:r>
            <a:r>
              <a:rPr lang="en-IN" sz="2000" dirty="0" smtClean="0">
                <a:latin typeface="Times New Roman" pitchFamily="18" charset="0"/>
                <a:cs typeface="Times New Roman" pitchFamily="18" charset="0"/>
              </a:rPr>
              <a:t> mode, the system is </a:t>
            </a:r>
            <a:r>
              <a:rPr lang="en-IN" sz="2000" dirty="0" err="1" smtClean="0">
                <a:latin typeface="Times New Roman" pitchFamily="18" charset="0"/>
                <a:cs typeface="Times New Roman" pitchFamily="18" charset="0"/>
              </a:rPr>
              <a:t>uncoded</a:t>
            </a:r>
            <a:r>
              <a:rPr lang="en-IN" sz="2000" dirty="0" smtClean="0">
                <a:latin typeface="Times New Roman" pitchFamily="18" charset="0"/>
                <a:cs typeface="Times New Roman" pitchFamily="18" charset="0"/>
              </a:rPr>
              <a:t>, and the source and the relay transmit signals through orthogonal channels by using existing TDMA, FDMA, or CDMA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basic idea of cooperative diversity is to allow distributed users in the network help relay information of each other so as to explore inherent spatial diversity which is available in the relay channels.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similar study was performed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formulating the network lifetime maximization problem as a joint power, rate and scheduling problem subjected to rate distortion constraints, capacity constraints of the links, energy constraint of the sensor batteries and delay constraint of the encoded data arriving at the sink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three components were formulated as a linear programming problem for maximizing the NL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beneficial method of circumventing this problem is to rely on a technique referred to as controlled mobility, which relies on mobile sensors or mobile sinks, where each mobile sensor cooperatively decides its direction of movement in order to prevent an uneven traffic burden distribution.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proposed strategies that utilize only local CSI and REI is shown to be comparable to that of the optimal strategy that demands global CSI and REI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cooperation strategies have been proposed with different relaying techniques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such as amplify-and-forward (AF) and </a:t>
            </a:r>
            <a:r>
              <a:rPr lang="en-IN" sz="2000" dirty="0" smtClean="0">
                <a:latin typeface="Times New Roman" pitchFamily="18" charset="0"/>
                <a:cs typeface="Times New Roman" pitchFamily="18" charset="0"/>
              </a:rPr>
              <a:t>decode-and-forward.</a:t>
            </a: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power allocation strategies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been proposed to minimize the average transmission power for different cooperation schemes, system objectives and network topologies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MRE and MEI strategies studied in this work was proposed and analyzed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data gathering applications in sensor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Moreover, the NL is a crucial metric in terms of providing the system designer with well-informed decisions for the sake of maintaining the desired network performance and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in WSNs, where the sensor nodes usually rely on a limited battery capacity, unless they have direct mains supply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cross-layer optimization technique was employed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illustrating the trade-off between NL maximization and application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Network </a:t>
            </a:r>
            <a:r>
              <a:rPr lang="en-IN" sz="2000" dirty="0" smtClean="0">
                <a:latin typeface="Times New Roman" pitchFamily="18" charset="0"/>
                <a:cs typeface="Times New Roman" pitchFamily="18" charset="0"/>
              </a:rPr>
              <a:t>coding has been shown to be able to enhance the energy-efficiency of wireless networks, hence improving their NL, as discussed in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considering the relatively low efficiency of energy </a:t>
            </a:r>
            <a:r>
              <a:rPr lang="en-IN" sz="2000" dirty="0" smtClean="0">
                <a:latin typeface="Times New Roman" pitchFamily="18" charset="0"/>
                <a:cs typeface="Times New Roman" pitchFamily="18" charset="0"/>
              </a:rPr>
              <a:t>harvesters, </a:t>
            </a:r>
            <a:r>
              <a:rPr lang="en-IN" sz="2000" dirty="0" smtClean="0">
                <a:latin typeface="Times New Roman" pitchFamily="18" charset="0"/>
                <a:cs typeface="Times New Roman" pitchFamily="18" charset="0"/>
              </a:rPr>
              <a:t>the NL maximization and power allocation mechanisms still play a significant role in keeping the network functional for an extended duration.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Akyildiz, W. Su, Y. Sankarasubramaniam, and E. Cayirci,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advancement in wireless communications and electronics has enabled the development of low-cost sensor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design space of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Romer and F. Mattern,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justify our view by demonstrating that specific existing applications occupy different points in the design space.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 networks: Applications and challenges of ubiquitous sensing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Puccinelli and M. Haenggi,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Sensor networks offer a powerful combination of distributed sensing, computing and communication.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Industrial wireless sensor networks: Challenges, design principles, and technical approaches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Gungor and G. Hancke,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regard, IWSN plays a vital role in creating a highly reliable and self-healing industrial system that rapidly responds to real-time events with appropriate actions.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752600"/>
            <a:ext cx="6476999"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Once </a:t>
            </a:r>
            <a:r>
              <a:rPr lang="en-IN" sz="2000" dirty="0" smtClean="0">
                <a:latin typeface="Times New Roman" pitchFamily="18" charset="0"/>
                <a:cs typeface="Times New Roman" pitchFamily="18" charset="0"/>
              </a:rPr>
              <a:t>the application requirements have been determined, the WSN deployment strategy has to be specified, which ultimately determines the network topology that is vitally important for NL maximization. Explicitly, for example a network having a string topology, where only the adjacent nodes are within each others’ transmission range, the NL is strictly dependent on that particular node’s lifetime, which completely depletes its battery. However, in a network having numerous alternative routes, the NL may be dependent only on the SN’s lifetime, since the sensor measurements can be delivered over numerous alternative routes. Therefore, the NL can be defined depending on the particular application and on its network topology.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I. </a:t>
            </a:r>
            <a:r>
              <a:rPr lang="en-IN" sz="1700" dirty="0" err="1" smtClean="0">
                <a:latin typeface="Times New Roman" pitchFamily="18" charset="0"/>
                <a:cs typeface="Times New Roman" pitchFamily="18" charset="0"/>
              </a:rPr>
              <a:t>Akyildiz</a:t>
            </a:r>
            <a:r>
              <a:rPr lang="en-IN" sz="1700" dirty="0" smtClean="0">
                <a:latin typeface="Times New Roman" pitchFamily="18" charset="0"/>
                <a:cs typeface="Times New Roman" pitchFamily="18" charset="0"/>
              </a:rPr>
              <a:t>, W. Su, Y. </a:t>
            </a:r>
            <a:r>
              <a:rPr lang="en-IN" sz="1700" dirty="0" err="1" smtClean="0">
                <a:latin typeface="Times New Roman" pitchFamily="18" charset="0"/>
                <a:cs typeface="Times New Roman" pitchFamily="18" charset="0"/>
              </a:rPr>
              <a:t>Sankarasubramaniam</a:t>
            </a:r>
            <a:r>
              <a:rPr lang="en-IN" sz="1700" dirty="0" smtClean="0">
                <a:latin typeface="Times New Roman" pitchFamily="18" charset="0"/>
                <a:cs typeface="Times New Roman" pitchFamily="18" charset="0"/>
              </a:rPr>
              <a:t>, and E. </a:t>
            </a:r>
            <a:r>
              <a:rPr lang="en-IN" sz="1700" dirty="0" err="1" smtClean="0">
                <a:latin typeface="Times New Roman" pitchFamily="18" charset="0"/>
                <a:cs typeface="Times New Roman" pitchFamily="18" charset="0"/>
              </a:rPr>
              <a:t>Cayirci</a:t>
            </a:r>
            <a:r>
              <a:rPr lang="en-IN" sz="1700" dirty="0" smtClean="0">
                <a:latin typeface="Times New Roman" pitchFamily="18" charset="0"/>
                <a:cs typeface="Times New Roman" pitchFamily="18" charset="0"/>
              </a:rPr>
              <a:t>, “A survey on sensor networks,” IEEE Communications Magazine, vol. 40, no. 8, pp. 102–114, August 2002.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 “Wireless sensor networks: A survey,” Computer Networks, vol. 38, no. 4, pp. 393–422, March 2002.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K. </a:t>
            </a:r>
            <a:r>
              <a:rPr lang="en-IN" sz="1700" dirty="0" err="1" smtClean="0">
                <a:latin typeface="Times New Roman" pitchFamily="18" charset="0"/>
                <a:cs typeface="Times New Roman" pitchFamily="18" charset="0"/>
              </a:rPr>
              <a:t>Romer</a:t>
            </a:r>
            <a:r>
              <a:rPr lang="en-IN" sz="1700" dirty="0" smtClean="0">
                <a:latin typeface="Times New Roman" pitchFamily="18" charset="0"/>
                <a:cs typeface="Times New Roman" pitchFamily="18" charset="0"/>
              </a:rPr>
              <a:t> and F. </a:t>
            </a:r>
            <a:r>
              <a:rPr lang="en-IN" sz="1700" dirty="0" err="1" smtClean="0">
                <a:latin typeface="Times New Roman" pitchFamily="18" charset="0"/>
                <a:cs typeface="Times New Roman" pitchFamily="18" charset="0"/>
              </a:rPr>
              <a:t>Mattern</a:t>
            </a:r>
            <a:r>
              <a:rPr lang="en-IN" sz="1700" dirty="0" smtClean="0">
                <a:latin typeface="Times New Roman" pitchFamily="18" charset="0"/>
                <a:cs typeface="Times New Roman" pitchFamily="18" charset="0"/>
              </a:rPr>
              <a:t>, “The design space of wireless sensor networks,” IEEE Wireless Communications, vol. 11, no. 6, pp. 54–61, December 2004.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D. </a:t>
            </a:r>
            <a:r>
              <a:rPr lang="en-IN" sz="1700" dirty="0" err="1" smtClean="0">
                <a:latin typeface="Times New Roman" pitchFamily="18" charset="0"/>
                <a:cs typeface="Times New Roman" pitchFamily="18" charset="0"/>
              </a:rPr>
              <a:t>Puccinelli</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Haenggi</a:t>
            </a:r>
            <a:r>
              <a:rPr lang="en-IN" sz="1700" dirty="0" smtClean="0">
                <a:latin typeface="Times New Roman" pitchFamily="18" charset="0"/>
                <a:cs typeface="Times New Roman" pitchFamily="18" charset="0"/>
              </a:rPr>
              <a:t>, “Wireless sensor networks: Applications and challenges of ubiquitous sensing,” IEEE Circuits and Systems Magazine, vol. 5, no. 3, pp. 19–31, September 2005.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V. </a:t>
            </a:r>
            <a:r>
              <a:rPr lang="en-IN" sz="1700" dirty="0" err="1" smtClean="0">
                <a:latin typeface="Times New Roman" pitchFamily="18" charset="0"/>
                <a:cs typeface="Times New Roman" pitchFamily="18" charset="0"/>
              </a:rPr>
              <a:t>Gungor</a:t>
            </a:r>
            <a:r>
              <a:rPr lang="en-IN" sz="1700" dirty="0" smtClean="0">
                <a:latin typeface="Times New Roman" pitchFamily="18" charset="0"/>
                <a:cs typeface="Times New Roman" pitchFamily="18" charset="0"/>
              </a:rPr>
              <a:t> and G. </a:t>
            </a:r>
            <a:r>
              <a:rPr lang="en-IN" sz="1700" dirty="0" err="1" smtClean="0">
                <a:latin typeface="Times New Roman" pitchFamily="18" charset="0"/>
                <a:cs typeface="Times New Roman" pitchFamily="18" charset="0"/>
              </a:rPr>
              <a:t>Hancke</a:t>
            </a:r>
            <a:r>
              <a:rPr lang="en-IN" sz="1700" dirty="0" smtClean="0">
                <a:latin typeface="Times New Roman" pitchFamily="18" charset="0"/>
                <a:cs typeface="Times New Roman" pitchFamily="18" charset="0"/>
              </a:rPr>
              <a:t>, “Industrial wireless sensor networks: Challenges, design principles, and technical approaches,” IEEE Transactions on Industrial Electronics, vol. 56, no. 10, pp. 4258–4265, October 2009.</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T. </a:t>
            </a:r>
            <a:r>
              <a:rPr lang="en-IN" sz="1700" dirty="0" err="1" smtClean="0">
                <a:latin typeface="Times New Roman" pitchFamily="18" charset="0"/>
                <a:cs typeface="Times New Roman" pitchFamily="18" charset="0"/>
              </a:rPr>
              <a:t>Igoe</a:t>
            </a:r>
            <a:r>
              <a:rPr lang="en-IN" sz="1700" dirty="0" smtClean="0">
                <a:latin typeface="Times New Roman" pitchFamily="18" charset="0"/>
                <a:cs typeface="Times New Roman" pitchFamily="18" charset="0"/>
              </a:rPr>
              <a:t>, Making things talk: Practical methods for connecting physical objects. </a:t>
            </a:r>
            <a:r>
              <a:rPr lang="en-IN" sz="1700" dirty="0" err="1" smtClean="0">
                <a:latin typeface="Times New Roman" pitchFamily="18" charset="0"/>
                <a:cs typeface="Times New Roman" pitchFamily="18" charset="0"/>
              </a:rPr>
              <a:t>O’reilly</a:t>
            </a:r>
            <a:r>
              <a:rPr lang="en-IN" sz="1700" dirty="0" smtClean="0">
                <a:latin typeface="Times New Roman" pitchFamily="18" charset="0"/>
                <a:cs typeface="Times New Roman" pitchFamily="18" charset="0"/>
              </a:rPr>
              <a:t>, 2007.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L. </a:t>
            </a:r>
            <a:r>
              <a:rPr lang="en-IN" sz="1700" dirty="0" err="1" smtClean="0">
                <a:latin typeface="Times New Roman" pitchFamily="18" charset="0"/>
                <a:cs typeface="Times New Roman" pitchFamily="18" charset="0"/>
              </a:rPr>
              <a:t>Atzori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Iera</a:t>
            </a:r>
            <a:r>
              <a:rPr lang="en-IN" sz="1700" dirty="0" smtClean="0">
                <a:latin typeface="Times New Roman" pitchFamily="18" charset="0"/>
                <a:cs typeface="Times New Roman" pitchFamily="18" charset="0"/>
              </a:rPr>
              <a:t>, and G. </a:t>
            </a:r>
            <a:r>
              <a:rPr lang="en-IN" sz="1700" dirty="0" err="1" smtClean="0">
                <a:latin typeface="Times New Roman" pitchFamily="18" charset="0"/>
                <a:cs typeface="Times New Roman" pitchFamily="18" charset="0"/>
              </a:rPr>
              <a:t>Morabito</a:t>
            </a:r>
            <a:r>
              <a:rPr lang="en-IN" sz="1700" dirty="0" smtClean="0">
                <a:latin typeface="Times New Roman" pitchFamily="18" charset="0"/>
                <a:cs typeface="Times New Roman" pitchFamily="18" charset="0"/>
              </a:rPr>
              <a:t>, “The internet of things: A survey,” Computer Networks, vol. 54, no. 15, pp. 2787–2805, October 2010.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Y. Chen and Q. Zhao, “On the lifetime of wireless sensor networks,” IEEE Communications Letters, vol. 9, no. 11, pp. 976–978, November 2005.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R. </a:t>
            </a:r>
            <a:r>
              <a:rPr lang="en-IN" sz="1700" dirty="0" err="1" smtClean="0">
                <a:latin typeface="Times New Roman" pitchFamily="18" charset="0"/>
                <a:cs typeface="Times New Roman" pitchFamily="18" charset="0"/>
              </a:rPr>
              <a:t>Madan</a:t>
            </a:r>
            <a:r>
              <a:rPr lang="en-IN" sz="1700" dirty="0" smtClean="0">
                <a:latin typeface="Times New Roman" pitchFamily="18" charset="0"/>
                <a:cs typeface="Times New Roman" pitchFamily="18" charset="0"/>
              </a:rPr>
              <a:t>, S. Cui, S. </a:t>
            </a:r>
            <a:r>
              <a:rPr lang="en-IN" sz="1700" dirty="0" err="1" smtClean="0">
                <a:latin typeface="Times New Roman" pitchFamily="18" charset="0"/>
                <a:cs typeface="Times New Roman" pitchFamily="18" charset="0"/>
              </a:rPr>
              <a:t>Lall</a:t>
            </a:r>
            <a:r>
              <a:rPr lang="en-IN" sz="1700" dirty="0" smtClean="0">
                <a:latin typeface="Times New Roman" pitchFamily="18" charset="0"/>
                <a:cs typeface="Times New Roman" pitchFamily="18" charset="0"/>
              </a:rPr>
              <a:t>, and A. Goldsmith, “Cross-layer design for lifetime maximization in interference-limited wireless sensor networks,” IEEE Transactions on Wireless Communications, vol. 5, no. 11, pp. 3142–3152, November 2006.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W. Jung and M. </a:t>
            </a:r>
            <a:r>
              <a:rPr lang="en-IN" sz="1700" dirty="0" err="1" smtClean="0">
                <a:latin typeface="Times New Roman" pitchFamily="18" charset="0"/>
                <a:cs typeface="Times New Roman" pitchFamily="18" charset="0"/>
              </a:rPr>
              <a:t>Weitnauer</a:t>
            </a:r>
            <a:r>
              <a:rPr lang="en-IN" sz="1700" dirty="0" smtClean="0">
                <a:latin typeface="Times New Roman" pitchFamily="18" charset="0"/>
                <a:cs typeface="Times New Roman" pitchFamily="18" charset="0"/>
              </a:rPr>
              <a:t>, “On using cooperative routing for lifetime optimization of multi-hop wireless sensor networks: Analysis and guidelines,” IEEE Transactions on Communications, vol. 61, no. 8, pp. 3413–3423, August 2013.</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1411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Cooperative Wireless Power Transfer for Lifetime Maximization in Wireless Multihop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2021-06-11T09:41:18Z</dcterms:modified>
</cp:coreProperties>
</file>