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ReMEMBeR</a:t>
            </a:r>
            <a:r>
              <a:rPr lang="en-IN" b="1" dirty="0" smtClean="0">
                <a:latin typeface="Times New Roman" pitchFamily="18" charset="0"/>
                <a:cs typeface="Times New Roman" pitchFamily="18" charset="0"/>
              </a:rPr>
              <a:t> Ranking Metric Embedding-Based </a:t>
            </a:r>
            <a:r>
              <a:rPr lang="en-IN" b="1" dirty="0" err="1" smtClean="0">
                <a:latin typeface="Times New Roman" pitchFamily="18" charset="0"/>
                <a:cs typeface="Times New Roman" pitchFamily="18" charset="0"/>
              </a:rPr>
              <a:t>Multicontextual</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Behavior</a:t>
            </a:r>
            <a:r>
              <a:rPr lang="en-IN" b="1" dirty="0" smtClean="0">
                <a:latin typeface="Times New Roman" pitchFamily="18" charset="0"/>
                <a:cs typeface="Times New Roman" pitchFamily="18" charset="0"/>
              </a:rPr>
              <a:t> Profiling for Online Banking Fraud Detection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Anomaly </a:t>
            </a:r>
            <a:r>
              <a:rPr lang="en-IN" sz="2000" dirty="0" smtClean="0">
                <a:latin typeface="Times New Roman" pitchFamily="18" charset="0"/>
                <a:cs typeface="Times New Roman" pitchFamily="18" charset="0"/>
              </a:rPr>
              <a:t>detection relies on individuals’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profiling and works by detecting any deviation from the norm. When used for online banking fraud detection, however, it mainly suffers from three disadvantages. First, for an individual, the historical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data are often too limited to profile his/her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pattern. Second, due to the heterogeneous nature of transaction data, there lacks a uniform treatment of different kinds of attribute values, which becomes a potential barrier for model development and further usage. Third, the transaction data are highly skewed, and it becomes a challenge to utilize the label information effectively. The three disadvantages result in both poor generalization and high false positive rate of anomaly detection, and we propose a ranking metric embedding based multi-contextual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profiling (</a:t>
            </a:r>
            <a:r>
              <a:rPr lang="en-IN" sz="2000" dirty="0" err="1" smtClean="0">
                <a:latin typeface="Times New Roman" pitchFamily="18" charset="0"/>
                <a:cs typeface="Times New Roman" pitchFamily="18" charset="0"/>
              </a:rPr>
              <a:t>ReMEMBeR</a:t>
            </a:r>
            <a:r>
              <a:rPr lang="en-IN" sz="2000" dirty="0" smtClean="0">
                <a:latin typeface="Times New Roman" pitchFamily="18" charset="0"/>
                <a:cs typeface="Times New Roman" pitchFamily="18" charset="0"/>
              </a:rPr>
              <a:t>) model to battle them effectively. We solve the original fraud detection problem as a pseudo-recommender system problem, where an individual is treated as a pseudo-user, his/her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as a pseudo-item, and the label as the corresponding pseudo-rating.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idea of collaborative filtering, for an individual, information from other similar individuals can be used to establish his/her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profile. In order to obtain a uniform treatment of heterogeneous attributes, we turn to an embedding based method to learn both attribute embedding and individuals’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profiles within a common latent space simultaneously. To utilize the label information better, our model is designed to fit pseudo-users’ correct preference ranking for pseudo-items. By doing so, it explicitly learns to tell the fraudulent from the legitimate. Last but not least, we propose to identify and distinguish individuals under different contexts and further generalize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profiling model to be a multi-contextual one. The proposed model can, thus, integrate the multi-contextual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patterns and allow transactions to be examined under the </a:t>
            </a:r>
            <a:r>
              <a:rPr lang="en-IN" sz="2000" dirty="0" err="1" smtClean="0">
                <a:latin typeface="Times New Roman" pitchFamily="18" charset="0"/>
                <a:cs typeface="Times New Roman" pitchFamily="18" charset="0"/>
              </a:rPr>
              <a:t>di</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approach aims to fill the gap between existing methods and provide researchers with a tool that generates reliable data to experiment with different fraud detection techniques and compare them with other approaches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BankSim</a:t>
            </a:r>
            <a:r>
              <a:rPr lang="en-IN" sz="2000" dirty="0" smtClean="0">
                <a:latin typeface="Times New Roman" pitchFamily="18" charset="0"/>
                <a:cs typeface="Times New Roman" pitchFamily="18" charset="0"/>
              </a:rPr>
              <a:t> is an agent-based simulator of bank payments based on a sample of aggregated transactional data provided by a bank in </a:t>
            </a:r>
            <a:r>
              <a:rPr lang="en-IN" sz="2000" dirty="0" smtClean="0">
                <a:latin typeface="Times New Roman" pitchFamily="18" charset="0"/>
                <a:cs typeface="Times New Roman" pitchFamily="18" charset="0"/>
              </a:rPr>
              <a:t>Spain.</a:t>
            </a:r>
          </a:p>
          <a:p>
            <a:pPr algn="just">
              <a:lnSpc>
                <a:spcPct val="150000"/>
              </a:lnSpc>
            </a:pPr>
            <a:r>
              <a:rPr lang="en-IN" sz="2000" dirty="0" smtClean="0">
                <a:latin typeface="Times New Roman" pitchFamily="18" charset="0"/>
                <a:cs typeface="Times New Roman" pitchFamily="18" charset="0"/>
              </a:rPr>
              <a:t>The data sets generated by </a:t>
            </a:r>
            <a:r>
              <a:rPr lang="en-IN" sz="2000" dirty="0" err="1" smtClean="0">
                <a:latin typeface="Times New Roman" pitchFamily="18" charset="0"/>
                <a:cs typeface="Times New Roman" pitchFamily="18" charset="0"/>
              </a:rPr>
              <a:t>BankSim</a:t>
            </a:r>
            <a:r>
              <a:rPr lang="en-IN" sz="2000" dirty="0" smtClean="0">
                <a:latin typeface="Times New Roman" pitchFamily="18" charset="0"/>
                <a:cs typeface="Times New Roman" pitchFamily="18" charset="0"/>
              </a:rPr>
              <a:t> contain no personal information or disclosure of legal and private customer transactions. Therefore, it can be shared by academia, and others, to develop and reason about fraud detection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The main goal of developing this simulation is that it enables us to share realistic fraud data, without exposing potentially business or personally sensitive information about the actual source.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possible to combine multivariate pattern analysis (MVPA) and hidden Markov models (HMM) to discover the major phases that students go through in solving complex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when we discuss successive student attempts, we mean successive attempts on the same skill, and ignore intervening problems on other </a:t>
            </a:r>
            <a:r>
              <a:rPr lang="en-IN" sz="2000" dirty="0" smtClean="0">
                <a:latin typeface="Times New Roman" pitchFamily="18" charset="0"/>
                <a:cs typeface="Times New Roman" pitchFamily="18" charset="0"/>
              </a:rPr>
              <a:t>skills.</a:t>
            </a:r>
          </a:p>
          <a:p>
            <a:pPr algn="just">
              <a:lnSpc>
                <a:spcPct val="150000"/>
              </a:lnSpc>
            </a:pPr>
            <a:r>
              <a:rPr lang="en-IN" sz="2000" dirty="0" smtClean="0">
                <a:latin typeface="Times New Roman" pitchFamily="18" charset="0"/>
                <a:cs typeface="Times New Roman" pitchFamily="18" charset="0"/>
              </a:rPr>
              <a:t>We should reflect on why so much effort is being devoted to the problem of predicting student next response.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there remain several interesting, known problems in student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that can inform us about student learning, and have a clear correspondence to improving tutorial decision making.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a:t>
            </a:r>
            <a:r>
              <a:rPr lang="en-IN" sz="2000" dirty="0" err="1" smtClean="0">
                <a:latin typeface="Times New Roman" pitchFamily="18" charset="0"/>
                <a:cs typeface="Times New Roman" pitchFamily="18" charset="0"/>
              </a:rPr>
              <a:t>BankSim</a:t>
            </a:r>
            <a:r>
              <a:rPr lang="en-IN" sz="2000" dirty="0" smtClean="0">
                <a:latin typeface="Times New Roman" pitchFamily="18" charset="0"/>
                <a:cs typeface="Times New Roman" pitchFamily="18" charset="0"/>
              </a:rPr>
              <a:t> is the generation of synthetic data that can be used for fraud detection research. Statistical and a Social Network Analysis (SNA) of relations between merchants and customers were used to develop and calibrate the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in common that all are built with the aim of modelling financial activity with the purpose of generating synthetic data sets for fraud detection </a:t>
            </a:r>
            <a:r>
              <a:rPr lang="en-IN" sz="2000" dirty="0" smtClean="0">
                <a:latin typeface="Times New Roman" pitchFamily="18" charset="0"/>
                <a:cs typeface="Times New Roman" pitchFamily="18" charset="0"/>
              </a:rPr>
              <a:t>research.</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main purpose is to generate a synthetic data set of commercial transactions that can be used for the development and testing of different fraud detection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Unfortunately for this addition there is a lack of real data that we can use for this purpose, but hopefully in the future we will find financial institutions interested in our project that are willing to share this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research area certainly appeared to be ripe grounds for rapid improvement, with reported R 2 values for Performance Factors </a:t>
            </a:r>
            <a:r>
              <a:rPr lang="en-IN" sz="2000" dirty="0" smtClean="0">
                <a:latin typeface="Times New Roman" pitchFamily="18" charset="0"/>
                <a:cs typeface="Times New Roman" pitchFamily="18" charset="0"/>
              </a:rPr>
              <a:t>Analysis </a:t>
            </a:r>
            <a:r>
              <a:rPr lang="en-IN" sz="2000" dirty="0" smtClean="0">
                <a:latin typeface="Times New Roman" pitchFamily="18" charset="0"/>
                <a:cs typeface="Times New Roman" pitchFamily="18" charset="0"/>
              </a:rPr>
              <a:t>and Bayesian knowledge tracing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of 0.07 and 0.17, </a:t>
            </a:r>
            <a:r>
              <a:rPr lang="en-IN" sz="2000" dirty="0" smtClean="0">
                <a:latin typeface="Times New Roman" pitchFamily="18" charset="0"/>
                <a:cs typeface="Times New Roman" pitchFamily="18" charset="0"/>
              </a:rPr>
              <a:t>respectively.</a:t>
            </a:r>
          </a:p>
          <a:p>
            <a:pPr algn="just">
              <a:lnSpc>
                <a:spcPct val="150000"/>
              </a:lnSpc>
            </a:pPr>
            <a:r>
              <a:rPr lang="en-IN" sz="2000" dirty="0" smtClean="0">
                <a:latin typeface="Times New Roman" pitchFamily="18" charset="0"/>
                <a:cs typeface="Times New Roman" pitchFamily="18" charset="0"/>
              </a:rPr>
              <a:t>In general, improvements in model accuracy have been minimal, particularly given the relatively low baseline </a:t>
            </a:r>
            <a:r>
              <a:rPr lang="en-IN" sz="2000" dirty="0" smtClean="0">
                <a:latin typeface="Times New Roman" pitchFamily="18" charset="0"/>
                <a:cs typeface="Times New Roman" pitchFamily="18" charset="0"/>
              </a:rPr>
              <a:t>performances.</a:t>
            </a:r>
          </a:p>
          <a:p>
            <a:pPr algn="just">
              <a:lnSpc>
                <a:spcPct val="150000"/>
              </a:lnSpc>
            </a:pPr>
            <a:r>
              <a:rPr lang="en-IN" sz="2000" dirty="0" smtClean="0">
                <a:latin typeface="Times New Roman" pitchFamily="18" charset="0"/>
                <a:cs typeface="Times New Roman" pitchFamily="18" charset="0"/>
              </a:rPr>
              <a:t>While this approach would certainly be very powerful, it does not give us much guidance about limiting factors on performance as the only conclusion one could draw would be </a:t>
            </a: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student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technique that could see the future with perfect accuracy would do a very good </a:t>
            </a:r>
            <a:r>
              <a:rPr lang="en-IN" sz="2000" dirty="0" smtClean="0">
                <a:latin typeface="Times New Roman" pitchFamily="18" charset="0"/>
                <a:cs typeface="Times New Roman" pitchFamily="18" charset="0"/>
              </a:rPr>
              <a:t>job.</a:t>
            </a:r>
          </a:p>
          <a:p>
            <a:pPr algn="just">
              <a:lnSpc>
                <a:spcPct val="150000"/>
              </a:lnSpc>
            </a:pPr>
            <a:r>
              <a:rPr lang="en-IN" sz="2000" dirty="0" smtClean="0">
                <a:latin typeface="Times New Roman" pitchFamily="18" charset="0"/>
                <a:cs typeface="Times New Roman" pitchFamily="18" charset="0"/>
              </a:rPr>
              <a:t>However, we first give our baseline assumptions, then describe our data, and finally provide baseline model performance when trained on those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2008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Stop Talking and Type: Mentoring in a Virtual and Face-to-Face Environmental Education Environment</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Bagley, E., 2011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1C1D1E"/>
                          </a:solidFill>
                          <a:latin typeface="Times New Roman" pitchFamily="18" charset="0"/>
                          <a:ea typeface="Calibri"/>
                          <a:cs typeface="Times New Roman" pitchFamily="18" charset="0"/>
                        </a:rPr>
                        <a:t>We use pre- and post-measures of learning and a post-measure of engagement, as well as </a:t>
                      </a:r>
                      <a:r>
                        <a:rPr lang="en-IN" sz="1800" i="1">
                          <a:latin typeface="Times New Roman" pitchFamily="18" charset="0"/>
                          <a:ea typeface="Calibri"/>
                          <a:cs typeface="Times New Roman" pitchFamily="18" charset="0"/>
                        </a:rPr>
                        <a:t>epistemic network analysis</a:t>
                      </a:r>
                      <a:r>
                        <a:rPr lang="en-IN" sz="1800">
                          <a:latin typeface="Times New Roman" pitchFamily="18" charset="0"/>
                          <a:ea typeface="Calibri"/>
                          <a:cs typeface="Times New Roman" pitchFamily="18" charset="0"/>
                        </a:rPr>
                        <a:t> (ENA), a novel quantitative method, to examine student and mentor discourse. </a:t>
                      </a: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Automated speech act classification for online chat</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Moldovan, C., Rus, V., Graesser, A.C. 2011,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In particular, we work with online chat conversations in which participants in online </a:t>
                      </a:r>
                      <a:r>
                        <a:rPr lang="en-US" sz="1800" dirty="0" err="1">
                          <a:latin typeface="Times New Roman" pitchFamily="18" charset="0"/>
                          <a:ea typeface="Calibri"/>
                          <a:cs typeface="Times New Roman" pitchFamily="18" charset="0"/>
                        </a:rPr>
                        <a:t>chatrooms</a:t>
                      </a:r>
                      <a:r>
                        <a:rPr lang="en-US" sz="1800" dirty="0">
                          <a:latin typeface="Times New Roman" pitchFamily="18" charset="0"/>
                          <a:ea typeface="Calibri"/>
                          <a:cs typeface="Times New Roman" pitchFamily="18" charset="0"/>
                        </a:rPr>
                        <a:t> converse with each other via computer networks.</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Speech act theory in quantitative research on inter-personal behavior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R.G. DAndrade, M.W., 1985,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are also some strong relationships between kinds of speech acts uttered in a conversation and perceptions of the associated interactors.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Emotions detection from math exercises by combining several data sources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Santos, O.C., Salmeron-Majadas, S., Boticario, J.G. 2013.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Emotions detection and their management are key issues to provide personalize support in educational scenarios.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676400" y="1971675"/>
            <a:ext cx="6432550" cy="37528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As </a:t>
            </a:r>
            <a:r>
              <a:rPr lang="en-IN" dirty="0" smtClean="0">
                <a:latin typeface="Times New Roman" pitchFamily="18" charset="0"/>
                <a:cs typeface="Times New Roman" pitchFamily="18" charset="0"/>
              </a:rPr>
              <a:t>the results show, our model is working close to human judges. The tool can be used to improve the model by taking both human and computer annotations and enhance the training data. The main goal of this tool is not only to automate the classification task, but also provide more features to improve the classifier. Both automated and manual annotations are easy to use by the interface and this can be used in several applications and domains. The training data and J48 models can be externally changed for different domains.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Bagley, E., 2011 , Stop Talking and Type: Mentoring in a Virtual and Face-to-Face Environmental Education Environment. Ph.D. thesis, University of </a:t>
            </a:r>
            <a:r>
              <a:rPr lang="en-IN" sz="1600" dirty="0" err="1" smtClean="0">
                <a:latin typeface="Times New Roman" pitchFamily="18" charset="0"/>
                <a:cs typeface="Times New Roman" pitchFamily="18" charset="0"/>
              </a:rPr>
              <a:t>WisconsinMadison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Moldovan, C., </a:t>
            </a:r>
            <a:r>
              <a:rPr lang="en-IN" sz="1600" dirty="0" err="1" smtClean="0">
                <a:latin typeface="Times New Roman" pitchFamily="18" charset="0"/>
                <a:cs typeface="Times New Roman" pitchFamily="18" charset="0"/>
              </a:rPr>
              <a:t>Rus</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Graesser</a:t>
            </a:r>
            <a:r>
              <a:rPr lang="en-IN" sz="1600" dirty="0" smtClean="0">
                <a:latin typeface="Times New Roman" pitchFamily="18" charset="0"/>
                <a:cs typeface="Times New Roman" pitchFamily="18" charset="0"/>
              </a:rPr>
              <a:t>, A.C. 2011, Automated speech act classification for online chat. In: Proceeding of FLAIRS </a:t>
            </a:r>
            <a:r>
              <a:rPr lang="en-IN" sz="1600" dirty="0" smtClean="0">
                <a:latin typeface="Times New Roman" pitchFamily="18" charset="0"/>
                <a:cs typeface="Times New Roman" pitchFamily="18" charset="0"/>
              </a:rPr>
              <a:t>2011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R.G. </a:t>
            </a:r>
            <a:r>
              <a:rPr lang="en-IN" sz="1600" dirty="0" err="1" smtClean="0">
                <a:latin typeface="Times New Roman" pitchFamily="18" charset="0"/>
                <a:cs typeface="Times New Roman" pitchFamily="18" charset="0"/>
              </a:rPr>
              <a:t>DAndrade</a:t>
            </a:r>
            <a:r>
              <a:rPr lang="en-IN" sz="1600" dirty="0" smtClean="0">
                <a:latin typeface="Times New Roman" pitchFamily="18" charset="0"/>
                <a:cs typeface="Times New Roman" pitchFamily="18" charset="0"/>
              </a:rPr>
              <a:t>, M.W., 1985, Speech act theory in quantitative research on inter-personal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In: Discourse Processes. 8 (2), 229-259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Arnau</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Arevalillo-Herráez</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Puig</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GonzálezCalero</a:t>
            </a:r>
            <a:r>
              <a:rPr lang="en-IN" sz="1600" dirty="0" smtClean="0">
                <a:latin typeface="Times New Roman" pitchFamily="18" charset="0"/>
                <a:cs typeface="Times New Roman" pitchFamily="18" charset="0"/>
              </a:rPr>
              <a:t>, J.A. 2013. Fundamentals of the design and the operation of an intelligent tutoring system for the learning of the arithmetical and algebraic way of solving word problems. Computers &amp; Education. 63,119-130.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a:t>
            </a:r>
            <a:r>
              <a:rPr lang="en-IN" sz="1600" dirty="0" smtClean="0">
                <a:latin typeface="Times New Roman" pitchFamily="18" charset="0"/>
                <a:cs typeface="Times New Roman" pitchFamily="18" charset="0"/>
              </a:rPr>
              <a:t>Arroyo, I., Cooper, D., Burleson, W., Woolf, B.P., </a:t>
            </a:r>
            <a:r>
              <a:rPr lang="en-IN" sz="1600" dirty="0" err="1" smtClean="0">
                <a:latin typeface="Times New Roman" pitchFamily="18" charset="0"/>
                <a:cs typeface="Times New Roman" pitchFamily="18" charset="0"/>
              </a:rPr>
              <a:t>Muldner</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Christopherson</a:t>
            </a:r>
            <a:r>
              <a:rPr lang="en-IN" sz="1600" dirty="0" smtClean="0">
                <a:latin typeface="Times New Roman" pitchFamily="18" charset="0"/>
                <a:cs typeface="Times New Roman" pitchFamily="18" charset="0"/>
              </a:rPr>
              <a:t>, R. 2009. Emotion Sensors Go To School. Proceedings of the 14th International Conference on Artificial Intelligence in Education: Building Learning Systems that Care: From Knowledge Representation to Affective Modelling, 17-24.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Bidjerano</a:t>
            </a:r>
            <a:r>
              <a:rPr lang="en-IN" sz="1500" dirty="0" smtClean="0">
                <a:latin typeface="Times New Roman" pitchFamily="18" charset="0"/>
                <a:cs typeface="Times New Roman" pitchFamily="18" charset="0"/>
              </a:rPr>
              <a:t>, T., Dai, D.Y. 2007. The relationship between the big-five model of personality and self-regulated learning strategies. Learning and Individual Differences, 17 (1) 69–81.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 </a:t>
            </a:r>
            <a:r>
              <a:rPr lang="en-IN" sz="1500" dirty="0" smtClean="0">
                <a:latin typeface="Times New Roman" pitchFamily="18" charset="0"/>
                <a:cs typeface="Times New Roman" pitchFamily="18" charset="0"/>
              </a:rPr>
              <a:t>Blanchard, E.G., </a:t>
            </a:r>
            <a:r>
              <a:rPr lang="en-IN" sz="1500" dirty="0" err="1" smtClean="0">
                <a:latin typeface="Times New Roman" pitchFamily="18" charset="0"/>
                <a:cs typeface="Times New Roman" pitchFamily="18" charset="0"/>
              </a:rPr>
              <a:t>Volfson</a:t>
            </a:r>
            <a:r>
              <a:rPr lang="en-IN" sz="1500" dirty="0" smtClean="0">
                <a:latin typeface="Times New Roman" pitchFamily="18" charset="0"/>
                <a:cs typeface="Times New Roman" pitchFamily="18" charset="0"/>
              </a:rPr>
              <a:t>, B., Hong, Y.J., </a:t>
            </a:r>
            <a:r>
              <a:rPr lang="en-IN" sz="1500" dirty="0" err="1" smtClean="0">
                <a:latin typeface="Times New Roman" pitchFamily="18" charset="0"/>
                <a:cs typeface="Times New Roman" pitchFamily="18" charset="0"/>
              </a:rPr>
              <a:t>Lajoie</a:t>
            </a:r>
            <a:r>
              <a:rPr lang="en-IN" sz="1500" dirty="0" smtClean="0">
                <a:latin typeface="Times New Roman" pitchFamily="18" charset="0"/>
                <a:cs typeface="Times New Roman" pitchFamily="18" charset="0"/>
              </a:rPr>
              <a:t>, S.P. 2009. Affective Artificial Intelligence in education: From detection to adaptation. Proceeding of the 2009 conference on Artificial Intelligence in Education: Building Learning Systems that Care: From Knowledge Representation to Affective Modelling, 81–88.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D’Mello</a:t>
            </a:r>
            <a:r>
              <a:rPr lang="en-IN" sz="1500" dirty="0" smtClean="0">
                <a:latin typeface="Times New Roman" pitchFamily="18" charset="0"/>
                <a:cs typeface="Times New Roman" pitchFamily="18" charset="0"/>
              </a:rPr>
              <a:t>, S. K., Kory, J. 2012. Consistent but Modest: A Meta-Analysis on </a:t>
            </a:r>
            <a:r>
              <a:rPr lang="en-IN" sz="1500" dirty="0" err="1" smtClean="0">
                <a:latin typeface="Times New Roman" pitchFamily="18" charset="0"/>
                <a:cs typeface="Times New Roman" pitchFamily="18" charset="0"/>
              </a:rPr>
              <a:t>Unimodal</a:t>
            </a:r>
            <a:r>
              <a:rPr lang="en-IN" sz="1500" dirty="0" smtClean="0">
                <a:latin typeface="Times New Roman" pitchFamily="18" charset="0"/>
                <a:cs typeface="Times New Roman" pitchFamily="18" charset="0"/>
              </a:rPr>
              <a:t> and Multimodal Affect Detection Accuracies from 30 Studies. In L. P. </a:t>
            </a:r>
            <a:r>
              <a:rPr lang="en-IN" sz="1500" dirty="0" err="1" smtClean="0">
                <a:latin typeface="Times New Roman" pitchFamily="18" charset="0"/>
                <a:cs typeface="Times New Roman" pitchFamily="18" charset="0"/>
              </a:rPr>
              <a:t>Morency</a:t>
            </a:r>
            <a:r>
              <a:rPr lang="en-IN" sz="1500" dirty="0" smtClean="0">
                <a:latin typeface="Times New Roman" pitchFamily="18" charset="0"/>
                <a:cs typeface="Times New Roman" pitchFamily="18" charset="0"/>
              </a:rPr>
              <a:t> et al (</a:t>
            </a:r>
            <a:r>
              <a:rPr lang="en-IN" sz="1500" dirty="0" err="1" smtClean="0">
                <a:latin typeface="Times New Roman" pitchFamily="18" charset="0"/>
                <a:cs typeface="Times New Roman" pitchFamily="18" charset="0"/>
              </a:rPr>
              <a:t>Eds</a:t>
            </a:r>
            <a:r>
              <a:rPr lang="en-IN" sz="1500" dirty="0" smtClean="0">
                <a:latin typeface="Times New Roman" pitchFamily="18" charset="0"/>
                <a:cs typeface="Times New Roman" pitchFamily="18" charset="0"/>
              </a:rPr>
              <a:t>) Proceedings of the 14th ACM International Conference on Multimodal Interaction, 31-38.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 </a:t>
            </a:r>
            <a:r>
              <a:rPr lang="en-IN" sz="1500" dirty="0" smtClean="0">
                <a:latin typeface="Times New Roman" pitchFamily="18" charset="0"/>
                <a:cs typeface="Times New Roman" pitchFamily="18" charset="0"/>
              </a:rPr>
              <a:t>Santos, O.C., </a:t>
            </a:r>
            <a:r>
              <a:rPr lang="en-IN" sz="1500" dirty="0" err="1" smtClean="0">
                <a:latin typeface="Times New Roman" pitchFamily="18" charset="0"/>
                <a:cs typeface="Times New Roman" pitchFamily="18" charset="0"/>
              </a:rPr>
              <a:t>Salmeron-Majadas</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Boticario</a:t>
            </a:r>
            <a:r>
              <a:rPr lang="en-IN" sz="1500" dirty="0" smtClean="0">
                <a:latin typeface="Times New Roman" pitchFamily="18" charset="0"/>
                <a:cs typeface="Times New Roman" pitchFamily="18" charset="0"/>
              </a:rPr>
              <a:t>, J.G. 2013. Emotions detection from math exercises by combining several data sources. In proceedings of the 16th International Conference on Artificial Intelligence in Education, 742–745.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L., Wang, M. and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R. 2009. Affective </a:t>
            </a:r>
            <a:r>
              <a:rPr lang="en-IN" sz="1500" dirty="0" err="1" smtClean="0">
                <a:latin typeface="Times New Roman" pitchFamily="18" charset="0"/>
                <a:cs typeface="Times New Roman" pitchFamily="18" charset="0"/>
              </a:rPr>
              <a:t>elearning</a:t>
            </a:r>
            <a:r>
              <a:rPr lang="en-IN" sz="1500" dirty="0" smtClean="0">
                <a:latin typeface="Times New Roman" pitchFamily="18" charset="0"/>
                <a:cs typeface="Times New Roman" pitchFamily="18" charset="0"/>
              </a:rPr>
              <a:t>: Using “emotional” data to improve learning in pervasive learning environment. Educational Technology &amp; Society. 12 (2), 176–189.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1592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ReMEMBeR Ranking Metric Embedding-Based Multicontextual Behavior Profiling for Online Banking Fraud Detection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2021-06-10T07:04:13Z</dcterms:modified>
</cp:coreProperties>
</file>