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 Learning-Embedded Social Internet of Things for Ambiguity-Aware Social Recommendations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increasing demand of users for personalized social services, social recommendation (SR) has been an important concern in academia. However, current research on SR universally faces two main challenges. On the one hand, SR lacks the considerable ability of robust online data management. On the other hand, SR fails to take the ambiguity of preference feedback into consideration. To bridge these gaps, a deep learning-embedded social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proposed for ambiguity-aware SR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-SR).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Specifically</a:t>
            </a:r>
            <a:r>
              <a:rPr lang="en-IN" sz="2000" dirty="0" smtClean="0">
                <a:latin typeface="Times New Roman" pitchFamily="18" charset="0"/>
                <a:cs typeface="Times New Roman" pitchFamily="18" charset="0"/>
              </a:rPr>
              <a:t>, a social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is developed for social computing scenarios to guarantee reliable data management. A deep learning-based graph neural network model that can be embedded into the model is proposed as the core algorithm to perform ambiguity-aware SR. This design not only provides proper online data sensing and management but also overcomes the preference ambiguity problem in SR. To evaluate the performance of the proposed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-SR, two real-world datasets are selected to establish experimental scenarios. The method is assessed using three different metrics, selecting five typical methods as benchmarks. The experimental results show that the proposed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-SR performs better than the benchmark methods by at least 10% and has good robustness.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capture group-level preference features from individuals, existing methods were mostly established via aggregation and face two aspects of challenges: secure data management workflow is absent, and implicit preference feedbacks is ignored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For another, existing GRSs were developed by investigating how to effectively aggregate members into a group.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recognized that existing researches concerning GRSs still face two aspects of challenges. One is absence of real-time online management, and the other is ignorance of situations of implicit feedbacks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technical approaches mostly utilized explicit feedbacks to develop GRSs.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category of techniques allows decisions to be made based on probabilities attached to the facts related to the problem. It can be used to combine sensor data from two different 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the best method to tackle the problem of context awareness it to combine multiple models in such a way that, as a whole, they reduce weaknesses by complementing each 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summary, problems in sensor technology and problems in reasoning techniques contribute to context conflicts.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 </a:t>
            </a:r>
            <a:r>
              <a:rPr lang="en-IN" sz="2000" dirty="0" smtClean="0">
                <a:latin typeface="Times New Roman" pitchFamily="18" charset="0"/>
                <a:cs typeface="Times New Roman" pitchFamily="18" charset="0"/>
              </a:rPr>
              <a:t>can we apply those techniques to solve problems in the future in different paradigms such as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highlight open challenges and to discuss future research directions.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err="1" smtClean="0">
                <a:latin typeface="Times New Roman" pitchFamily="18" charset="0"/>
                <a:cs typeface="Times New Roman" pitchFamily="18" charset="0"/>
              </a:rPr>
              <a:t>SAIoT</a:t>
            </a:r>
            <a:r>
              <a:rPr lang="en-IN" sz="2000" dirty="0" smtClean="0">
                <a:latin typeface="Times New Roman" pitchFamily="18" charset="0"/>
                <a:cs typeface="Times New Roman" pitchFamily="18" charset="0"/>
              </a:rPr>
              <a:t>-GR, composed of two main modules, is proposed to solve the above two aspects of challenges, respectively. It well fuses a secure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framework and AI </a:t>
            </a:r>
            <a:r>
              <a:rPr lang="en-IN" sz="2000" dirty="0" smtClean="0">
                <a:latin typeface="Times New Roman" pitchFamily="18" charset="0"/>
                <a:cs typeface="Times New Roman" pitchFamily="18" charset="0"/>
              </a:rPr>
              <a:t>algorithms.</a:t>
            </a:r>
          </a:p>
          <a:p>
            <a:pPr algn="just">
              <a:lnSpc>
                <a:spcPct val="150000"/>
              </a:lnSpc>
            </a:pPr>
            <a:r>
              <a:rPr lang="en-IN" sz="2000" dirty="0" smtClean="0">
                <a:latin typeface="Times New Roman" pitchFamily="18" charset="0"/>
                <a:cs typeface="Times New Roman" pitchFamily="18" charset="0"/>
              </a:rPr>
              <a:t>Enough </a:t>
            </a:r>
            <a:r>
              <a:rPr lang="en-IN" sz="2000" dirty="0" smtClean="0">
                <a:latin typeface="Times New Roman" pitchFamily="18" charset="0"/>
                <a:cs typeface="Times New Roman" pitchFamily="18" charset="0"/>
              </a:rPr>
              <a:t>experiments on real-world datasets are carried out to prove efficiency of the proposed </a:t>
            </a:r>
            <a:r>
              <a:rPr lang="en-IN" sz="2000" dirty="0" err="1" smtClean="0">
                <a:latin typeface="Times New Roman" pitchFamily="18" charset="0"/>
                <a:cs typeface="Times New Roman" pitchFamily="18" charset="0"/>
              </a:rPr>
              <a:t>SAIoT</a:t>
            </a:r>
            <a:r>
              <a:rPr lang="en-IN" sz="2000" dirty="0" smtClean="0">
                <a:latin typeface="Times New Roman" pitchFamily="18" charset="0"/>
                <a:cs typeface="Times New Roman" pitchFamily="18" charset="0"/>
              </a:rPr>
              <a:t>-GR.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Among, the processing layer directly implements group recommendations by carrying the software module which is exactly the developed AI algorithm CBN model. All parts of </a:t>
            </a:r>
            <a:r>
              <a:rPr lang="en-IN" sz="2000" dirty="0" err="1" smtClean="0">
                <a:latin typeface="Times New Roman" pitchFamily="18" charset="0"/>
                <a:cs typeface="Times New Roman" pitchFamily="18" charset="0"/>
              </a:rPr>
              <a:t>SAIoT</a:t>
            </a:r>
            <a:r>
              <a:rPr lang="en-IN" sz="2000" dirty="0" smtClean="0">
                <a:latin typeface="Times New Roman" pitchFamily="18" charset="0"/>
                <a:cs typeface="Times New Roman" pitchFamily="18" charset="0"/>
              </a:rPr>
              <a:t>-GR work jointly to constitute the newly proposed GRS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some unsupervised methods are susceptible to initial value settings, an additional group of experiments are conducted to testify stability for the proposed </a:t>
            </a:r>
            <a:r>
              <a:rPr lang="en-IN" sz="2000" dirty="0" err="1" smtClean="0">
                <a:latin typeface="Times New Roman" pitchFamily="18" charset="0"/>
                <a:cs typeface="Times New Roman" pitchFamily="18" charset="0"/>
              </a:rPr>
              <a:t>SAIoT</a:t>
            </a:r>
            <a:r>
              <a:rPr lang="en-IN" sz="2000" dirty="0" smtClean="0">
                <a:latin typeface="Times New Roman" pitchFamily="18" charset="0"/>
                <a:cs typeface="Times New Roman" pitchFamily="18" charset="0"/>
              </a:rPr>
              <a:t>-GR.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Reasoning </a:t>
            </a:r>
            <a:r>
              <a:rPr lang="en-IN" sz="2000" dirty="0" smtClean="0">
                <a:latin typeface="Times New Roman" pitchFamily="18" charset="0"/>
                <a:cs typeface="Times New Roman" pitchFamily="18" charset="0"/>
              </a:rPr>
              <a:t>performance can be measured using efficiency, soundness, completeness, and </a:t>
            </a:r>
            <a:r>
              <a:rPr lang="en-IN" sz="2000" dirty="0" smtClean="0">
                <a:latin typeface="Times New Roman" pitchFamily="18" charset="0"/>
                <a:cs typeface="Times New Roman" pitchFamily="18" charset="0"/>
              </a:rPr>
              <a:t>interoperability. </a:t>
            </a:r>
            <a:r>
              <a:rPr lang="en-IN" sz="2000" dirty="0" smtClean="0">
                <a:latin typeface="Times New Roman" pitchFamily="18" charset="0"/>
                <a:cs typeface="Times New Roman" pitchFamily="18" charset="0"/>
              </a:rPr>
              <a:t>Reasoning is also called </a:t>
            </a:r>
            <a:r>
              <a:rPr lang="en-IN" sz="2000" dirty="0" err="1" smtClean="0">
                <a:latin typeface="Times New Roman" pitchFamily="18" charset="0"/>
                <a:cs typeface="Times New Roman" pitchFamily="18" charset="0"/>
              </a:rPr>
              <a:t>inferencing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address this inefficiency, significant amounts of middleware solutions are introduced by researchers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all about efficiency and effectiveness. For example, perform processing in the first few layers could reduce data communication.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an ideal context-aware framework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multiple different context representation models should be incorporated together to improve their efficiency and effectiveness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semantic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may not perform well in terms of efficiency and query processing with large volumes of data.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computer for the 21st century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Weiser,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state of the art is perhaps analogous to the period when scribes had to know as much about making ink or baking clay as they did about writing.</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Disseminating active map information to mobile hosts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Schilit and M. Theimer,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overload affects both the server as well as any slow communications links being used.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a better understanding of context and context-awareness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G. D. </a:t>
                      </a:r>
                      <a:r>
                        <a:rPr lang="en-US" sz="2000" dirty="0" err="1">
                          <a:latin typeface="Times New Roman"/>
                          <a:ea typeface="Calibri"/>
                          <a:cs typeface="Latha"/>
                        </a:rPr>
                        <a:t>Abowd</a:t>
                      </a:r>
                      <a:r>
                        <a:rPr lang="en-US" sz="2000" dirty="0">
                          <a:latin typeface="Times New Roman"/>
                          <a:ea typeface="Calibri"/>
                          <a:cs typeface="Latha"/>
                        </a:rPr>
                        <a:t>, A. K. </a:t>
                      </a:r>
                      <a:r>
                        <a:rPr lang="en-US" sz="2000" dirty="0" err="1">
                          <a:latin typeface="Times New Roman"/>
                          <a:ea typeface="Calibri"/>
                          <a:cs typeface="Latha"/>
                        </a:rPr>
                        <a:t>Dey</a:t>
                      </a:r>
                      <a:r>
                        <a:rPr lang="en-US" sz="2000" dirty="0">
                          <a:latin typeface="Times New Roman"/>
                          <a:ea typeface="Calibri"/>
                          <a:cs typeface="Latha"/>
                        </a:rPr>
                        <a:t>, P. J. Brown, N. Davies, M. Smith, and P. </a:t>
                      </a:r>
                      <a:r>
                        <a:rPr lang="en-US" sz="2000" dirty="0" err="1">
                          <a:latin typeface="Times New Roman"/>
                          <a:ea typeface="Calibri"/>
                          <a:cs typeface="Latha"/>
                        </a:rPr>
                        <a:t>Steggles</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provide an over- view of the results of this survey and, in particular, definitions and categories of context and context-aware.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Vision and challenges for realising the internet of things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Sundmaeker, P. Guillemin, P. Friess, and S. Woelffle,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book in front of you reports to you about the research and innovation issues at stake and demonstrates approaches and examples of possible solutions.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2057400" y="1447800"/>
            <a:ext cx="63246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762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has gained significant attention over the last few years. With the advances in sensor hardware technology and cheap materials, sensors are expected to be attached to all the objects around us, so these can communicate with each other with minimum human intervention. Understanding sensor data is one of the main challenges that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would face. This vision has been supported and heavily invested by governments, interest groups, companies, and research institutes. For example, context awareness has been identified as an important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research need by the Cluster of European Research Projects on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(CERP-</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[21] funded by the European Union. The EU has allocated a time frame for research and development into context-aware computing focused on the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to be carried out during 2015-2020.</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M. Weiser, “The computer for the 21st century,” Scientific American, vol. 265, no. 3, pp. 66–75, July 1991. [Online]. Available: http://doi.acm.org/10.1145/329124.329126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B. </a:t>
            </a:r>
            <a:r>
              <a:rPr lang="en-IN" sz="1400" dirty="0" err="1" smtClean="0">
                <a:latin typeface="Times New Roman" pitchFamily="18" charset="0"/>
                <a:cs typeface="Times New Roman" pitchFamily="18" charset="0"/>
              </a:rPr>
              <a:t>Schilit</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Theimer</a:t>
            </a:r>
            <a:r>
              <a:rPr lang="en-IN" sz="1400" dirty="0" smtClean="0">
                <a:latin typeface="Times New Roman" pitchFamily="18" charset="0"/>
                <a:cs typeface="Times New Roman" pitchFamily="18" charset="0"/>
              </a:rPr>
              <a:t>, “Disseminating active map information to mobile hosts,” Network, IEEE, vol. 8, no. 5, pp. 22 –32, sep/</a:t>
            </a:r>
            <a:r>
              <a:rPr lang="en-IN" sz="1400" dirty="0" err="1" smtClean="0">
                <a:latin typeface="Times New Roman" pitchFamily="18" charset="0"/>
                <a:cs typeface="Times New Roman" pitchFamily="18" charset="0"/>
              </a:rPr>
              <a:t>oct</a:t>
            </a:r>
            <a:r>
              <a:rPr lang="en-IN" sz="1400" dirty="0" smtClean="0">
                <a:latin typeface="Times New Roman" pitchFamily="18" charset="0"/>
                <a:cs typeface="Times New Roman" pitchFamily="18" charset="0"/>
              </a:rPr>
              <a:t> 1994. [Online]. Available: http://dx.doi.org/10.1109/65.313011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G. D. </a:t>
            </a:r>
            <a:r>
              <a:rPr lang="en-IN" sz="1400" dirty="0" err="1" smtClean="0">
                <a:latin typeface="Times New Roman" pitchFamily="18" charset="0"/>
                <a:cs typeface="Times New Roman" pitchFamily="18" charset="0"/>
              </a:rPr>
              <a:t>Abowd</a:t>
            </a:r>
            <a:r>
              <a:rPr lang="en-IN" sz="1400" dirty="0" smtClean="0">
                <a:latin typeface="Times New Roman" pitchFamily="18" charset="0"/>
                <a:cs typeface="Times New Roman" pitchFamily="18" charset="0"/>
              </a:rPr>
              <a:t>, A. K. </a:t>
            </a:r>
            <a:r>
              <a:rPr lang="en-IN" sz="1400" dirty="0" err="1" smtClean="0">
                <a:latin typeface="Times New Roman" pitchFamily="18" charset="0"/>
                <a:cs typeface="Times New Roman" pitchFamily="18" charset="0"/>
              </a:rPr>
              <a:t>Dey</a:t>
            </a:r>
            <a:r>
              <a:rPr lang="en-IN" sz="1400" dirty="0" smtClean="0">
                <a:latin typeface="Times New Roman" pitchFamily="18" charset="0"/>
                <a:cs typeface="Times New Roman" pitchFamily="18" charset="0"/>
              </a:rPr>
              <a:t>, P. J. Brown, N. Davies, M. Smith, and P. </a:t>
            </a:r>
            <a:r>
              <a:rPr lang="en-IN" sz="1400" dirty="0" err="1" smtClean="0">
                <a:latin typeface="Times New Roman" pitchFamily="18" charset="0"/>
                <a:cs typeface="Times New Roman" pitchFamily="18" charset="0"/>
              </a:rPr>
              <a:t>Steggles</a:t>
            </a:r>
            <a:r>
              <a:rPr lang="en-IN" sz="1400" dirty="0" smtClean="0">
                <a:latin typeface="Times New Roman" pitchFamily="18" charset="0"/>
                <a:cs typeface="Times New Roman" pitchFamily="18" charset="0"/>
              </a:rPr>
              <a:t>, “Towards a better understanding of context and context-awareness,” in Proceedings of the 1st international symposium on Handheld and Ubiquitous Computing, ser. HUC ’99. London, UK: Springer-</a:t>
            </a:r>
            <a:r>
              <a:rPr lang="en-IN" sz="1400" dirty="0" err="1" smtClean="0">
                <a:latin typeface="Times New Roman" pitchFamily="18" charset="0"/>
                <a:cs typeface="Times New Roman" pitchFamily="18" charset="0"/>
              </a:rPr>
              <a:t>Verlag</a:t>
            </a:r>
            <a:r>
              <a:rPr lang="en-IN" sz="1400" dirty="0" smtClean="0">
                <a:latin typeface="Times New Roman" pitchFamily="18" charset="0"/>
                <a:cs typeface="Times New Roman" pitchFamily="18" charset="0"/>
              </a:rPr>
              <a:t>, 1999, pp. 304–307. [Online]. Available: http://dl.acm.org/citation.cfm?id=647985.743843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H. </a:t>
            </a:r>
            <a:r>
              <a:rPr lang="en-IN" sz="1400" dirty="0" err="1" smtClean="0">
                <a:latin typeface="Times New Roman" pitchFamily="18" charset="0"/>
                <a:cs typeface="Times New Roman" pitchFamily="18" charset="0"/>
              </a:rPr>
              <a:t>Sundmaeker</a:t>
            </a:r>
            <a:r>
              <a:rPr lang="en-IN" sz="1400" dirty="0" smtClean="0">
                <a:latin typeface="Times New Roman" pitchFamily="18" charset="0"/>
                <a:cs typeface="Times New Roman" pitchFamily="18" charset="0"/>
              </a:rPr>
              <a:t>, P. Guillemin, P. </a:t>
            </a:r>
            <a:r>
              <a:rPr lang="en-IN" sz="1400" dirty="0" err="1" smtClean="0">
                <a:latin typeface="Times New Roman" pitchFamily="18" charset="0"/>
                <a:cs typeface="Times New Roman" pitchFamily="18" charset="0"/>
              </a:rPr>
              <a:t>Friess</a:t>
            </a:r>
            <a:r>
              <a:rPr lang="en-IN" sz="1400" dirty="0" smtClean="0">
                <a:latin typeface="Times New Roman" pitchFamily="18" charset="0"/>
                <a:cs typeface="Times New Roman" pitchFamily="18" charset="0"/>
              </a:rPr>
              <a:t>, and S. </a:t>
            </a:r>
            <a:r>
              <a:rPr lang="en-IN" sz="1400" dirty="0" err="1" smtClean="0">
                <a:latin typeface="Times New Roman" pitchFamily="18" charset="0"/>
                <a:cs typeface="Times New Roman" pitchFamily="18" charset="0"/>
              </a:rPr>
              <a:t>Woelffle</a:t>
            </a:r>
            <a:r>
              <a:rPr lang="en-IN" sz="1400" dirty="0" smtClean="0">
                <a:latin typeface="Times New Roman" pitchFamily="18" charset="0"/>
                <a:cs typeface="Times New Roman" pitchFamily="18" charset="0"/>
              </a:rPr>
              <a:t>, “Vision and challenges for realising the internet of things,” European Commission Information Society and Media, Tech. Rep., March 2010, http://www.internet-of-things-research.eu/pdf/IoT </a:t>
            </a:r>
            <a:r>
              <a:rPr lang="en-IN" sz="1400" dirty="0" err="1" smtClean="0">
                <a:latin typeface="Times New Roman" pitchFamily="18" charset="0"/>
                <a:cs typeface="Times New Roman" pitchFamily="18" charset="0"/>
              </a:rPr>
              <a:t>Clusterbook</a:t>
            </a:r>
            <a:r>
              <a:rPr lang="en-IN" sz="1400" dirty="0" smtClean="0">
                <a:latin typeface="Times New Roman" pitchFamily="18" charset="0"/>
                <a:cs typeface="Times New Roman" pitchFamily="18" charset="0"/>
              </a:rPr>
              <a:t> March 2010.pdf [Accessed on: 2011-10-10].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A. </a:t>
            </a:r>
            <a:r>
              <a:rPr lang="en-IN" sz="1400" dirty="0" err="1" smtClean="0">
                <a:latin typeface="Times New Roman" pitchFamily="18" charset="0"/>
                <a:cs typeface="Times New Roman" pitchFamily="18" charset="0"/>
              </a:rPr>
              <a:t>Zaslavsky</a:t>
            </a:r>
            <a:r>
              <a:rPr lang="en-IN" sz="1400" dirty="0" smtClean="0">
                <a:latin typeface="Times New Roman" pitchFamily="18" charset="0"/>
                <a:cs typeface="Times New Roman" pitchFamily="18" charset="0"/>
              </a:rPr>
              <a:t>, C. </a:t>
            </a:r>
            <a:r>
              <a:rPr lang="en-IN" sz="1400" dirty="0" err="1" smtClean="0">
                <a:latin typeface="Times New Roman" pitchFamily="18" charset="0"/>
                <a:cs typeface="Times New Roman" pitchFamily="18" charset="0"/>
              </a:rPr>
              <a:t>Perera</a:t>
            </a:r>
            <a:r>
              <a:rPr lang="en-IN" sz="1400" dirty="0" smtClean="0">
                <a:latin typeface="Times New Roman" pitchFamily="18" charset="0"/>
                <a:cs typeface="Times New Roman" pitchFamily="18" charset="0"/>
              </a:rPr>
              <a:t>, and D. </a:t>
            </a:r>
            <a:r>
              <a:rPr lang="en-IN" sz="1400" dirty="0" err="1" smtClean="0">
                <a:latin typeface="Times New Roman" pitchFamily="18" charset="0"/>
                <a:cs typeface="Times New Roman" pitchFamily="18" charset="0"/>
              </a:rPr>
              <a:t>Georgakopoulos</a:t>
            </a:r>
            <a:r>
              <a:rPr lang="en-IN" sz="1400" dirty="0" smtClean="0">
                <a:latin typeface="Times New Roman" pitchFamily="18" charset="0"/>
                <a:cs typeface="Times New Roman" pitchFamily="18" charset="0"/>
              </a:rPr>
              <a:t>, “Sensing as a service and big data,” in International Conference on Advances in Cloud Computing (ACC-2012), Bangalore, India, July 2012, pp. 21–29.</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G. Chen and D. </a:t>
            </a:r>
            <a:r>
              <a:rPr lang="en-IN" sz="1400" dirty="0" err="1" smtClean="0">
                <a:latin typeface="Times New Roman" pitchFamily="18" charset="0"/>
                <a:cs typeface="Times New Roman" pitchFamily="18" charset="0"/>
              </a:rPr>
              <a:t>Kotz</a:t>
            </a:r>
            <a:r>
              <a:rPr lang="en-IN" sz="1400" dirty="0" smtClean="0">
                <a:latin typeface="Times New Roman" pitchFamily="18" charset="0"/>
                <a:cs typeface="Times New Roman" pitchFamily="18" charset="0"/>
              </a:rPr>
              <a:t>, “A survey of context-aware mobile computing research,” Department of Computer Science, Dartmouth College, Hanover, NH, USA, Tech. Rep., 2000, http://www.cs.dartmouth.edu/ reports/TR2000-381.pdf [Accessed on: 2011-12-05].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T. </a:t>
            </a:r>
            <a:r>
              <a:rPr lang="en-IN" sz="1400" dirty="0" err="1" smtClean="0">
                <a:latin typeface="Times New Roman" pitchFamily="18" charset="0"/>
                <a:cs typeface="Times New Roman" pitchFamily="18" charset="0"/>
              </a:rPr>
              <a:t>Strang</a:t>
            </a:r>
            <a:r>
              <a:rPr lang="en-IN" sz="1400" dirty="0" smtClean="0">
                <a:latin typeface="Times New Roman" pitchFamily="18" charset="0"/>
                <a:cs typeface="Times New Roman" pitchFamily="18" charset="0"/>
              </a:rPr>
              <a:t> and C. </a:t>
            </a:r>
            <a:r>
              <a:rPr lang="en-IN" sz="1400" dirty="0" err="1" smtClean="0">
                <a:latin typeface="Times New Roman" pitchFamily="18" charset="0"/>
                <a:cs typeface="Times New Roman" pitchFamily="18" charset="0"/>
              </a:rPr>
              <a:t>Linnhoff-Popien</a:t>
            </a:r>
            <a:r>
              <a:rPr lang="en-IN" sz="1400" dirty="0" smtClean="0">
                <a:latin typeface="Times New Roman" pitchFamily="18" charset="0"/>
                <a:cs typeface="Times New Roman" pitchFamily="18" charset="0"/>
              </a:rPr>
              <a:t>, “A context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survey,” in In: Workshop on Advanced Context Modelling, Reasoning and Management, </a:t>
            </a:r>
            <a:r>
              <a:rPr lang="en-IN" sz="1400" dirty="0" err="1" smtClean="0">
                <a:latin typeface="Times New Roman" pitchFamily="18" charset="0"/>
                <a:cs typeface="Times New Roman" pitchFamily="18" charset="0"/>
              </a:rPr>
              <a:t>UbiComp</a:t>
            </a:r>
            <a:r>
              <a:rPr lang="en-IN" sz="1400" dirty="0" smtClean="0">
                <a:latin typeface="Times New Roman" pitchFamily="18" charset="0"/>
                <a:cs typeface="Times New Roman" pitchFamily="18" charset="0"/>
              </a:rPr>
              <a:t> 2004 - The Sixth International Conference on Ubiquitous Computing, Nottingham/England, 2004. [Online]. Available: http://elib.dlr.de/7444/1/ Ubicomp2004ContextWSCameraReadyVersion.pdf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M. M. </a:t>
            </a:r>
            <a:r>
              <a:rPr lang="en-IN" sz="1400" dirty="0" err="1" smtClean="0">
                <a:latin typeface="Times New Roman" pitchFamily="18" charset="0"/>
                <a:cs typeface="Times New Roman" pitchFamily="18" charset="0"/>
              </a:rPr>
              <a:t>Molla</a:t>
            </a:r>
            <a:r>
              <a:rPr lang="en-IN" sz="1400" dirty="0" smtClean="0">
                <a:latin typeface="Times New Roman" pitchFamily="18" charset="0"/>
                <a:cs typeface="Times New Roman" pitchFamily="18" charset="0"/>
              </a:rPr>
              <a:t> and S. I. </a:t>
            </a:r>
            <a:r>
              <a:rPr lang="en-IN" sz="1400" dirty="0" err="1" smtClean="0">
                <a:latin typeface="Times New Roman" pitchFamily="18" charset="0"/>
                <a:cs typeface="Times New Roman" pitchFamily="18" charset="0"/>
              </a:rPr>
              <a:t>Ahamed</a:t>
            </a:r>
            <a:r>
              <a:rPr lang="en-IN" sz="1400" dirty="0" smtClean="0">
                <a:latin typeface="Times New Roman" pitchFamily="18" charset="0"/>
                <a:cs typeface="Times New Roman" pitchFamily="18" charset="0"/>
              </a:rPr>
              <a:t>, “A survey of middleware for sensor network and challenges,” in Proceedings of the 2006 International Conference Workshops on Parallel Processing, ser. ICPPW ’06. Washington, DC, USA: IEEE Computer Society, 2006, pp. 223–228. [Online]. Available: http://dx.doi.org/10.1109/ICPPW.2006.18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K. E. </a:t>
            </a:r>
            <a:r>
              <a:rPr lang="en-IN" sz="1400" dirty="0" err="1" smtClean="0">
                <a:latin typeface="Times New Roman" pitchFamily="18" charset="0"/>
                <a:cs typeface="Times New Roman" pitchFamily="18" charset="0"/>
              </a:rPr>
              <a:t>Kjaer</a:t>
            </a:r>
            <a:r>
              <a:rPr lang="en-IN" sz="1400" dirty="0" smtClean="0">
                <a:latin typeface="Times New Roman" pitchFamily="18" charset="0"/>
                <a:cs typeface="Times New Roman" pitchFamily="18" charset="0"/>
              </a:rPr>
              <a:t>, “A survey of context-aware middleware,” in Proceedings of the 25th conference on IASTED International Multi-Conference: Software Engineering. ACTA Press, 2007, pp. 148–155. [Online]. Available: http://dl.acm.org/citation.cfm?id=1332044.1332069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M. </a:t>
            </a:r>
            <a:r>
              <a:rPr lang="en-IN" sz="1400" dirty="0" err="1" smtClean="0">
                <a:latin typeface="Times New Roman" pitchFamily="18" charset="0"/>
                <a:cs typeface="Times New Roman" pitchFamily="18" charset="0"/>
              </a:rPr>
              <a:t>Baldauf</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Dustdar</a:t>
            </a:r>
            <a:r>
              <a:rPr lang="en-IN" sz="1400" dirty="0" smtClean="0">
                <a:latin typeface="Times New Roman" pitchFamily="18" charset="0"/>
                <a:cs typeface="Times New Roman" pitchFamily="18" charset="0"/>
              </a:rPr>
              <a:t>, and F. Rosenberg, “A survey on context aware systems,” Int. J. Ad Hoc Ubiquitous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vol. 2, no. 4, pp. 263–277, Jun. 2007. [Online]. Available: http://dx.doi.org/10.1504/ IJAHUC.2007.014070</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1595</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Deep Learning-Embedded Social Internet of Things for Ambiguity-Aware Social Recommendations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2021-06-10T12:56:03Z</dcterms:modified>
</cp:coreProperties>
</file>