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Broadband Microwave Absorption Properties of a Frequency-Selective Surface Embedded in a Patterned Honeycomb Absorber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article, a patterned honeycomb absorber (PHA) with an embedded frequency-selective surface (FSS) was proposed for broadband applications. The impedance of the FSS embedded in a homogeneous honeycomb absorber (HA) was first analyzed, which suggested that directly combining an FSS with a homogeneous HA was unreliable. Subsequently, a PHA was developed to adjust the input impedance. Using the PHA, an FSS embedded in patterned honeycomb absorber structure with a wide absorption band was developed. The consistency between the simulated and measured results verifies the analysis and design principle. The proposed absorber may be very suitable for various microwave applications owing to its low cost, lightweight, high strength, and environmental friendliness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the physical model of electrically thin weakly conductive film with intrinsic surface impedance is established, indicating that the imaginary part of high surface impedance is non-negligible at microwave frequencies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measurement is provided to verify the validity of the equivalent relationship and the reliability of the full-wave model.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study provides a new way to reduce the thickness of absorber, exhibiting promising potential for stealth technique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In order to further increase the bandwidth and reduce the thickness, Circuit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(CA) absorber have been extensively studied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In the design of patterned </a:t>
            </a:r>
            <a:r>
              <a:rPr lang="en-IN" sz="2000" dirty="0" err="1" smtClean="0">
                <a:latin typeface="Times New Roman" pitchFamily="18" charset="0"/>
                <a:cs typeface="Times New Roman" pitchFamily="18" charset="0"/>
              </a:rPr>
              <a:t>lossy</a:t>
            </a:r>
            <a:r>
              <a:rPr lang="en-IN" sz="2000" dirty="0" smtClean="0">
                <a:latin typeface="Times New Roman" pitchFamily="18" charset="0"/>
                <a:cs typeface="Times New Roman" pitchFamily="18" charset="0"/>
              </a:rPr>
              <a:t> FSSs, researchers have conducted an in-depth study of equivalent circuits with different topologies and their equivalent impedance characteristics.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aforementioned problems force the designer to seek an alternative method for designing the ultra-wideband absorbers.</a:t>
            </a:r>
          </a:p>
          <a:p>
            <a:pPr algn="just">
              <a:lnSpc>
                <a:spcPct val="150000"/>
              </a:lnSpc>
            </a:pPr>
            <a:r>
              <a:rPr lang="en-IN" sz="2000" dirty="0" smtClean="0">
                <a:latin typeface="Times New Roman" pitchFamily="18" charset="0"/>
                <a:cs typeface="Times New Roman" pitchFamily="18" charset="0"/>
              </a:rPr>
              <a:t>This is the most challenging problem in using conventional resonating FSS elements for designing of UWB </a:t>
            </a:r>
            <a:r>
              <a:rPr lang="en-IN" sz="2000" dirty="0" smtClean="0">
                <a:latin typeface="Times New Roman" pitchFamily="18" charset="0"/>
                <a:cs typeface="Times New Roman" pitchFamily="18" charset="0"/>
              </a:rPr>
              <a:t>absorbers.</a:t>
            </a:r>
          </a:p>
          <a:p>
            <a:pPr algn="just">
              <a:lnSpc>
                <a:spcPct val="150000"/>
              </a:lnSpc>
            </a:pPr>
            <a:r>
              <a:rPr lang="en-IN" sz="2000" dirty="0" smtClean="0">
                <a:latin typeface="Times New Roman" pitchFamily="18" charset="0"/>
                <a:cs typeface="Times New Roman" pitchFamily="18" charset="0"/>
              </a:rPr>
              <a:t>Other </a:t>
            </a:r>
            <a:r>
              <a:rPr lang="en-IN" sz="2000" dirty="0" smtClean="0">
                <a:latin typeface="Times New Roman" pitchFamily="18" charset="0"/>
                <a:cs typeface="Times New Roman" pitchFamily="18" charset="0"/>
              </a:rPr>
              <a:t>problems related to resonant elements are the harmonics of the fundamental resonance and the </a:t>
            </a:r>
            <a:r>
              <a:rPr lang="en-IN" sz="2000" dirty="0" err="1" smtClean="0">
                <a:latin typeface="Times New Roman" pitchFamily="18" charset="0"/>
                <a:cs typeface="Times New Roman" pitchFamily="18" charset="0"/>
              </a:rPr>
              <a:t>antiresonant</a:t>
            </a:r>
            <a:r>
              <a:rPr lang="en-IN" sz="2000" dirty="0" smtClean="0">
                <a:latin typeface="Times New Roman" pitchFamily="18" charset="0"/>
                <a:cs typeface="Times New Roman" pitchFamily="18" charset="0"/>
              </a:rPr>
              <a:t> frequencies which show their effects when the bandwidth becomes sufficiently large.</a:t>
            </a: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a few numbers of resistive FSS layers is a challenging problem. Resonating FSSs such as cross and loop elements, common in designing moderate bandwidth absorbers, are not suitable for this application. The first problem is selecting the proper dimensions for the resonant elements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ultra-thin absorber can provide −10 dB reduction over the frequency range of 4.5–13.3 GHz.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Taking advantage of the imaginary part of intrinsic surface impedance, the thickness is further reduced by introducing a patch pattern, on which a double ring structure is introduced to expand the low-frequency absorption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fully printed single-layer double-side ultra-thin absorber is </a:t>
            </a:r>
            <a:r>
              <a:rPr lang="en-IN" sz="2000" dirty="0" err="1" smtClean="0">
                <a:latin typeface="Times New Roman" pitchFamily="18" charset="0"/>
                <a:cs typeface="Times New Roman" pitchFamily="18" charset="0"/>
              </a:rPr>
              <a:t>proposeded</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−10 dB absorption bandwidth is from 4.5 GHz to 13.3 GHz and total thickness is 4.05 mm, which is close to the theoretical limit of lowest operating frequency thickness: 𝑑≥𝜆max/17.2d≥λmax/17.2</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comparison of achievable bandwidth performance for an ultra-thin resonant absorber comprising of air, dielectric or magnetic </a:t>
            </a:r>
            <a:r>
              <a:rPr lang="en-IN" sz="2000" dirty="0" smtClean="0">
                <a:latin typeface="Times New Roman" pitchFamily="18" charset="0"/>
                <a:cs typeface="Times New Roman" pitchFamily="18" charset="0"/>
              </a:rPr>
              <a:t>substrates.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absorbing structure allows obtaining remarkable performance (-15 dB in the band from 7 GHz to 20 GHz) with an overall thickness of only 5 mm. Commercial </a:t>
            </a:r>
            <a:r>
              <a:rPr lang="en-IN" sz="2000" dirty="0" err="1" smtClean="0">
                <a:latin typeface="Times New Roman" pitchFamily="18" charset="0"/>
                <a:cs typeface="Times New Roman" pitchFamily="18" charset="0"/>
              </a:rPr>
              <a:t>Jaumann</a:t>
            </a:r>
            <a:r>
              <a:rPr lang="en-IN" sz="2000" dirty="0" smtClean="0">
                <a:latin typeface="Times New Roman" pitchFamily="18" charset="0"/>
                <a:cs typeface="Times New Roman" pitchFamily="18" charset="0"/>
              </a:rPr>
              <a:t> screens with similar performance are characterized by larger thicknesses.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performance of the described absorbers based on resonant FSS structures is acceptable up to 30/40 degrees since they are not optimized for oblique incidence angles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be able to simulate the electromagnetic properties of the synthesized design for verifying the performance of the obtained absorber, it is required that the periodic layers have commensurate periodicities.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Low RCS patch array antenna with electromagnetic </a:t>
                      </a:r>
                      <a:r>
                        <a:rPr lang="en-US" sz="2000" dirty="0" err="1">
                          <a:latin typeface="Times New Roman"/>
                          <a:ea typeface="Calibri"/>
                          <a:cs typeface="Latha"/>
                        </a:rPr>
                        <a:t>bandgap</a:t>
                      </a:r>
                      <a:r>
                        <a:rPr lang="en-US" sz="2000" dirty="0">
                          <a:latin typeface="Times New Roman"/>
                          <a:ea typeface="Calibri"/>
                          <a:cs typeface="Latha"/>
                        </a:rPr>
                        <a:t> using a conducting polymer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H.-K. Jang, J.-H. Shin, and C.-G. Kim,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provides a radar absorbing method to reduce the radar cross section of the patch array antennas without any loss of antenna performances.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frequency selective radome with wideband absorbing properties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Costa and A. Monorchio,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outer absorber reduces the signature of the antenna system when the </a:t>
                      </a:r>
                      <a:r>
                        <a:rPr lang="en-US" sz="2000" dirty="0" err="1">
                          <a:solidFill>
                            <a:srgbClr val="333333"/>
                          </a:solidFill>
                          <a:latin typeface="Times New Roman"/>
                          <a:ea typeface="Calibri"/>
                          <a:cs typeface="Latha"/>
                        </a:rPr>
                        <a:t>radome</a:t>
                      </a:r>
                      <a:r>
                        <a:rPr lang="en-US" sz="2000" dirty="0">
                          <a:solidFill>
                            <a:srgbClr val="333333"/>
                          </a:solidFill>
                          <a:latin typeface="Times New Roman"/>
                          <a:ea typeface="Calibri"/>
                          <a:cs typeface="Latha"/>
                        </a:rPr>
                        <a:t> is illuminated by out of band signals.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frequency selective absorbing ground plane for </a:t>
                      </a:r>
                      <a:r>
                        <a:rPr lang="en-US" sz="2000" dirty="0" err="1">
                          <a:latin typeface="Times New Roman"/>
                          <a:ea typeface="Calibri"/>
                          <a:cs typeface="Latha"/>
                        </a:rPr>
                        <a:t>lowRCS</a:t>
                      </a:r>
                      <a:r>
                        <a:rPr lang="en-US" sz="2000" dirty="0">
                          <a:latin typeface="Times New Roman"/>
                          <a:ea typeface="Calibri"/>
                          <a:cs typeface="Latha"/>
                        </a:rPr>
                        <a:t> </a:t>
                      </a:r>
                      <a:r>
                        <a:rPr lang="en-US" sz="2000" dirty="0" err="1">
                          <a:latin typeface="Times New Roman"/>
                          <a:ea typeface="Calibri"/>
                          <a:cs typeface="Latha"/>
                        </a:rPr>
                        <a:t>microstrip</a:t>
                      </a:r>
                      <a:r>
                        <a:rPr lang="en-US" sz="2000" dirty="0">
                          <a:latin typeface="Times New Roman"/>
                          <a:ea typeface="Calibri"/>
                          <a:cs typeface="Latha"/>
                        </a:rPr>
                        <a:t> antenna arrays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Costa, S. Genovesi, and A. Monorchio,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The optimal value of the foam spacer thickness between the FSS ground and the absorbing layer is investigated by an efficient equivalent transmission line approach.</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Lowprofile array with reduced radar cross section by using hybrid frequency selective surfaces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Genovesi, F. Costa, and A. Monorchio,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solution for reducing the radar cross section (RCS) of a </a:t>
                      </a:r>
                      <a:r>
                        <a:rPr lang="en-US" sz="2000" dirty="0" err="1">
                          <a:solidFill>
                            <a:srgbClr val="333333"/>
                          </a:solidFill>
                          <a:latin typeface="Times New Roman"/>
                          <a:ea typeface="Calibri"/>
                          <a:cs typeface="Latha"/>
                        </a:rPr>
                        <a:t>microstrip</a:t>
                      </a:r>
                      <a:r>
                        <a:rPr lang="en-US" sz="2000" dirty="0">
                          <a:solidFill>
                            <a:srgbClr val="333333"/>
                          </a:solidFill>
                          <a:latin typeface="Times New Roman"/>
                          <a:ea typeface="Calibri"/>
                          <a:cs typeface="Latha"/>
                        </a:rPr>
                        <a:t> antenna based on the use of frequency selective surfaces (FSSs) is described.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jpg"/>
          <p:cNvPicPr>
            <a:picLocks noGrp="1" noChangeAspect="1" noChangeArrowheads="1"/>
          </p:cNvPicPr>
          <p:nvPr>
            <p:ph idx="1"/>
          </p:nvPr>
        </p:nvPicPr>
        <p:blipFill>
          <a:blip r:embed="rId2"/>
          <a:srcRect/>
          <a:stretch>
            <a:fillRect/>
          </a:stretch>
        </p:blipFill>
        <p:spPr bwMode="auto">
          <a:xfrm>
            <a:off x="1676400" y="1371600"/>
            <a:ext cx="6477000" cy="5105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Properties </a:t>
            </a:r>
            <a:r>
              <a:rPr lang="en-IN" sz="1800" dirty="0" smtClean="0">
                <a:latin typeface="Times New Roman" pitchFamily="18" charset="0"/>
                <a:cs typeface="Times New Roman" pitchFamily="18" charset="0"/>
              </a:rPr>
              <a:t>of the electrically-thin absorbers synthesized by employing opportunely designed high-impedance surfaces have been discussed in this paper. The differences between an entirely metallic absorber, typically referred to as </a:t>
            </a:r>
            <a:r>
              <a:rPr lang="en-IN" sz="1800" dirty="0" err="1" smtClean="0">
                <a:latin typeface="Times New Roman" pitchFamily="18" charset="0"/>
                <a:cs typeface="Times New Roman" pitchFamily="18" charset="0"/>
              </a:rPr>
              <a:t>metamaterial</a:t>
            </a:r>
            <a:r>
              <a:rPr lang="en-IN" sz="1800" dirty="0" smtClean="0">
                <a:latin typeface="Times New Roman" pitchFamily="18" charset="0"/>
                <a:cs typeface="Times New Roman" pitchFamily="18" charset="0"/>
              </a:rPr>
              <a:t> absorber, and HIS absorbers comprising resistive FSSs have been highlighted by referring to a simple transmission line model. It is shown that dielectric losses are predominant for </a:t>
            </a:r>
            <a:r>
              <a:rPr lang="en-IN" sz="1800" dirty="0" err="1" smtClean="0">
                <a:latin typeface="Times New Roman" pitchFamily="18" charset="0"/>
                <a:cs typeface="Times New Roman" pitchFamily="18" charset="0"/>
              </a:rPr>
              <a:t>metamaterial</a:t>
            </a:r>
            <a:r>
              <a:rPr lang="en-IN" sz="1800" dirty="0" smtClean="0">
                <a:latin typeface="Times New Roman" pitchFamily="18" charset="0"/>
                <a:cs typeface="Times New Roman" pitchFamily="18" charset="0"/>
              </a:rPr>
              <a:t> absorbers, while </a:t>
            </a:r>
            <a:r>
              <a:rPr lang="en-IN" sz="1800" dirty="0" err="1" smtClean="0">
                <a:latin typeface="Times New Roman" pitchFamily="18" charset="0"/>
                <a:cs typeface="Times New Roman" pitchFamily="18" charset="0"/>
              </a:rPr>
              <a:t>ohmic</a:t>
            </a:r>
            <a:r>
              <a:rPr lang="en-IN" sz="1800" dirty="0" smtClean="0">
                <a:latin typeface="Times New Roman" pitchFamily="18" charset="0"/>
                <a:cs typeface="Times New Roman" pitchFamily="18" charset="0"/>
              </a:rPr>
              <a:t> losses have the most influence in cases of resistive losses. Techniques to improve the operating bandwidth or in designing multi-resonant absorbers have been described. The properties and performance of single-layer and multilayer absorbers have also been introduced. Manufacturing procedures of the described absorbing structures have also been presented. Finally, promising applications and open issues have been described. </a:t>
            </a:r>
            <a:r>
              <a:rPr lang="en-IN" sz="1800" dirty="0" smtClean="0">
                <a:latin typeface="Times New Roman" pitchFamily="18" charset="0"/>
                <a:cs typeface="Times New Roman" pitchFamily="18" charset="0"/>
              </a:rPr>
              <a:t>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H.-K. Jang, J.-H. Shin, and C.-G. Kim, “Low RCS patch array antenna with electromagnetic </a:t>
            </a:r>
            <a:r>
              <a:rPr lang="en-IN" sz="1600" dirty="0" err="1" smtClean="0">
                <a:latin typeface="Times New Roman" pitchFamily="18" charset="0"/>
                <a:cs typeface="Times New Roman" pitchFamily="18" charset="0"/>
              </a:rPr>
              <a:t>bandgap</a:t>
            </a:r>
            <a:r>
              <a:rPr lang="en-IN" sz="1600" dirty="0" smtClean="0">
                <a:latin typeface="Times New Roman" pitchFamily="18" charset="0"/>
                <a:cs typeface="Times New Roman" pitchFamily="18" charset="0"/>
              </a:rPr>
              <a:t> using a conducting polymer,” in International Conference on </a:t>
            </a:r>
            <a:r>
              <a:rPr lang="en-IN" sz="1600" dirty="0" err="1" smtClean="0">
                <a:latin typeface="Times New Roman" pitchFamily="18" charset="0"/>
                <a:cs typeface="Times New Roman" pitchFamily="18" charset="0"/>
              </a:rPr>
              <a:t>Electromagnetics</a:t>
            </a:r>
            <a:r>
              <a:rPr lang="en-IN" sz="1600" dirty="0" smtClean="0">
                <a:latin typeface="Times New Roman" pitchFamily="18" charset="0"/>
                <a:cs typeface="Times New Roman" pitchFamily="18" charset="0"/>
              </a:rPr>
              <a:t> in Advanced Applications (ICEAA), 2010, 2010, pp. 140–143.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F. Costa and A. </a:t>
            </a:r>
            <a:r>
              <a:rPr lang="en-IN" sz="1600" dirty="0" err="1" smtClean="0">
                <a:latin typeface="Times New Roman" pitchFamily="18" charset="0"/>
                <a:cs typeface="Times New Roman" pitchFamily="18" charset="0"/>
              </a:rPr>
              <a:t>Monorchio</a:t>
            </a:r>
            <a:r>
              <a:rPr lang="en-IN" sz="1600" dirty="0" smtClean="0">
                <a:latin typeface="Times New Roman" pitchFamily="18" charset="0"/>
                <a:cs typeface="Times New Roman" pitchFamily="18" charset="0"/>
              </a:rPr>
              <a:t>, “A frequency selective </a:t>
            </a:r>
            <a:r>
              <a:rPr lang="en-IN" sz="1600" dirty="0" err="1" smtClean="0">
                <a:latin typeface="Times New Roman" pitchFamily="18" charset="0"/>
                <a:cs typeface="Times New Roman" pitchFamily="18" charset="0"/>
              </a:rPr>
              <a:t>radome</a:t>
            </a:r>
            <a:r>
              <a:rPr lang="en-IN" sz="1600" dirty="0" smtClean="0">
                <a:latin typeface="Times New Roman" pitchFamily="18" charset="0"/>
                <a:cs typeface="Times New Roman" pitchFamily="18" charset="0"/>
              </a:rPr>
              <a:t> with wideband absorbing properties,”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60, no. 6, pp. 2740– 2747,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F. Costa, S. </a:t>
            </a:r>
            <a:r>
              <a:rPr lang="en-IN" sz="1600" dirty="0" err="1" smtClean="0">
                <a:latin typeface="Times New Roman" pitchFamily="18" charset="0"/>
                <a:cs typeface="Times New Roman" pitchFamily="18" charset="0"/>
              </a:rPr>
              <a:t>Genovesi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Monorchio</a:t>
            </a:r>
            <a:r>
              <a:rPr lang="en-IN" sz="1600" dirty="0" smtClean="0">
                <a:latin typeface="Times New Roman" pitchFamily="18" charset="0"/>
                <a:cs typeface="Times New Roman" pitchFamily="18" charset="0"/>
              </a:rPr>
              <a:t>, “A frequency selective absorbing ground plane for </a:t>
            </a:r>
            <a:r>
              <a:rPr lang="en-IN" sz="1600" dirty="0" err="1" smtClean="0">
                <a:latin typeface="Times New Roman" pitchFamily="18" charset="0"/>
                <a:cs typeface="Times New Roman" pitchFamily="18" charset="0"/>
              </a:rPr>
              <a:t>lowRCS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microstrip</a:t>
            </a:r>
            <a:r>
              <a:rPr lang="en-IN" sz="1600" dirty="0" smtClean="0">
                <a:latin typeface="Times New Roman" pitchFamily="18" charset="0"/>
                <a:cs typeface="Times New Roman" pitchFamily="18" charset="0"/>
              </a:rPr>
              <a:t> antenna arrays,” </a:t>
            </a:r>
            <a:r>
              <a:rPr lang="en-IN" sz="1600" dirty="0" err="1" smtClean="0">
                <a:latin typeface="Times New Roman" pitchFamily="18" charset="0"/>
                <a:cs typeface="Times New Roman" pitchFamily="18" charset="0"/>
              </a:rPr>
              <a:t>Prog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Electromagn</a:t>
            </a:r>
            <a:r>
              <a:rPr lang="en-IN" sz="1600" dirty="0" smtClean="0">
                <a:latin typeface="Times New Roman" pitchFamily="18" charset="0"/>
                <a:cs typeface="Times New Roman" pitchFamily="18" charset="0"/>
              </a:rPr>
              <a:t>. Res., vol. 126, pp. 317–332,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Genovesi</a:t>
            </a:r>
            <a:r>
              <a:rPr lang="en-IN" sz="1600" dirty="0" smtClean="0">
                <a:latin typeface="Times New Roman" pitchFamily="18" charset="0"/>
                <a:cs typeface="Times New Roman" pitchFamily="18" charset="0"/>
              </a:rPr>
              <a:t>, F. Costa, and A. </a:t>
            </a:r>
            <a:r>
              <a:rPr lang="en-IN" sz="1600" dirty="0" err="1" smtClean="0">
                <a:latin typeface="Times New Roman" pitchFamily="18" charset="0"/>
                <a:cs typeface="Times New Roman" pitchFamily="18" charset="0"/>
              </a:rPr>
              <a:t>Monorchio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Lowprofile</a:t>
            </a:r>
            <a:r>
              <a:rPr lang="en-IN" sz="1600" dirty="0" smtClean="0">
                <a:latin typeface="Times New Roman" pitchFamily="18" charset="0"/>
                <a:cs typeface="Times New Roman" pitchFamily="18" charset="0"/>
              </a:rPr>
              <a:t> array with reduced radar cross section by using hybrid frequency selective surfaces,”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60, no. 5, pp. 2327–2335,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a:t>
            </a:r>
            <a:r>
              <a:rPr lang="en-IN" sz="1600" dirty="0" err="1" smtClean="0">
                <a:latin typeface="Times New Roman" pitchFamily="18" charset="0"/>
                <a:cs typeface="Times New Roman" pitchFamily="18" charset="0"/>
              </a:rPr>
              <a:t>Genovesi</a:t>
            </a:r>
            <a:r>
              <a:rPr lang="en-IN" sz="1600" dirty="0" smtClean="0">
                <a:latin typeface="Times New Roman" pitchFamily="18" charset="0"/>
                <a:cs typeface="Times New Roman" pitchFamily="18" charset="0"/>
              </a:rPr>
              <a:t>, F. Costa, and A. </a:t>
            </a:r>
            <a:r>
              <a:rPr lang="en-IN" sz="1600" dirty="0" err="1" smtClean="0">
                <a:latin typeface="Times New Roman" pitchFamily="18" charset="0"/>
                <a:cs typeface="Times New Roman" pitchFamily="18" charset="0"/>
              </a:rPr>
              <a:t>Monorchio</a:t>
            </a:r>
            <a:r>
              <a:rPr lang="en-IN" sz="1600" dirty="0" smtClean="0">
                <a:latin typeface="Times New Roman" pitchFamily="18" charset="0"/>
                <a:cs typeface="Times New Roman" pitchFamily="18" charset="0"/>
              </a:rPr>
              <a:t>, “Wideband Radar Cross Section Reduction of Slot Antennas Arrays,”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62, no. 1, pp. 163–173, Jan. 2014.</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D. Weston, Electromagnetic Compatibility: Principles and Applications, Revised and Expanded. CRC Press, 2001.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S. </a:t>
            </a:r>
            <a:r>
              <a:rPr lang="en-IN" sz="1700" dirty="0" err="1" smtClean="0">
                <a:latin typeface="Times New Roman" pitchFamily="18" charset="0"/>
                <a:cs typeface="Times New Roman" pitchFamily="18" charset="0"/>
              </a:rPr>
              <a:t>Yagitani</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Katsuda</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Nojima</a:t>
            </a:r>
            <a:r>
              <a:rPr lang="en-IN" sz="1700" dirty="0" smtClean="0">
                <a:latin typeface="Times New Roman" pitchFamily="18" charset="0"/>
                <a:cs typeface="Times New Roman" pitchFamily="18" charset="0"/>
              </a:rPr>
              <a:t>, Y. Yoshimura, and H. </a:t>
            </a:r>
            <a:r>
              <a:rPr lang="en-IN" sz="1700" dirty="0" err="1" smtClean="0">
                <a:latin typeface="Times New Roman" pitchFamily="18" charset="0"/>
                <a:cs typeface="Times New Roman" pitchFamily="18" charset="0"/>
              </a:rPr>
              <a:t>Sugiura</a:t>
            </a:r>
            <a:r>
              <a:rPr lang="en-IN" sz="1700" dirty="0" smtClean="0">
                <a:latin typeface="Times New Roman" pitchFamily="18" charset="0"/>
                <a:cs typeface="Times New Roman" pitchFamily="18" charset="0"/>
              </a:rPr>
              <a:t>, “Imaging radio-frequency power distributions by an EBG absorber,” IEICE Trans.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94, no. 8, pp. 2306–2315, 2011.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B. </a:t>
            </a:r>
            <a:r>
              <a:rPr lang="en-IN" sz="1700" dirty="0" err="1" smtClean="0">
                <a:latin typeface="Times New Roman" pitchFamily="18" charset="0"/>
                <a:cs typeface="Times New Roman" pitchFamily="18" charset="0"/>
              </a:rPr>
              <a:t>Blazquez</a:t>
            </a:r>
            <a:r>
              <a:rPr lang="en-IN" sz="1700" dirty="0" smtClean="0">
                <a:latin typeface="Times New Roman" pitchFamily="18" charset="0"/>
                <a:cs typeface="Times New Roman" pitchFamily="18" charset="0"/>
              </a:rPr>
              <a:t>, N. </a:t>
            </a:r>
            <a:r>
              <a:rPr lang="en-IN" sz="1700" dirty="0" err="1" smtClean="0">
                <a:latin typeface="Times New Roman" pitchFamily="18" charset="0"/>
                <a:cs typeface="Times New Roman" pitchFamily="18" charset="0"/>
              </a:rPr>
              <a:t>Llombart</a:t>
            </a:r>
            <a:r>
              <a:rPr lang="en-IN" sz="1700" dirty="0" smtClean="0">
                <a:latin typeface="Times New Roman" pitchFamily="18" charset="0"/>
                <a:cs typeface="Times New Roman" pitchFamily="18" charset="0"/>
              </a:rPr>
              <a:t>, D. </a:t>
            </a:r>
            <a:r>
              <a:rPr lang="en-IN" sz="1700" dirty="0" err="1" smtClean="0">
                <a:latin typeface="Times New Roman" pitchFamily="18" charset="0"/>
                <a:cs typeface="Times New Roman" pitchFamily="18" charset="0"/>
              </a:rPr>
              <a:t>Cavallo</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Freni</a:t>
            </a:r>
            <a:r>
              <a:rPr lang="en-IN" sz="1700" dirty="0" smtClean="0">
                <a:latin typeface="Times New Roman" pitchFamily="18" charset="0"/>
                <a:cs typeface="Times New Roman" pitchFamily="18" charset="0"/>
              </a:rPr>
              <a:t>, and A. </a:t>
            </a:r>
            <a:r>
              <a:rPr lang="en-IN" sz="1700" dirty="0" err="1" smtClean="0">
                <a:latin typeface="Times New Roman" pitchFamily="18" charset="0"/>
                <a:cs typeface="Times New Roman" pitchFamily="18" charset="0"/>
              </a:rPr>
              <a:t>Neto</a:t>
            </a:r>
            <a:r>
              <a:rPr lang="en-IN" sz="1700" dirty="0" smtClean="0">
                <a:latin typeface="Times New Roman" pitchFamily="18" charset="0"/>
                <a:cs typeface="Times New Roman" pitchFamily="18" charset="0"/>
              </a:rPr>
              <a:t>, “A Rigorous Equivalent Network for Linearly Polarized THz Absorbers,” IEEE Trans. Antennas </a:t>
            </a:r>
            <a:r>
              <a:rPr lang="en-IN" sz="1700" dirty="0" err="1" smtClean="0">
                <a:latin typeface="Times New Roman" pitchFamily="18" charset="0"/>
                <a:cs typeface="Times New Roman" pitchFamily="18" charset="0"/>
              </a:rPr>
              <a:t>Propag</a:t>
            </a:r>
            <a:r>
              <a:rPr lang="en-IN" sz="1700" dirty="0" smtClean="0">
                <a:latin typeface="Times New Roman" pitchFamily="18" charset="0"/>
                <a:cs typeface="Times New Roman" pitchFamily="18" charset="0"/>
              </a:rPr>
              <a:t>., vol. 62, no. 10, pp. 5077–5088, Oct.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T. Maier and H. </a:t>
            </a:r>
            <a:r>
              <a:rPr lang="en-IN" sz="1700" dirty="0" err="1" smtClean="0">
                <a:latin typeface="Times New Roman" pitchFamily="18" charset="0"/>
                <a:cs typeface="Times New Roman" pitchFamily="18" charset="0"/>
              </a:rPr>
              <a:t>Brückl</a:t>
            </a:r>
            <a:r>
              <a:rPr lang="en-IN" sz="1700" dirty="0" smtClean="0">
                <a:latin typeface="Times New Roman" pitchFamily="18" charset="0"/>
                <a:cs typeface="Times New Roman" pitchFamily="18" charset="0"/>
              </a:rPr>
              <a:t>, “Wavelength-</a:t>
            </a:r>
            <a:r>
              <a:rPr lang="en-IN" sz="1700" dirty="0" err="1" smtClean="0">
                <a:latin typeface="Times New Roman" pitchFamily="18" charset="0"/>
                <a:cs typeface="Times New Roman" pitchFamily="18" charset="0"/>
              </a:rPr>
              <a:t>tunable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microbolometers</a:t>
            </a:r>
            <a:r>
              <a:rPr lang="en-IN" sz="1700" dirty="0" smtClean="0">
                <a:latin typeface="Times New Roman" pitchFamily="18" charset="0"/>
                <a:cs typeface="Times New Roman" pitchFamily="18" charset="0"/>
              </a:rPr>
              <a:t> with </a:t>
            </a:r>
            <a:r>
              <a:rPr lang="en-IN" sz="1700" dirty="0" err="1" smtClean="0">
                <a:latin typeface="Times New Roman" pitchFamily="18" charset="0"/>
                <a:cs typeface="Times New Roman" pitchFamily="18" charset="0"/>
              </a:rPr>
              <a:t>metamaterial</a:t>
            </a:r>
            <a:r>
              <a:rPr lang="en-IN" sz="1700" dirty="0" smtClean="0">
                <a:latin typeface="Times New Roman" pitchFamily="18" charset="0"/>
                <a:cs typeface="Times New Roman" pitchFamily="18" charset="0"/>
              </a:rPr>
              <a:t> absorbers,” Opt.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vol. 34, no. 19, pp. 3012–3014, 2009.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S. A. </a:t>
            </a:r>
            <a:r>
              <a:rPr lang="en-IN" sz="1700" dirty="0" err="1" smtClean="0">
                <a:latin typeface="Times New Roman" pitchFamily="18" charset="0"/>
                <a:cs typeface="Times New Roman" pitchFamily="18" charset="0"/>
              </a:rPr>
              <a:t>Kuznetsov</a:t>
            </a:r>
            <a:r>
              <a:rPr lang="en-IN" sz="1700" dirty="0" smtClean="0">
                <a:latin typeface="Times New Roman" pitchFamily="18" charset="0"/>
                <a:cs typeface="Times New Roman" pitchFamily="18" charset="0"/>
              </a:rPr>
              <a:t>, A. G. </a:t>
            </a:r>
            <a:r>
              <a:rPr lang="en-IN" sz="1700" dirty="0" err="1" smtClean="0">
                <a:latin typeface="Times New Roman" pitchFamily="18" charset="0"/>
                <a:cs typeface="Times New Roman" pitchFamily="18" charset="0"/>
              </a:rPr>
              <a:t>Paulish</a:t>
            </a:r>
            <a:r>
              <a:rPr lang="en-IN" sz="1700" dirty="0" smtClean="0">
                <a:latin typeface="Times New Roman" pitchFamily="18" charset="0"/>
                <a:cs typeface="Times New Roman" pitchFamily="18" charset="0"/>
              </a:rPr>
              <a:t>, A. V. </a:t>
            </a:r>
            <a:r>
              <a:rPr lang="en-IN" sz="1700" dirty="0" err="1" smtClean="0">
                <a:latin typeface="Times New Roman" pitchFamily="18" charset="0"/>
                <a:cs typeface="Times New Roman" pitchFamily="18" charset="0"/>
              </a:rPr>
              <a:t>Gelfand</a:t>
            </a:r>
            <a:r>
              <a:rPr lang="en-IN" sz="1700" dirty="0" smtClean="0">
                <a:latin typeface="Times New Roman" pitchFamily="18" charset="0"/>
                <a:cs typeface="Times New Roman" pitchFamily="18" charset="0"/>
              </a:rPr>
              <a:t>, P. A. </a:t>
            </a:r>
            <a:r>
              <a:rPr lang="en-IN" sz="1700" dirty="0" err="1" smtClean="0">
                <a:latin typeface="Times New Roman" pitchFamily="18" charset="0"/>
                <a:cs typeface="Times New Roman" pitchFamily="18" charset="0"/>
              </a:rPr>
              <a:t>Lazorskiy</a:t>
            </a:r>
            <a:r>
              <a:rPr lang="en-IN" sz="1700" dirty="0" smtClean="0">
                <a:latin typeface="Times New Roman" pitchFamily="18" charset="0"/>
                <a:cs typeface="Times New Roman" pitchFamily="18" charset="0"/>
              </a:rPr>
              <a:t>, and V. N. </a:t>
            </a:r>
            <a:r>
              <a:rPr lang="en-IN" sz="1700" dirty="0" err="1" smtClean="0">
                <a:latin typeface="Times New Roman" pitchFamily="18" charset="0"/>
                <a:cs typeface="Times New Roman" pitchFamily="18" charset="0"/>
              </a:rPr>
              <a:t>Fedorinin</a:t>
            </a:r>
            <a:r>
              <a:rPr lang="en-IN" sz="1700" dirty="0" smtClean="0">
                <a:latin typeface="Times New Roman" pitchFamily="18" charset="0"/>
                <a:cs typeface="Times New Roman" pitchFamily="18" charset="0"/>
              </a:rPr>
              <a:t>, “Bolometric THz-</a:t>
            </a:r>
            <a:r>
              <a:rPr lang="en-IN" sz="1700" dirty="0" err="1" smtClean="0">
                <a:latin typeface="Times New Roman" pitchFamily="18" charset="0"/>
                <a:cs typeface="Times New Roman" pitchFamily="18" charset="0"/>
              </a:rPr>
              <a:t>toIR</a:t>
            </a:r>
            <a:r>
              <a:rPr lang="en-IN" sz="1700" dirty="0" smtClean="0">
                <a:latin typeface="Times New Roman" pitchFamily="18" charset="0"/>
                <a:cs typeface="Times New Roman" pitchFamily="18" charset="0"/>
              </a:rPr>
              <a:t> converter for terahertz imaging,” Appl. Phys.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vol. 99, no. 2, p. 023501, 2011.</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1287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Broadband Microwave Absorption Properties of a Frequency-Selective Surface Embedded in a Patterned Honeycomb Absorber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2021-06-10T10:12:24Z</dcterms:modified>
</cp:coreProperties>
</file>