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10"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6/10/2021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6/10/2021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6/10/2021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6/10/2021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 Damped Decoupled XY </a:t>
            </a:r>
            <a:r>
              <a:rPr lang="en-IN" b="1" dirty="0" err="1" smtClean="0">
                <a:latin typeface="Times New Roman" pitchFamily="18" charset="0"/>
                <a:cs typeface="Times New Roman" pitchFamily="18" charset="0"/>
              </a:rPr>
              <a:t>Nanopositioning</a:t>
            </a:r>
            <a:r>
              <a:rPr lang="en-IN" b="1" dirty="0" smtClean="0">
                <a:latin typeface="Times New Roman" pitchFamily="18" charset="0"/>
                <a:cs typeface="Times New Roman" pitchFamily="18" charset="0"/>
              </a:rPr>
              <a:t> Stage Embedding Graded Local Resonators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Lightly </a:t>
            </a:r>
            <a:r>
              <a:rPr lang="en-IN" sz="2000" dirty="0" smtClean="0">
                <a:latin typeface="Times New Roman" pitchFamily="18" charset="0"/>
                <a:cs typeface="Times New Roman" pitchFamily="18" charset="0"/>
              </a:rPr>
              <a:t>damping linear dynamic characteristics of a flexure-based stage mainly limit control bandwidth when its </a:t>
            </a:r>
            <a:r>
              <a:rPr lang="en-IN" sz="2000" dirty="0" err="1" smtClean="0">
                <a:latin typeface="Times New Roman" pitchFamily="18" charset="0"/>
                <a:cs typeface="Times New Roman" pitchFamily="18" charset="0"/>
              </a:rPr>
              <a:t>piezo</a:t>
            </a:r>
            <a:r>
              <a:rPr lang="en-IN" sz="2000" dirty="0" smtClean="0">
                <a:latin typeface="Times New Roman" pitchFamily="18" charset="0"/>
                <a:cs typeface="Times New Roman" pitchFamily="18" charset="0"/>
              </a:rPr>
              <a:t>-actuating hysteresis is well compensated. In this paper, a novel damped decoupled XY </a:t>
            </a:r>
            <a:r>
              <a:rPr lang="en-IN" sz="2000" dirty="0" err="1" smtClean="0">
                <a:latin typeface="Times New Roman" pitchFamily="18" charset="0"/>
                <a:cs typeface="Times New Roman" pitchFamily="18" charset="0"/>
              </a:rPr>
              <a:t>nanopositioning</a:t>
            </a:r>
            <a:r>
              <a:rPr lang="en-IN" sz="2000" dirty="0" smtClean="0">
                <a:latin typeface="Times New Roman" pitchFamily="18" charset="0"/>
                <a:cs typeface="Times New Roman" pitchFamily="18" charset="0"/>
              </a:rPr>
              <a:t> stage embedding graded local resonators (GLRs) is developed and optimized based on the maximization of motion range and first-order natural frequency. The modal damping strengthening mechanism of local resonant </a:t>
            </a:r>
            <a:r>
              <a:rPr lang="en-IN" sz="2000" dirty="0" err="1" smtClean="0">
                <a:latin typeface="Times New Roman" pitchFamily="18" charset="0"/>
                <a:cs typeface="Times New Roman" pitchFamily="18" charset="0"/>
              </a:rPr>
              <a:t>metastructures</a:t>
            </a:r>
            <a:r>
              <a:rPr lang="en-IN" sz="2000" dirty="0" smtClean="0">
                <a:latin typeface="Times New Roman" pitchFamily="18" charset="0"/>
                <a:cs typeface="Times New Roman" pitchFamily="18" charset="0"/>
              </a:rPr>
              <a:t> is analyzed based on the built dynamic model. The GLRs embedded in the working platform has different dynamic parameters, which are optimized based on H2 norm. The motion decoupling is guaranteed by the designed hybrid flexure-guided mechanism while strengthening the Z-direction supporting stiffness. The static/ scanning-frequency dynamic experiment and trajectory tracking control with a PID controller is implemented. The experimental results indicate that maximum motion crosstalk is 0.69\%, and validate the effectiveness of improving the linear dynamics of the stage and expanding control bandwidth</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228600"/>
            <a:ext cx="7498080" cy="4572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are using multiple complementary approaches. In one approach the fundamental principles of insect locomotion are applied using existing technologies and in a simplified manner.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Their </a:t>
            </a:r>
            <a:r>
              <a:rPr lang="en-IN" sz="2000" dirty="0" smtClean="0">
                <a:latin typeface="Times New Roman" pitchFamily="18" charset="0"/>
                <a:cs typeface="Times New Roman" pitchFamily="18" charset="0"/>
              </a:rPr>
              <a:t>motor control is also simplified and the agility of these vehicles makes them suitable for many applications such as amphibious operations and search and </a:t>
            </a:r>
            <a:r>
              <a:rPr lang="en-IN" sz="2000" dirty="0" smtClean="0">
                <a:latin typeface="Times New Roman" pitchFamily="18" charset="0"/>
                <a:cs typeface="Times New Roman" pitchFamily="18" charset="0"/>
              </a:rPr>
              <a:t>rescue.</a:t>
            </a:r>
          </a:p>
          <a:p>
            <a:pPr algn="just">
              <a:lnSpc>
                <a:spcPct val="150000"/>
              </a:lnSpc>
            </a:pPr>
            <a:r>
              <a:rPr lang="en-IN" sz="2000" dirty="0" smtClean="0">
                <a:latin typeface="Times New Roman" pitchFamily="18" charset="0"/>
                <a:cs typeface="Times New Roman" pitchFamily="18" charset="0"/>
              </a:rPr>
              <a:t>We are also developing structurally soft worm-like robots, which crawl via peristaltic waves, for pipe inspection and, when made compact, within the body.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Robots </a:t>
            </a:r>
            <a:r>
              <a:rPr lang="en-IN" sz="2000" dirty="0" smtClean="0">
                <a:latin typeface="Times New Roman" pitchFamily="18" charset="0"/>
                <a:cs typeface="Times New Roman" pitchFamily="18" charset="0"/>
              </a:rPr>
              <a:t>with a human in the loop for basic control decisions are limited in their movements in complex terrain because of sparse sensory data and limited communications. Some autonomy is essential for their agility.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majority of these problems involve 108 to 1012 mixed-integer decision variables, where the underlying models are derived from one or more sophisticated Machine Learning techniques, such as regular &amp; logistic regressions, random forest, neural networks, re-enforcement learning, dynamic linear models, recursive least square models, etc.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Many of these problems include both static and real time aspects of decision making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fourth stage of current development is characterized by a marked hybridization of nonlinear dynamics with other theoretical and application areas, which include control, consideration of also micro/</a:t>
            </a:r>
            <a:r>
              <a:rPr lang="en-IN" sz="2000" dirty="0" err="1" smtClean="0">
                <a:latin typeface="Times New Roman" pitchFamily="18" charset="0"/>
                <a:cs typeface="Times New Roman" pitchFamily="18" charset="0"/>
              </a:rPr>
              <a:t>nano</a:t>
            </a:r>
            <a:r>
              <a:rPr lang="en-IN" sz="2000" dirty="0" smtClean="0">
                <a:latin typeface="Times New Roman" pitchFamily="18" charset="0"/>
                <a:cs typeface="Times New Roman" pitchFamily="18" charset="0"/>
              </a:rPr>
              <a:t>, intelligent, or coupled systems, and </a:t>
            </a:r>
            <a:r>
              <a:rPr lang="en-IN" sz="2000" dirty="0" err="1" smtClean="0">
                <a:latin typeface="Times New Roman" pitchFamily="18" charset="0"/>
                <a:cs typeface="Times New Roman" pitchFamily="18" charset="0"/>
              </a:rPr>
              <a:t>multiphysics</a:t>
            </a:r>
            <a:r>
              <a:rPr lang="en-IN" sz="2000" dirty="0" smtClean="0">
                <a:latin typeface="Times New Roman" pitchFamily="18" charset="0"/>
                <a:cs typeface="Times New Roman" pitchFamily="18" charset="0"/>
              </a:rPr>
              <a:t> problems.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the proposed presentation the Author will attempt to illustrate the relationship between Design, Manufacture and monitoring towards the end of life recycling of manufactured products based on research work that he has directed over recent years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As the market and/or industrial interest in virtual environments increase, new technologies and techniques are proposed.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recent years we have observed a trend on the use of low-cost devices, sometimes taken from the gaming industry in industrial applications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same approach can be applied to other automotive learning scenarios, such as design, training and troubleshooting assistance.</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SMA actuated system can provide appropriate performance. However, the accuracy of the SMA actuated systems is limited due to the high hysteretic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of SMA </a:t>
            </a:r>
            <a:r>
              <a:rPr lang="en-IN" sz="2000" dirty="0" smtClean="0">
                <a:latin typeface="Times New Roman" pitchFamily="18" charset="0"/>
                <a:cs typeface="Times New Roman" pitchFamily="18" charset="0"/>
              </a:rPr>
              <a:t>actuators.</a:t>
            </a:r>
          </a:p>
          <a:p>
            <a:pPr algn="just">
              <a:lnSpc>
                <a:spcPct val="150000"/>
              </a:lnSpc>
            </a:pPr>
            <a:r>
              <a:rPr lang="en-IN" sz="2000" dirty="0" smtClean="0">
                <a:latin typeface="Times New Roman" pitchFamily="18" charset="0"/>
                <a:cs typeface="Times New Roman" pitchFamily="18" charset="0"/>
              </a:rPr>
              <a:t>The flexure hinges are the elastic components in the overall mechanism and have a great influence on the dynamic performance of the XY stage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achieve good dynamic performance, the maximum angular displacement of the working table should remain within ±0.5°(8.7μrad).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Experiments were carried out to examine the performance of the XY stage with a PID controller which was realized by a Turbo PMAC2 motion control card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stage performance was investigated, and the results show that there are vibrations at 209 and 453 Hz.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Design and robust repetitive control of a new parallel-kinematic </a:t>
                      </a:r>
                      <a:r>
                        <a:rPr lang="en-US" sz="2000" dirty="0" err="1">
                          <a:latin typeface="Times New Roman"/>
                          <a:ea typeface="Calibri"/>
                          <a:cs typeface="Latha"/>
                        </a:rPr>
                        <a:t>xy</a:t>
                      </a:r>
                      <a:r>
                        <a:rPr lang="en-US" sz="2000" dirty="0">
                          <a:latin typeface="Times New Roman"/>
                          <a:ea typeface="Calibri"/>
                          <a:cs typeface="Latha"/>
                        </a:rPr>
                        <a:t> </a:t>
                      </a:r>
                      <a:r>
                        <a:rPr lang="en-US" sz="2000" dirty="0" err="1">
                          <a:latin typeface="Times New Roman"/>
                          <a:ea typeface="Calibri"/>
                          <a:cs typeface="Latha"/>
                        </a:rPr>
                        <a:t>piezostage</a:t>
                      </a:r>
                      <a:r>
                        <a:rPr lang="en-US" sz="2000" dirty="0">
                          <a:latin typeface="Times New Roman"/>
                          <a:ea typeface="Calibri"/>
                          <a:cs typeface="Latha"/>
                        </a:rPr>
                        <a:t> for micro/</a:t>
                      </a:r>
                      <a:r>
                        <a:rPr lang="en-US" sz="2000" dirty="0" err="1">
                          <a:latin typeface="Times New Roman"/>
                          <a:ea typeface="Calibri"/>
                          <a:cs typeface="Latha"/>
                        </a:rPr>
                        <a:t>nanomanipulation</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Y.M. Li, and Q.S Xu,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presents mechanism and controller design procedures of a new piezoactuated flexure XY stage for micro-/nanomanipulation applications.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Design of a piezoelectric-actuated microgripper with a three-stage flexure-based amplification</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F.J. Wang, C.M. Liang, Y.L. Tian, X.Y. Zhao, and D.W. Zhang,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presents a novel </a:t>
                      </a:r>
                      <a:r>
                        <a:rPr lang="en-US" sz="2000" dirty="0" err="1">
                          <a:solidFill>
                            <a:srgbClr val="333333"/>
                          </a:solidFill>
                          <a:latin typeface="Times New Roman"/>
                          <a:ea typeface="Calibri"/>
                          <a:cs typeface="Latha"/>
                        </a:rPr>
                        <a:t>microgripper</a:t>
                      </a:r>
                      <a:r>
                        <a:rPr lang="en-US" sz="2000" dirty="0">
                          <a:solidFill>
                            <a:srgbClr val="333333"/>
                          </a:solidFill>
                          <a:latin typeface="Times New Roman"/>
                          <a:ea typeface="Calibri"/>
                          <a:cs typeface="Latha"/>
                        </a:rPr>
                        <a:t> mechanism for micromanipulation and assembly. </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Design and development of a compact flexure-based </a:t>
                      </a:r>
                      <a:r>
                        <a:rPr lang="en-US" sz="2000" dirty="0" err="1">
                          <a:latin typeface="Times New Roman"/>
                          <a:ea typeface="Calibri"/>
                          <a:cs typeface="Latha"/>
                        </a:rPr>
                        <a:t>xy</a:t>
                      </a:r>
                      <a:r>
                        <a:rPr lang="en-US" sz="2000" dirty="0">
                          <a:latin typeface="Times New Roman"/>
                          <a:ea typeface="Calibri"/>
                          <a:cs typeface="Latha"/>
                        </a:rPr>
                        <a:t> precision positioning system with centimeter range</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Q.S. Xu,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stage mechanism is devised using leaf flexures to achieve a decoupled and modular structure. </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Development and dynamic modelling of a flexure-based Scott–Russell mechanism for nano-manipulation</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Tian, B. Shirinzadeh, D. Zhang, and G. Alici,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presents the design methodology and dynamic </a:t>
                      </a:r>
                      <a:r>
                        <a:rPr lang="en-US" sz="2000" dirty="0" err="1">
                          <a:solidFill>
                            <a:srgbClr val="333333"/>
                          </a:solidFill>
                          <a:latin typeface="Times New Roman"/>
                          <a:ea typeface="Calibri"/>
                          <a:cs typeface="Latha"/>
                        </a:rPr>
                        <a:t>modelling</a:t>
                      </a:r>
                      <a:r>
                        <a:rPr lang="en-US" sz="2000" dirty="0">
                          <a:solidFill>
                            <a:srgbClr val="333333"/>
                          </a:solidFill>
                          <a:latin typeface="Times New Roman"/>
                          <a:ea typeface="Calibri"/>
                          <a:cs typeface="Latha"/>
                        </a:rPr>
                        <a:t> of a </a:t>
                      </a:r>
                      <a:r>
                        <a:rPr lang="en-US" sz="2000" dirty="0" err="1">
                          <a:solidFill>
                            <a:srgbClr val="333333"/>
                          </a:solidFill>
                          <a:latin typeface="Times New Roman"/>
                          <a:ea typeface="Calibri"/>
                          <a:cs typeface="Latha"/>
                        </a:rPr>
                        <a:t>piezo</a:t>
                      </a:r>
                      <a:r>
                        <a:rPr lang="en-US" sz="2000" dirty="0">
                          <a:solidFill>
                            <a:srgbClr val="333333"/>
                          </a:solidFill>
                          <a:latin typeface="Times New Roman"/>
                          <a:ea typeface="Calibri"/>
                          <a:cs typeface="Latha"/>
                        </a:rPr>
                        <a:t>-driven flexure-based Scott–Russell mechanism for </a:t>
                      </a:r>
                      <a:r>
                        <a:rPr lang="en-US" sz="2000" dirty="0" err="1">
                          <a:solidFill>
                            <a:srgbClr val="333333"/>
                          </a:solidFill>
                          <a:latin typeface="Times New Roman"/>
                          <a:ea typeface="Calibri"/>
                          <a:cs typeface="Latha"/>
                        </a:rPr>
                        <a:t>nano</a:t>
                      </a:r>
                      <a:r>
                        <a:rPr lang="en-US" sz="2000" dirty="0">
                          <a:solidFill>
                            <a:srgbClr val="333333"/>
                          </a:solidFill>
                          <a:latin typeface="Times New Roman"/>
                          <a:ea typeface="Calibri"/>
                          <a:cs typeface="Latha"/>
                        </a:rPr>
                        <a:t>-manipulations.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3.png"/>
          <p:cNvPicPr>
            <a:picLocks noGrp="1" noChangeAspect="1" noChangeArrowheads="1"/>
          </p:cNvPicPr>
          <p:nvPr>
            <p:ph idx="1"/>
          </p:nvPr>
        </p:nvPicPr>
        <p:blipFill>
          <a:blip r:embed="rId2"/>
          <a:srcRect/>
          <a:stretch>
            <a:fillRect/>
          </a:stretch>
        </p:blipFill>
        <p:spPr bwMode="auto">
          <a:xfrm>
            <a:off x="1676400" y="1295400"/>
            <a:ext cx="6400799" cy="49529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6397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762000"/>
            <a:ext cx="7498080" cy="4800600"/>
          </a:xfrm>
        </p:spPr>
        <p:txBody>
          <a:bodyPr>
            <a:noAutofit/>
          </a:bodyPr>
          <a:lstStyle/>
          <a:p>
            <a:pPr algn="just">
              <a:buNone/>
            </a:pPr>
            <a:r>
              <a:rPr lang="en-IN" sz="1900" dirty="0" smtClean="0">
                <a:latin typeface="Times New Roman" pitchFamily="18" charset="0"/>
                <a:cs typeface="Times New Roman" pitchFamily="18" charset="0"/>
              </a:rPr>
              <a:t>    This </a:t>
            </a:r>
            <a:r>
              <a:rPr lang="en-IN" sz="1900" dirty="0" smtClean="0">
                <a:latin typeface="Times New Roman" pitchFamily="18" charset="0"/>
                <a:cs typeface="Times New Roman" pitchFamily="18" charset="0"/>
              </a:rPr>
              <a:t>paper presents a novel flexure-based </a:t>
            </a:r>
            <a:r>
              <a:rPr lang="en-IN" sz="1900" dirty="0" err="1" smtClean="0">
                <a:latin typeface="Times New Roman" pitchFamily="18" charset="0"/>
                <a:cs typeface="Times New Roman" pitchFamily="18" charset="0"/>
              </a:rPr>
              <a:t>kinematically</a:t>
            </a:r>
            <a:r>
              <a:rPr lang="en-IN" sz="1900" dirty="0" smtClean="0">
                <a:latin typeface="Times New Roman" pitchFamily="18" charset="0"/>
                <a:cs typeface="Times New Roman" pitchFamily="18" charset="0"/>
              </a:rPr>
              <a:t> decoupled XY positioning stage directly driven by two linear motors. The mechanism of the XY positioning stage has been introduced firstly, and the dynamic model of the XY stage has been established. Dynamic design has been carried out, and the result shows that the rotational stiffness of the flexure hinges should be larger than 180 N/m to ensure that the angular displacement of working table was within ±0.5° with the motion stroke form -25 mm to 25 mm. Finally the geometric parameters of the flexure hinges were determined. The stage performance was investigated, and the results show that there are vibrations at 209 and 453 Hz. When the reference displacement was 25 mm, X-axis setting time was 112 ms, steady state error was 0.5 </a:t>
            </a:r>
            <a:r>
              <a:rPr lang="en-IN" sz="1900" dirty="0" err="1" smtClean="0">
                <a:latin typeface="Times New Roman" pitchFamily="18" charset="0"/>
                <a:cs typeface="Times New Roman" pitchFamily="18" charset="0"/>
              </a:rPr>
              <a:t>μm</a:t>
            </a:r>
            <a:r>
              <a:rPr lang="en-IN" sz="1900" dirty="0" smtClean="0">
                <a:latin typeface="Times New Roman" pitchFamily="18" charset="0"/>
                <a:cs typeface="Times New Roman" pitchFamily="18" charset="0"/>
              </a:rPr>
              <a:t> and velocity could reach 0.59 m/s. Y-axis setting time was 124 ms, steady state error was 0.5 </a:t>
            </a:r>
            <a:r>
              <a:rPr lang="en-IN" sz="1900" dirty="0" err="1" smtClean="0">
                <a:latin typeface="Times New Roman" pitchFamily="18" charset="0"/>
                <a:cs typeface="Times New Roman" pitchFamily="18" charset="0"/>
              </a:rPr>
              <a:t>μm</a:t>
            </a:r>
            <a:r>
              <a:rPr lang="en-IN" sz="1900" dirty="0" smtClean="0">
                <a:latin typeface="Times New Roman" pitchFamily="18" charset="0"/>
                <a:cs typeface="Times New Roman" pitchFamily="18" charset="0"/>
              </a:rPr>
              <a:t> and velocity could reach 0.62 m/s. The angular displacements of the working table were less than ±0.5° within the ±25 mm motion stroke. X-axis positioning accuracy was 0.6 </a:t>
            </a:r>
            <a:r>
              <a:rPr lang="en-IN" sz="1900" dirty="0" err="1" smtClean="0">
                <a:latin typeface="Times New Roman" pitchFamily="18" charset="0"/>
                <a:cs typeface="Times New Roman" pitchFamily="18" charset="0"/>
              </a:rPr>
              <a:t>μm</a:t>
            </a:r>
            <a:r>
              <a:rPr lang="en-IN" sz="1900" dirty="0" smtClean="0">
                <a:latin typeface="Times New Roman" pitchFamily="18" charset="0"/>
                <a:cs typeface="Times New Roman" pitchFamily="18" charset="0"/>
              </a:rPr>
              <a:t> and the repeatability was 0.3 </a:t>
            </a:r>
            <a:r>
              <a:rPr lang="en-IN" sz="1900" dirty="0" err="1" smtClean="0">
                <a:latin typeface="Times New Roman" pitchFamily="18" charset="0"/>
                <a:cs typeface="Times New Roman" pitchFamily="18" charset="0"/>
              </a:rPr>
              <a:t>μm</a:t>
            </a:r>
            <a:r>
              <a:rPr lang="en-IN" sz="1900" dirty="0" smtClean="0">
                <a:latin typeface="Times New Roman" pitchFamily="18" charset="0"/>
                <a:cs typeface="Times New Roman" pitchFamily="18" charset="0"/>
              </a:rPr>
              <a:t>. Y-axis positioning accuracy and repeatability were 0.5 </a:t>
            </a:r>
            <a:r>
              <a:rPr lang="en-IN" sz="1900" dirty="0" err="1" smtClean="0">
                <a:latin typeface="Times New Roman" pitchFamily="18" charset="0"/>
                <a:cs typeface="Times New Roman" pitchFamily="18" charset="0"/>
              </a:rPr>
              <a:t>μm</a:t>
            </a:r>
            <a:r>
              <a:rPr lang="en-IN" sz="1900" dirty="0" smtClean="0">
                <a:latin typeface="Times New Roman" pitchFamily="18" charset="0"/>
                <a:cs typeface="Times New Roman" pitchFamily="18" charset="0"/>
              </a:rPr>
              <a:t> and 0.3 </a:t>
            </a:r>
            <a:r>
              <a:rPr lang="en-IN" sz="1900" dirty="0" err="1" smtClean="0">
                <a:latin typeface="Times New Roman" pitchFamily="18" charset="0"/>
                <a:cs typeface="Times New Roman" pitchFamily="18" charset="0"/>
              </a:rPr>
              <a:t>μm</a:t>
            </a:r>
            <a:r>
              <a:rPr lang="en-IN" sz="1900" dirty="0" smtClean="0">
                <a:latin typeface="Times New Roman" pitchFamily="18" charset="0"/>
                <a:cs typeface="Times New Roman" pitchFamily="18" charset="0"/>
              </a:rPr>
              <a:t>, respectively. Sub-micrometer accuracy positioning within large motion stroke can be accomplished using the developed stage. </a:t>
            </a:r>
            <a:endParaRPr lang="en-US" sz="19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5635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858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Y.M. Li, and Q.S </a:t>
            </a:r>
            <a:r>
              <a:rPr lang="en-IN" sz="1500" dirty="0" err="1" smtClean="0">
                <a:latin typeface="Times New Roman" pitchFamily="18" charset="0"/>
                <a:cs typeface="Times New Roman" pitchFamily="18" charset="0"/>
              </a:rPr>
              <a:t>Xu</a:t>
            </a:r>
            <a:r>
              <a:rPr lang="en-IN" sz="1500" dirty="0" smtClean="0">
                <a:latin typeface="Times New Roman" pitchFamily="18" charset="0"/>
                <a:cs typeface="Times New Roman" pitchFamily="18" charset="0"/>
              </a:rPr>
              <a:t>, “Design and robust repetitive control of a new parallel-kinematic </a:t>
            </a:r>
            <a:r>
              <a:rPr lang="en-IN" sz="1500" dirty="0" err="1" smtClean="0">
                <a:latin typeface="Times New Roman" pitchFamily="18" charset="0"/>
                <a:cs typeface="Times New Roman" pitchFamily="18" charset="0"/>
              </a:rPr>
              <a:t>xy</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piezostage</a:t>
            </a:r>
            <a:r>
              <a:rPr lang="en-IN" sz="1500" dirty="0" smtClean="0">
                <a:latin typeface="Times New Roman" pitchFamily="18" charset="0"/>
                <a:cs typeface="Times New Roman" pitchFamily="18" charset="0"/>
              </a:rPr>
              <a:t> for micro/</a:t>
            </a:r>
            <a:r>
              <a:rPr lang="en-IN" sz="1500" dirty="0" err="1" smtClean="0">
                <a:latin typeface="Times New Roman" pitchFamily="18" charset="0"/>
                <a:cs typeface="Times New Roman" pitchFamily="18" charset="0"/>
              </a:rPr>
              <a:t>nanomanipulation</a:t>
            </a:r>
            <a:r>
              <a:rPr lang="en-IN" sz="1500" dirty="0" smtClean="0">
                <a:latin typeface="Times New Roman" pitchFamily="18" charset="0"/>
                <a:cs typeface="Times New Roman" pitchFamily="18" charset="0"/>
              </a:rPr>
              <a:t>,” IEEE/ASME Transactions on </a:t>
            </a:r>
            <a:r>
              <a:rPr lang="en-IN" sz="1500" dirty="0" err="1" smtClean="0">
                <a:latin typeface="Times New Roman" pitchFamily="18" charset="0"/>
                <a:cs typeface="Times New Roman" pitchFamily="18" charset="0"/>
              </a:rPr>
              <a:t>Mechatronics</a:t>
            </a:r>
            <a:r>
              <a:rPr lang="en-IN" sz="1500" dirty="0" smtClean="0">
                <a:latin typeface="Times New Roman" pitchFamily="18" charset="0"/>
                <a:cs typeface="Times New Roman" pitchFamily="18" charset="0"/>
              </a:rPr>
              <a:t>, vol. 17, no. 6, pp. 1120-1132, 2012.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2] F.J. Wang, C.M. Liang, Y.L. </a:t>
            </a:r>
            <a:r>
              <a:rPr lang="en-IN" sz="1500" dirty="0" err="1" smtClean="0">
                <a:latin typeface="Times New Roman" pitchFamily="18" charset="0"/>
                <a:cs typeface="Times New Roman" pitchFamily="18" charset="0"/>
              </a:rPr>
              <a:t>Tian</a:t>
            </a:r>
            <a:r>
              <a:rPr lang="en-IN" sz="1500" dirty="0" smtClean="0">
                <a:latin typeface="Times New Roman" pitchFamily="18" charset="0"/>
                <a:cs typeface="Times New Roman" pitchFamily="18" charset="0"/>
              </a:rPr>
              <a:t>, X.Y. Zhao, and D.W. Zhang, “Design of a piezoelectric-actuated </a:t>
            </a:r>
            <a:r>
              <a:rPr lang="en-IN" sz="1500" dirty="0" err="1" smtClean="0">
                <a:latin typeface="Times New Roman" pitchFamily="18" charset="0"/>
                <a:cs typeface="Times New Roman" pitchFamily="18" charset="0"/>
              </a:rPr>
              <a:t>microgripper</a:t>
            </a:r>
            <a:r>
              <a:rPr lang="en-IN" sz="1500" dirty="0" smtClean="0">
                <a:latin typeface="Times New Roman" pitchFamily="18" charset="0"/>
                <a:cs typeface="Times New Roman" pitchFamily="18" charset="0"/>
              </a:rPr>
              <a:t> with a three-stage flexure-based amplification,” IEEE/ASME Transactions on </a:t>
            </a:r>
            <a:r>
              <a:rPr lang="en-IN" sz="1500" dirty="0" err="1" smtClean="0">
                <a:latin typeface="Times New Roman" pitchFamily="18" charset="0"/>
                <a:cs typeface="Times New Roman" pitchFamily="18" charset="0"/>
              </a:rPr>
              <a:t>Mechatronics</a:t>
            </a:r>
            <a:r>
              <a:rPr lang="en-IN" sz="1500" dirty="0" smtClean="0">
                <a:latin typeface="Times New Roman" pitchFamily="18" charset="0"/>
                <a:cs typeface="Times New Roman" pitchFamily="18" charset="0"/>
              </a:rPr>
              <a:t>, vol. 20, no. 5, pp. 2205-2213, Oct. 2015..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3] Q.S. </a:t>
            </a:r>
            <a:r>
              <a:rPr lang="en-IN" sz="1500" dirty="0" err="1" smtClean="0">
                <a:latin typeface="Times New Roman" pitchFamily="18" charset="0"/>
                <a:cs typeface="Times New Roman" pitchFamily="18" charset="0"/>
              </a:rPr>
              <a:t>Xu</a:t>
            </a:r>
            <a:r>
              <a:rPr lang="en-IN" sz="1500" dirty="0" smtClean="0">
                <a:latin typeface="Times New Roman" pitchFamily="18" charset="0"/>
                <a:cs typeface="Times New Roman" pitchFamily="18" charset="0"/>
              </a:rPr>
              <a:t>, "Design and development of a compact flexure-based </a:t>
            </a:r>
            <a:r>
              <a:rPr lang="en-IN" sz="1500" dirty="0" err="1" smtClean="0">
                <a:latin typeface="Times New Roman" pitchFamily="18" charset="0"/>
                <a:cs typeface="Times New Roman" pitchFamily="18" charset="0"/>
              </a:rPr>
              <a:t>xy</a:t>
            </a:r>
            <a:r>
              <a:rPr lang="en-IN" sz="1500" dirty="0" smtClean="0">
                <a:latin typeface="Times New Roman" pitchFamily="18" charset="0"/>
                <a:cs typeface="Times New Roman" pitchFamily="18" charset="0"/>
              </a:rPr>
              <a:t> precision positioning system with </a:t>
            </a:r>
            <a:r>
              <a:rPr lang="en-IN" sz="1500" dirty="0" err="1" smtClean="0">
                <a:latin typeface="Times New Roman" pitchFamily="18" charset="0"/>
                <a:cs typeface="Times New Roman" pitchFamily="18" charset="0"/>
              </a:rPr>
              <a:t>centimeter</a:t>
            </a:r>
            <a:r>
              <a:rPr lang="en-IN" sz="1500" dirty="0" smtClean="0">
                <a:latin typeface="Times New Roman" pitchFamily="18" charset="0"/>
                <a:cs typeface="Times New Roman" pitchFamily="18" charset="0"/>
              </a:rPr>
              <a:t> range," IEEE Transactions on Industrial Electronics, vol. 61, no. 2, pp. 893-903, 2014.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4] Y. </a:t>
            </a:r>
            <a:r>
              <a:rPr lang="en-IN" sz="1500" dirty="0" err="1" smtClean="0">
                <a:latin typeface="Times New Roman" pitchFamily="18" charset="0"/>
                <a:cs typeface="Times New Roman" pitchFamily="18" charset="0"/>
              </a:rPr>
              <a:t>Tian</a:t>
            </a:r>
            <a:r>
              <a:rPr lang="en-IN" sz="1500" dirty="0" smtClean="0">
                <a:latin typeface="Times New Roman" pitchFamily="18" charset="0"/>
                <a:cs typeface="Times New Roman" pitchFamily="18" charset="0"/>
              </a:rPr>
              <a:t>, B. </a:t>
            </a:r>
            <a:r>
              <a:rPr lang="en-IN" sz="1500" dirty="0" err="1" smtClean="0">
                <a:latin typeface="Times New Roman" pitchFamily="18" charset="0"/>
                <a:cs typeface="Times New Roman" pitchFamily="18" charset="0"/>
              </a:rPr>
              <a:t>Shirinzadeh</a:t>
            </a:r>
            <a:r>
              <a:rPr lang="en-IN" sz="1500" dirty="0" smtClean="0">
                <a:latin typeface="Times New Roman" pitchFamily="18" charset="0"/>
                <a:cs typeface="Times New Roman" pitchFamily="18" charset="0"/>
              </a:rPr>
              <a:t>, D. Zhang, and G. </a:t>
            </a:r>
            <a:r>
              <a:rPr lang="en-IN" sz="1500" dirty="0" err="1" smtClean="0">
                <a:latin typeface="Times New Roman" pitchFamily="18" charset="0"/>
                <a:cs typeface="Times New Roman" pitchFamily="18" charset="0"/>
              </a:rPr>
              <a:t>Alici</a:t>
            </a:r>
            <a:r>
              <a:rPr lang="en-IN" sz="1500" dirty="0" smtClean="0">
                <a:latin typeface="Times New Roman" pitchFamily="18" charset="0"/>
                <a:cs typeface="Times New Roman" pitchFamily="18" charset="0"/>
              </a:rPr>
              <a:t>, “Development and dynamic modelling of a flexure-based Scott–Russell mechanism for </a:t>
            </a:r>
            <a:r>
              <a:rPr lang="en-IN" sz="1500" dirty="0" err="1" smtClean="0">
                <a:latin typeface="Times New Roman" pitchFamily="18" charset="0"/>
                <a:cs typeface="Times New Roman" pitchFamily="18" charset="0"/>
              </a:rPr>
              <a:t>nano</a:t>
            </a:r>
            <a:r>
              <a:rPr lang="en-IN" sz="1500" dirty="0" smtClean="0">
                <a:latin typeface="Times New Roman" pitchFamily="18" charset="0"/>
                <a:cs typeface="Times New Roman" pitchFamily="18" charset="0"/>
              </a:rPr>
              <a:t>-manipulation”, Mechanical Systems and Signal Processing, vol. 23, no. 3, pp. 957-978, 2009.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5] F.J. Wang, Z.P. Ma, W.G. </a:t>
            </a:r>
            <a:r>
              <a:rPr lang="en-IN" sz="1500" dirty="0" err="1" smtClean="0">
                <a:latin typeface="Times New Roman" pitchFamily="18" charset="0"/>
                <a:cs typeface="Times New Roman" pitchFamily="18" charset="0"/>
              </a:rPr>
              <a:t>Gao</a:t>
            </a:r>
            <a:r>
              <a:rPr lang="en-IN" sz="1500" dirty="0" smtClean="0">
                <a:latin typeface="Times New Roman" pitchFamily="18" charset="0"/>
                <a:cs typeface="Times New Roman" pitchFamily="18" charset="0"/>
              </a:rPr>
              <a:t>, X.Y. Zhao, Y.L. </a:t>
            </a:r>
            <a:r>
              <a:rPr lang="en-IN" sz="1500" dirty="0" err="1" smtClean="0">
                <a:latin typeface="Times New Roman" pitchFamily="18" charset="0"/>
                <a:cs typeface="Times New Roman" pitchFamily="18" charset="0"/>
              </a:rPr>
              <a:t>Tian</a:t>
            </a:r>
            <a:r>
              <a:rPr lang="en-IN" sz="1500" dirty="0" smtClean="0">
                <a:latin typeface="Times New Roman" pitchFamily="18" charset="0"/>
                <a:cs typeface="Times New Roman" pitchFamily="18" charset="0"/>
              </a:rPr>
              <a:t>, D.W. Zhang, and C.M. Liang. “Dynamic </a:t>
            </a:r>
            <a:r>
              <a:rPr lang="en-IN" sz="1500" dirty="0" err="1" smtClean="0">
                <a:latin typeface="Times New Roman" pitchFamily="18" charset="0"/>
                <a:cs typeface="Times New Roman" pitchFamily="18" charset="0"/>
              </a:rPr>
              <a:t>modeling</a:t>
            </a:r>
            <a:r>
              <a:rPr lang="en-IN" sz="1500" dirty="0" smtClean="0">
                <a:latin typeface="Times New Roman" pitchFamily="18" charset="0"/>
                <a:cs typeface="Times New Roman" pitchFamily="18" charset="0"/>
              </a:rPr>
              <a:t> and control of a novel XY positioning stage for semiconductor packaging,” Transactions of the Institute of Measurement and Control, vol. 37, no. 2, pp. 1107-1120, 2015.</a:t>
            </a:r>
            <a:endParaRPr lang="en-US" sz="15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S. Xiao and Y. M. Li, "Optimal design, fabrication and control of an XY micro-positioning stage driven by electromagnetic actuators," IEEE Transactions on Industrial Electronics, vol. 60, no.10, pp.4613-4626, 2013.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7] H. Tang and Y. M. Li, “A new flexure-based y</a:t>
            </a:r>
            <a:r>
              <a:rPr lang="el-GR" sz="1500" dirty="0" smtClean="0">
                <a:latin typeface="Times New Roman" pitchFamily="18" charset="0"/>
                <a:cs typeface="Times New Roman" pitchFamily="18" charset="0"/>
              </a:rPr>
              <a:t>θ </a:t>
            </a:r>
            <a:r>
              <a:rPr lang="en-IN" sz="1500" dirty="0" err="1" smtClean="0">
                <a:latin typeface="Times New Roman" pitchFamily="18" charset="0"/>
                <a:cs typeface="Times New Roman" pitchFamily="18" charset="0"/>
              </a:rPr>
              <a:t>nanomanipulator</a:t>
            </a:r>
            <a:r>
              <a:rPr lang="en-IN" sz="1500" dirty="0" smtClean="0">
                <a:latin typeface="Times New Roman" pitchFamily="18" charset="0"/>
                <a:cs typeface="Times New Roman" pitchFamily="18" charset="0"/>
              </a:rPr>
              <a:t> with </a:t>
            </a:r>
            <a:r>
              <a:rPr lang="en-IN" sz="1500" dirty="0" err="1" smtClean="0">
                <a:latin typeface="Times New Roman" pitchFamily="18" charset="0"/>
                <a:cs typeface="Times New Roman" pitchFamily="18" charset="0"/>
              </a:rPr>
              <a:t>nanometer</a:t>
            </a:r>
            <a:r>
              <a:rPr lang="en-IN" sz="1500" dirty="0" smtClean="0">
                <a:latin typeface="Times New Roman" pitchFamily="18" charset="0"/>
                <a:cs typeface="Times New Roman" pitchFamily="18" charset="0"/>
              </a:rPr>
              <a:t> scale positioning resolution and </a:t>
            </a:r>
            <a:r>
              <a:rPr lang="en-IN" sz="1500" dirty="0" err="1" smtClean="0">
                <a:latin typeface="Times New Roman" pitchFamily="18" charset="0"/>
                <a:cs typeface="Times New Roman" pitchFamily="18" charset="0"/>
              </a:rPr>
              <a:t>millimeter</a:t>
            </a:r>
            <a:r>
              <a:rPr lang="en-IN" sz="1500" dirty="0" smtClean="0">
                <a:latin typeface="Times New Roman" pitchFamily="18" charset="0"/>
                <a:cs typeface="Times New Roman" pitchFamily="18" charset="0"/>
              </a:rPr>
              <a:t> range workspace,” IEEE/ASME Transactions on </a:t>
            </a:r>
            <a:r>
              <a:rPr lang="en-IN" sz="1500" dirty="0" err="1" smtClean="0">
                <a:latin typeface="Times New Roman" pitchFamily="18" charset="0"/>
                <a:cs typeface="Times New Roman" pitchFamily="18" charset="0"/>
              </a:rPr>
              <a:t>Mechatronics</a:t>
            </a:r>
            <a:r>
              <a:rPr lang="en-IN" sz="1500" dirty="0" smtClean="0">
                <a:latin typeface="Times New Roman" pitchFamily="18" charset="0"/>
                <a:cs typeface="Times New Roman" pitchFamily="18" charset="0"/>
              </a:rPr>
              <a:t>, vol. 20, no. 3, pp. 1320-1330, June 2015.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8] F.J. Wang, X.Y. Zhao, D.W. Zhang, Z.P. Ma, and X.B. Jing, “Robust and precision control for a directly-driven XY table,” Proceedings of the Institution of Mechanical Engineers, Part C: Journal of Mechanical Engineering Science, vol. 225, pp. 1107-1120, 2011.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9] M. </a:t>
            </a:r>
            <a:r>
              <a:rPr lang="en-IN" sz="1500" dirty="0" err="1" smtClean="0">
                <a:latin typeface="Times New Roman" pitchFamily="18" charset="0"/>
                <a:cs typeface="Times New Roman" pitchFamily="18" charset="0"/>
              </a:rPr>
              <a:t>Moallem</a:t>
            </a:r>
            <a:r>
              <a:rPr lang="en-IN" sz="1500" dirty="0" smtClean="0">
                <a:latin typeface="Times New Roman" pitchFamily="18" charset="0"/>
                <a:cs typeface="Times New Roman" pitchFamily="18" charset="0"/>
              </a:rPr>
              <a:t>, and V. </a:t>
            </a:r>
            <a:r>
              <a:rPr lang="en-IN" sz="1500" dirty="0" err="1" smtClean="0">
                <a:latin typeface="Times New Roman" pitchFamily="18" charset="0"/>
                <a:cs typeface="Times New Roman" pitchFamily="18" charset="0"/>
              </a:rPr>
              <a:t>A.Tabrizi</a:t>
            </a:r>
            <a:r>
              <a:rPr lang="en-IN" sz="1500" dirty="0" smtClean="0">
                <a:latin typeface="Times New Roman" pitchFamily="18" charset="0"/>
                <a:cs typeface="Times New Roman" pitchFamily="18" charset="0"/>
              </a:rPr>
              <a:t>, “Tracking control of an antagonistic shape memory alloy actuator pair,” IEEE Transactions on Control Systems Technology, vol. 17, no. 1, pp. 1107-1120, 2009.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10] L. </a:t>
            </a:r>
            <a:r>
              <a:rPr lang="en-IN" sz="1500" dirty="0" err="1" smtClean="0">
                <a:latin typeface="Times New Roman" pitchFamily="18" charset="0"/>
                <a:cs typeface="Times New Roman" pitchFamily="18" charset="0"/>
              </a:rPr>
              <a:t>Riccardi</a:t>
            </a:r>
            <a:r>
              <a:rPr lang="en-IN" sz="1500" dirty="0" smtClean="0">
                <a:latin typeface="Times New Roman" pitchFamily="18" charset="0"/>
                <a:cs typeface="Times New Roman" pitchFamily="18" charset="0"/>
              </a:rPr>
              <a:t>, D. </a:t>
            </a:r>
            <a:r>
              <a:rPr lang="en-IN" sz="1500" dirty="0" err="1" smtClean="0">
                <a:latin typeface="Times New Roman" pitchFamily="18" charset="0"/>
                <a:cs typeface="Times New Roman" pitchFamily="18" charset="0"/>
              </a:rPr>
              <a:t>Naso</a:t>
            </a:r>
            <a:r>
              <a:rPr lang="en-IN" sz="1500" dirty="0" smtClean="0">
                <a:latin typeface="Times New Roman" pitchFamily="18" charset="0"/>
                <a:cs typeface="Times New Roman" pitchFamily="18" charset="0"/>
              </a:rPr>
              <a:t>, B. </a:t>
            </a:r>
            <a:r>
              <a:rPr lang="en-IN" sz="1500" dirty="0" err="1" smtClean="0">
                <a:latin typeface="Times New Roman" pitchFamily="18" charset="0"/>
                <a:cs typeface="Times New Roman" pitchFamily="18" charset="0"/>
              </a:rPr>
              <a:t>Turchiano</a:t>
            </a:r>
            <a:r>
              <a:rPr lang="en-IN" sz="1500" dirty="0" smtClean="0">
                <a:latin typeface="Times New Roman" pitchFamily="18" charset="0"/>
                <a:cs typeface="Times New Roman" pitchFamily="18" charset="0"/>
              </a:rPr>
              <a:t>, and H. </a:t>
            </a:r>
            <a:r>
              <a:rPr lang="en-IN" sz="1500" dirty="0" err="1" smtClean="0">
                <a:latin typeface="Times New Roman" pitchFamily="18" charset="0"/>
                <a:cs typeface="Times New Roman" pitchFamily="18" charset="0"/>
              </a:rPr>
              <a:t>Janocha</a:t>
            </a:r>
            <a:r>
              <a:rPr lang="en-IN" sz="1500" dirty="0" smtClean="0">
                <a:latin typeface="Times New Roman" pitchFamily="18" charset="0"/>
                <a:cs typeface="Times New Roman" pitchFamily="18" charset="0"/>
              </a:rPr>
              <a:t>, “Adaptive control of positioning systems with hysteresis based on magnetic shape memory alloys,” IEEE Transactions on Control Systems Technology, vol. 21, no. 6, pp. 2011-2023, 2013. </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1283</TotalTime>
  <Words>1524</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 Damped Decoupled XY Nanopositioning Stage Embedding Graded Local Resonators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2021-06-10T11:51:13Z</dcterms:modified>
</cp:coreProperties>
</file>