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3 </a:t>
            </a:r>
            <a:r>
              <a:rPr lang="en-IN" b="1" dirty="0" err="1" smtClean="0">
                <a:latin typeface="Times New Roman" pitchFamily="18" charset="0"/>
                <a:cs typeface="Times New Roman" pitchFamily="18" charset="0"/>
              </a:rPr>
              <a:t>mW</a:t>
            </a:r>
            <a:r>
              <a:rPr lang="en-IN" b="1" dirty="0" smtClean="0">
                <a:latin typeface="Times New Roman" pitchFamily="18" charset="0"/>
                <a:cs typeface="Times New Roman" pitchFamily="18" charset="0"/>
              </a:rPr>
              <a:t> 6-bit 4 GSs </a:t>
            </a:r>
            <a:r>
              <a:rPr lang="en-IN" b="1" dirty="0" err="1" smtClean="0">
                <a:latin typeface="Times New Roman" pitchFamily="18" charset="0"/>
                <a:cs typeface="Times New Roman" pitchFamily="18" charset="0"/>
              </a:rPr>
              <a:t>Subranging</a:t>
            </a:r>
            <a:r>
              <a:rPr lang="en-IN" b="1" dirty="0" smtClean="0">
                <a:latin typeface="Times New Roman" pitchFamily="18" charset="0"/>
                <a:cs typeface="Times New Roman" pitchFamily="18" charset="0"/>
              </a:rPr>
              <a:t> ADC with </a:t>
            </a:r>
            <a:r>
              <a:rPr lang="en-IN" b="1" dirty="0" err="1" smtClean="0">
                <a:latin typeface="Times New Roman" pitchFamily="18" charset="0"/>
                <a:cs typeface="Times New Roman" pitchFamily="18" charset="0"/>
              </a:rPr>
              <a:t>Subrange</a:t>
            </a:r>
            <a:r>
              <a:rPr lang="en-IN" b="1" dirty="0" smtClean="0">
                <a:latin typeface="Times New Roman" pitchFamily="18" charset="0"/>
                <a:cs typeface="Times New Roman" pitchFamily="18" charset="0"/>
              </a:rPr>
              <a:t>-Dependent Embedded References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subranging</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-to-digital converter (ADC) with reference-embedded comparators (RECs) is proposed. By adjusting the bias current and/or body voltage of the REC’s input differential pair, the REC offset can be adjusted to a specific voltage equal to a reference voltage referred to henceforth as the embedded reference. For the ADC’s coarse stage, RECs with wide-range embedded references are implemented by adjusting the bias currents using current source arrays to cover the full-scale input. By contrast, for the ADC’s fine stage, RECs with narrow-range embedded references are implemented by adjusting the body voltage.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228600"/>
            <a:ext cx="7714488" cy="5486400"/>
          </a:xfrm>
        </p:spPr>
        <p:txBody>
          <a:bodyPr>
            <a:noAutofit/>
          </a:bodyPr>
          <a:lstStyle/>
          <a:p>
            <a:pPr algn="just">
              <a:lnSpc>
                <a:spcPct val="150000"/>
              </a:lnSpc>
              <a:buNone/>
            </a:pPr>
            <a:r>
              <a:rPr lang="en-IN" sz="1900" dirty="0" smtClean="0">
                <a:latin typeface="Times New Roman" pitchFamily="18" charset="0"/>
                <a:cs typeface="Times New Roman" pitchFamily="18" charset="0"/>
              </a:rPr>
              <a:t>    In </a:t>
            </a:r>
            <a:r>
              <a:rPr lang="en-IN" sz="1900" dirty="0" smtClean="0">
                <a:latin typeface="Times New Roman" pitchFamily="18" charset="0"/>
                <a:cs typeface="Times New Roman" pitchFamily="18" charset="0"/>
              </a:rPr>
              <a:t>addition, the </a:t>
            </a:r>
            <a:r>
              <a:rPr lang="en-IN" sz="1900" dirty="0" err="1" smtClean="0">
                <a:latin typeface="Times New Roman" pitchFamily="18" charset="0"/>
                <a:cs typeface="Times New Roman" pitchFamily="18" charset="0"/>
              </a:rPr>
              <a:t>centers</a:t>
            </a:r>
            <a:r>
              <a:rPr lang="en-IN" sz="1900" dirty="0" smtClean="0">
                <a:latin typeface="Times New Roman" pitchFamily="18" charset="0"/>
                <a:cs typeface="Times New Roman" pitchFamily="18" charset="0"/>
              </a:rPr>
              <a:t> of the embedded references in the different ADC </a:t>
            </a:r>
            <a:r>
              <a:rPr lang="en-IN" sz="1900" dirty="0" err="1" smtClean="0">
                <a:latin typeface="Times New Roman" pitchFamily="18" charset="0"/>
                <a:cs typeface="Times New Roman" pitchFamily="18" charset="0"/>
              </a:rPr>
              <a:t>subranges</a:t>
            </a:r>
            <a:r>
              <a:rPr lang="en-IN" sz="1900" dirty="0" smtClean="0">
                <a:latin typeface="Times New Roman" pitchFamily="18" charset="0"/>
                <a:cs typeface="Times New Roman" pitchFamily="18" charset="0"/>
              </a:rPr>
              <a:t> are created by current source arrays, which are digitally scaled according to the coarse ADC’s output codes. As a result, the reference-voltage-switching network used in conventional </a:t>
            </a:r>
            <a:r>
              <a:rPr lang="en-IN" sz="1900" dirty="0" err="1" smtClean="0">
                <a:latin typeface="Times New Roman" pitchFamily="18" charset="0"/>
                <a:cs typeface="Times New Roman" pitchFamily="18" charset="0"/>
              </a:rPr>
              <a:t>subranging</a:t>
            </a:r>
            <a:r>
              <a:rPr lang="en-IN" sz="1900" dirty="0" smtClean="0">
                <a:latin typeface="Times New Roman" pitchFamily="18" charset="0"/>
                <a:cs typeface="Times New Roman" pitchFamily="18" charset="0"/>
              </a:rPr>
              <a:t> ADCs is not required, and hence the speed of the ADC is increased. Moreover, to eliminate the effects of process variation, the bias currents and body voltages in the RECs are calibrated with an auxiliary resistor ladder. After the calibration, the resistor ladder is removed. Consequently, no resistor ladder is used during normal operation, which greatly saves power. A 3 </a:t>
            </a:r>
            <a:r>
              <a:rPr lang="en-IN" sz="1900" dirty="0" err="1" smtClean="0">
                <a:latin typeface="Times New Roman" pitchFamily="18" charset="0"/>
                <a:cs typeface="Times New Roman" pitchFamily="18" charset="0"/>
              </a:rPr>
              <a:t>mW</a:t>
            </a:r>
            <a:r>
              <a:rPr lang="en-IN" sz="1900" dirty="0" smtClean="0">
                <a:latin typeface="Times New Roman" pitchFamily="18" charset="0"/>
                <a:cs typeface="Times New Roman" pitchFamily="18" charset="0"/>
              </a:rPr>
              <a:t> 6-bit 4 GS/s REC-based </a:t>
            </a:r>
            <a:r>
              <a:rPr lang="en-IN" sz="1900" dirty="0" err="1" smtClean="0">
                <a:latin typeface="Times New Roman" pitchFamily="18" charset="0"/>
                <a:cs typeface="Times New Roman" pitchFamily="18" charset="0"/>
              </a:rPr>
              <a:t>subranging</a:t>
            </a:r>
            <a:r>
              <a:rPr lang="en-IN" sz="1900" dirty="0" smtClean="0">
                <a:latin typeface="Times New Roman" pitchFamily="18" charset="0"/>
                <a:cs typeface="Times New Roman" pitchFamily="18" charset="0"/>
              </a:rPr>
              <a:t> ADC is implemented in 28-nm CMOS technology. With a near </a:t>
            </a:r>
            <a:r>
              <a:rPr lang="en-IN" sz="1900" dirty="0" err="1" smtClean="0">
                <a:latin typeface="Times New Roman" pitchFamily="18" charset="0"/>
                <a:cs typeface="Times New Roman" pitchFamily="18" charset="0"/>
              </a:rPr>
              <a:t>Nyquist</a:t>
            </a:r>
            <a:r>
              <a:rPr lang="en-IN" sz="1900" dirty="0" smtClean="0">
                <a:latin typeface="Times New Roman" pitchFamily="18" charset="0"/>
                <a:cs typeface="Times New Roman" pitchFamily="18" charset="0"/>
              </a:rPr>
              <a:t> frequency input, the ADC achieves SNDRs of 31.8 dB and 30.7 dB at 3.6 GS/s and 4 GS/s, respectively. Moreover, at 3.6 GS/s, the ADC has a Walden Figure-of-Merit (</a:t>
            </a:r>
            <a:r>
              <a:rPr lang="en-IN" sz="1900" dirty="0" err="1" smtClean="0">
                <a:latin typeface="Times New Roman" pitchFamily="18" charset="0"/>
                <a:cs typeface="Times New Roman" pitchFamily="18" charset="0"/>
              </a:rPr>
              <a:t>FoMW</a:t>
            </a:r>
            <a:r>
              <a:rPr lang="en-IN" sz="1900" dirty="0" smtClean="0">
                <a:latin typeface="Times New Roman" pitchFamily="18" charset="0"/>
                <a:cs typeface="Times New Roman" pitchFamily="18" charset="0"/>
              </a:rPr>
              <a:t>) of 22.7 </a:t>
            </a:r>
            <a:r>
              <a:rPr lang="en-IN" sz="1900" dirty="0" err="1" smtClean="0">
                <a:latin typeface="Times New Roman" pitchFamily="18" charset="0"/>
                <a:cs typeface="Times New Roman" pitchFamily="18" charset="0"/>
              </a:rPr>
              <a:t>fJ</a:t>
            </a:r>
            <a:r>
              <a:rPr lang="en-IN" sz="1900" dirty="0" smtClean="0">
                <a:latin typeface="Times New Roman" pitchFamily="18" charset="0"/>
                <a:cs typeface="Times New Roman" pitchFamily="18" charset="0"/>
              </a:rPr>
              <a:t>/</a:t>
            </a:r>
            <a:r>
              <a:rPr lang="en-IN" sz="1900" dirty="0" err="1" smtClean="0">
                <a:latin typeface="Times New Roman" pitchFamily="18" charset="0"/>
                <a:cs typeface="Times New Roman" pitchFamily="18" charset="0"/>
              </a:rPr>
              <a:t>conv</a:t>
            </a:r>
            <a:r>
              <a:rPr lang="en-IN" sz="1900" dirty="0" smtClean="0">
                <a:latin typeface="Times New Roman" pitchFamily="18" charset="0"/>
                <a:cs typeface="Times New Roman" pitchFamily="18" charset="0"/>
              </a:rPr>
              <a:t>-step, which is the best compared with prior state-of-the-art 6-bit high-speed ADCs</a:t>
            </a:r>
            <a:r>
              <a:rPr lang="en-IN" sz="1900" dirty="0" smtClean="0">
                <a:latin typeface="Times New Roman" pitchFamily="18" charset="0"/>
                <a:cs typeface="Times New Roman" pitchFamily="18" charset="0"/>
              </a:rPr>
              <a:t>.</a:t>
            </a:r>
            <a:endParaRPr lang="en-IN" sz="19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High sampling rate (1-3 GS/s) ADCs with medium resolutions (6-10 bits) are utilized in diverse applications including wireless communication </a:t>
            </a:r>
            <a:r>
              <a:rPr lang="en-IN" sz="2000" dirty="0" smtClean="0">
                <a:latin typeface="Times New Roman" pitchFamily="18" charset="0"/>
                <a:cs typeface="Times New Roman" pitchFamily="18" charset="0"/>
              </a:rPr>
              <a:t>systems, </a:t>
            </a:r>
            <a:r>
              <a:rPr lang="en-IN" sz="2000" dirty="0" smtClean="0">
                <a:latin typeface="Times New Roman" pitchFamily="18" charset="0"/>
                <a:cs typeface="Times New Roman" pitchFamily="18" charset="0"/>
              </a:rPr>
              <a:t>ultra-wideband (UWB</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direct-sampling TV receivers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digital </a:t>
            </a:r>
            <a:r>
              <a:rPr lang="en-IN" sz="2000" dirty="0" smtClean="0">
                <a:latin typeface="Times New Roman" pitchFamily="18" charset="0"/>
                <a:cs typeface="Times New Roman" pitchFamily="18" charset="0"/>
              </a:rPr>
              <a:t>oscilloscopes.</a:t>
            </a:r>
          </a:p>
          <a:p>
            <a:pPr algn="just">
              <a:lnSpc>
                <a:spcPct val="150000"/>
              </a:lnSpc>
            </a:pPr>
            <a:r>
              <a:rPr lang="en-IN" sz="2000" dirty="0" smtClean="0">
                <a:latin typeface="Times New Roman" pitchFamily="18" charset="0"/>
                <a:cs typeface="Times New Roman" pitchFamily="18" charset="0"/>
              </a:rPr>
              <a:t>Then, a concise overview of SAR ADC architectures is presented, as well as a review of some existing high-frequency ADC architectures.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Towards </a:t>
            </a:r>
            <a:r>
              <a:rPr lang="en-IN" sz="2000" dirty="0" smtClean="0">
                <a:latin typeface="Times New Roman" pitchFamily="18" charset="0"/>
                <a:cs typeface="Times New Roman" pitchFamily="18" charset="0"/>
              </a:rPr>
              <a:t>the end, the proposed ADC architecture is introduced along with a description of system-level design aspects. </a:t>
            </a:r>
            <a:endParaRPr lang="en-IN" sz="2000" dirty="0" smtClean="0">
              <a:latin typeface="Times New Roman" pitchFamily="18" charset="0"/>
              <a:cs typeface="Times New Roman" pitchFamily="18" charset="0"/>
            </a:endParaRPr>
          </a:p>
          <a:p>
            <a:pPr algn="just">
              <a:lnSpc>
                <a:spcPct val="150000"/>
              </a:lnSpc>
            </a:pP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-to-digital converters (ADCs) are fundamental building blocks in electronic systems that process or store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signals in the digital </a:t>
            </a:r>
            <a:r>
              <a:rPr lang="en-IN" sz="2000" dirty="0" smtClean="0">
                <a:latin typeface="Times New Roman" pitchFamily="18" charset="0"/>
                <a:cs typeface="Times New Roman" pitchFamily="18" charset="0"/>
              </a:rPr>
              <a:t>domain.</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potential problem of the two-step </a:t>
            </a:r>
            <a:r>
              <a:rPr lang="en-IN" sz="2000" dirty="0" err="1" smtClean="0">
                <a:latin typeface="Times New Roman" pitchFamily="18" charset="0"/>
                <a:cs typeface="Times New Roman" pitchFamily="18" charset="0"/>
              </a:rPr>
              <a:t>subranging</a:t>
            </a:r>
            <a:r>
              <a:rPr lang="en-IN" sz="2000" dirty="0" smtClean="0">
                <a:latin typeface="Times New Roman" pitchFamily="18" charset="0"/>
                <a:cs typeface="Times New Roman" pitchFamily="18" charset="0"/>
              </a:rPr>
              <a:t> architecture is the mismatch between the coarse and fine ADCs. The mismatches can be categorized as offset and gain errors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Another design issue of </a:t>
            </a:r>
            <a:r>
              <a:rPr lang="en-IN" sz="2000" dirty="0" err="1" smtClean="0">
                <a:latin typeface="Times New Roman" pitchFamily="18" charset="0"/>
                <a:cs typeface="Times New Roman" pitchFamily="18" charset="0"/>
              </a:rPr>
              <a:t>subranging</a:t>
            </a:r>
            <a:r>
              <a:rPr lang="en-IN" sz="2000" dirty="0" smtClean="0">
                <a:latin typeface="Times New Roman" pitchFamily="18" charset="0"/>
                <a:cs typeface="Times New Roman" pitchFamily="18" charset="0"/>
              </a:rPr>
              <a:t> ADCs arises from the reference voltage switching.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switching connection between the resistor ladder and the preamplifiers may lead to significant parasitic capacitance and slow down the circuit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As the device size goes down, the offset issue becomes unbearable in advanced CMOS technologies. In this design, the raw offset of the preamplifier-comparator combination reaches 25 mV, which is equivalent to 2 LSB.</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ADC architecture and associated design techniques described in this dissertation will assist designers to address some of the major challenges related to advancing the high-speed ADC </a:t>
            </a:r>
            <a:r>
              <a:rPr lang="en-IN" sz="2000" dirty="0" smtClean="0">
                <a:latin typeface="Times New Roman" pitchFamily="18" charset="0"/>
                <a:cs typeface="Times New Roman" pitchFamily="18" charset="0"/>
              </a:rPr>
              <a:t>state-of-the-art.</a:t>
            </a:r>
          </a:p>
          <a:p>
            <a:pPr algn="just">
              <a:lnSpc>
                <a:spcPct val="150000"/>
              </a:lnSpc>
            </a:pPr>
            <a:r>
              <a:rPr lang="en-IN" sz="2000" dirty="0" smtClean="0">
                <a:latin typeface="Times New Roman" pitchFamily="18" charset="0"/>
                <a:cs typeface="Times New Roman" pitchFamily="18" charset="0"/>
              </a:rPr>
              <a:t>Many timing-skew calibration techniques have been proposed in theory and have also been implemented on-chip or </a:t>
            </a:r>
            <a:r>
              <a:rPr lang="en-IN" sz="2000" dirty="0" smtClean="0">
                <a:latin typeface="Times New Roman" pitchFamily="18" charset="0"/>
                <a:cs typeface="Times New Roman" pitchFamily="18" charset="0"/>
              </a:rPr>
              <a:t>off-chip.</a:t>
            </a:r>
          </a:p>
          <a:p>
            <a:pPr algn="just">
              <a:lnSpc>
                <a:spcPct val="150000"/>
              </a:lnSpc>
            </a:pPr>
            <a:r>
              <a:rPr lang="en-IN" sz="2000" dirty="0" smtClean="0">
                <a:latin typeface="Times New Roman" pitchFamily="18" charset="0"/>
                <a:cs typeface="Times New Roman" pitchFamily="18" charset="0"/>
              </a:rPr>
              <a:t>Several techniques have been proposed to improve the speed of SAR ADCs.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designing the proposed hybrid ADC architecture for a particular application, the decision concerning the number of bits for the flash ADC and the CABS ADC should be made under consideration of power and area impacts.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 also improves the performance of near-</a:t>
            </a:r>
            <a:r>
              <a:rPr lang="en-IN" sz="2000" dirty="0" err="1" smtClean="0">
                <a:latin typeface="Times New Roman" pitchFamily="18" charset="0"/>
                <a:cs typeface="Times New Roman" pitchFamily="18" charset="0"/>
              </a:rPr>
              <a:t>Nyquist</a:t>
            </a:r>
            <a:r>
              <a:rPr lang="en-IN" sz="2000" dirty="0" smtClean="0">
                <a:latin typeface="Times New Roman" pitchFamily="18" charset="0"/>
                <a:cs typeface="Times New Roman" pitchFamily="18" charset="0"/>
              </a:rPr>
              <a:t> operation since the preamplifiers and comparators need not experience large difference between two consecutive inputs.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two-step </a:t>
            </a:r>
            <a:r>
              <a:rPr lang="en-IN" sz="2000" dirty="0" err="1" smtClean="0">
                <a:latin typeface="Times New Roman" pitchFamily="18" charset="0"/>
                <a:cs typeface="Times New Roman" pitchFamily="18" charset="0"/>
              </a:rPr>
              <a:t>subranging</a:t>
            </a:r>
            <a:r>
              <a:rPr lang="en-IN" sz="2000" dirty="0" smtClean="0">
                <a:latin typeface="Times New Roman" pitchFamily="18" charset="0"/>
                <a:cs typeface="Times New Roman" pitchFamily="18" charset="0"/>
              </a:rPr>
              <a:t> architecture manifests itself in embedded systems due to the compact structure and power efficiency.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Incorporating offset calibration and digital error correction techniques to further improve the performance, this work achieves greater than 5.2 effective number of bits (ENOB) and 40-dB spurious free dynamic range (SFDR) across the whole </a:t>
            </a:r>
            <a:r>
              <a:rPr lang="en-IN" sz="2000" dirty="0" err="1" smtClean="0">
                <a:latin typeface="Times New Roman" pitchFamily="18" charset="0"/>
                <a:cs typeface="Times New Roman" pitchFamily="18" charset="0"/>
              </a:rPr>
              <a:t>Nyquist</a:t>
            </a:r>
            <a:r>
              <a:rPr lang="en-IN" sz="2000" dirty="0" smtClean="0">
                <a:latin typeface="Times New Roman" pitchFamily="18" charset="0"/>
                <a:cs typeface="Times New Roman" pitchFamily="18" charset="0"/>
              </a:rPr>
              <a:t> band with only 30 </a:t>
            </a:r>
            <a:r>
              <a:rPr lang="en-IN" sz="2000" dirty="0" err="1" smtClean="0">
                <a:latin typeface="Times New Roman" pitchFamily="18" charset="0"/>
                <a:cs typeface="Times New Roman" pitchFamily="18" charset="0"/>
              </a:rPr>
              <a:t>mW</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high effective resolution bandwidth (ERBW) of 1.1 GHz facilitates its application in both </a:t>
            </a:r>
            <a:r>
              <a:rPr lang="en-IN" sz="2000" dirty="0" err="1" smtClean="0">
                <a:latin typeface="Times New Roman" pitchFamily="18" charset="0"/>
                <a:cs typeface="Times New Roman" pitchFamily="18" charset="0"/>
              </a:rPr>
              <a:t>Nyquist</a:t>
            </a:r>
            <a:r>
              <a:rPr lang="en-IN" sz="2000" dirty="0" smtClean="0">
                <a:latin typeface="Times New Roman" pitchFamily="18" charset="0"/>
                <a:cs typeface="Times New Roman" pitchFamily="18" charset="0"/>
              </a:rPr>
              <a:t> and sub-sampling operations.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16-mW 8-Bit 1-GS/s digital-</a:t>
                      </a:r>
                      <a:r>
                        <a:rPr lang="en-US" sz="2000" dirty="0" err="1">
                          <a:latin typeface="Times New Roman"/>
                          <a:ea typeface="Calibri"/>
                          <a:cs typeface="Latha"/>
                        </a:rPr>
                        <a:t>subranging</a:t>
                      </a:r>
                      <a:r>
                        <a:rPr lang="en-US" sz="2000" dirty="0">
                          <a:latin typeface="Times New Roman"/>
                          <a:ea typeface="Calibri"/>
                          <a:cs typeface="Latha"/>
                        </a:rPr>
                        <a:t> ADC in 55- nm CMOS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Y.-H. Chung and J.-T. Wu,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presents a digital-subranging (sub-R) analog-to-digital conversion (ADC) architecture to improve the operation speed of sub-R ADCs.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40-mW 7-bit 2.2-GS/s time-interleaved subranging CMOS ADC for low-power gigabit wireless communications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Ku, Z. Xu, Y.-C. Kuan, Y.-H. Wang, and M.-C. F. Chang,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time-splitting </a:t>
                      </a:r>
                      <a:r>
                        <a:rPr lang="en-US" sz="2000" dirty="0" err="1">
                          <a:solidFill>
                            <a:srgbClr val="333333"/>
                          </a:solidFill>
                          <a:latin typeface="Times New Roman"/>
                          <a:ea typeface="Calibri"/>
                          <a:cs typeface="Latha"/>
                        </a:rPr>
                        <a:t>subranging</a:t>
                      </a:r>
                      <a:r>
                        <a:rPr lang="en-US" sz="2000" dirty="0">
                          <a:solidFill>
                            <a:srgbClr val="333333"/>
                          </a:solidFill>
                          <a:latin typeface="Times New Roman"/>
                          <a:ea typeface="Calibri"/>
                          <a:cs typeface="Latha"/>
                        </a:rPr>
                        <a:t> architecture is invented to significantly boost the speed of individual ADC channels.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59640"/>
        </p:xfrm>
        <a:graphic>
          <a:graphicData uri="http://schemas.openxmlformats.org/drawingml/2006/table">
            <a:tbl>
              <a:tblPr firstRow="1" bandRow="1">
                <a:tableStyleId>{5C22544A-7EE6-4342-B048-85BDC9FD1C3A}</a:tableStyleId>
              </a:tblPr>
              <a:tblGrid>
                <a:gridCol w="2571750"/>
                <a:gridCol w="20764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A 32 </a:t>
                      </a:r>
                      <a:r>
                        <a:rPr lang="en-US" sz="2000" dirty="0" err="1">
                          <a:latin typeface="Times New Roman" pitchFamily="18" charset="0"/>
                          <a:ea typeface="Calibri"/>
                          <a:cs typeface="Times New Roman" pitchFamily="18" charset="0"/>
                        </a:rPr>
                        <a:t>mW</a:t>
                      </a:r>
                      <a:r>
                        <a:rPr lang="en-US" sz="2000" dirty="0">
                          <a:latin typeface="Times New Roman" pitchFamily="18" charset="0"/>
                          <a:ea typeface="Calibri"/>
                          <a:cs typeface="Times New Roman" pitchFamily="18" charset="0"/>
                        </a:rPr>
                        <a:t> 1.25 GS/s 6b 2b/step SAR ADC in 0.13 um CMOS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Z. Cao, S. Yan, and Y. Li,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ADCs with 6b resolution and gigahertz sampling frequency are widely used in serial links, magnetic recording systems and UWB receivers.</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 2.8 GS/s 44.6 mW time-interleaved ADC achieving 50.9 dB SNDR and 3 dB effective resolution bandwidth of 1.5 GHz in 65 nm CMOS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D. Stepanovic and B. Nikolic,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The prototype chip occupies an area of 1.03 × 1.66 mm </a:t>
                      </a:r>
                      <a:r>
                        <a:rPr lang="en-IN" sz="2000" baseline="30000" dirty="0">
                          <a:latin typeface="Times New Roman" pitchFamily="18" charset="0"/>
                          <a:ea typeface="Calibri"/>
                          <a:cs typeface="Times New Roman" pitchFamily="18" charset="0"/>
                        </a:rPr>
                        <a:t>2</a:t>
                      </a:r>
                      <a:r>
                        <a:rPr lang="en-IN" sz="2000" dirty="0">
                          <a:latin typeface="Times New Roman" pitchFamily="18" charset="0"/>
                          <a:ea typeface="Calibri"/>
                          <a:cs typeface="Times New Roman" pitchFamily="18" charset="0"/>
                        </a:rPr>
                        <a:t> , including the pads and the testing circuits.</a:t>
                      </a: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1.png"/>
          <p:cNvPicPr>
            <a:picLocks noGrp="1" noChangeAspect="1" noChangeArrowheads="1"/>
          </p:cNvPicPr>
          <p:nvPr>
            <p:ph idx="1"/>
          </p:nvPr>
        </p:nvPicPr>
        <p:blipFill>
          <a:blip r:embed="rId2"/>
          <a:srcRect/>
          <a:stretch>
            <a:fillRect/>
          </a:stretch>
        </p:blipFill>
        <p:spPr bwMode="auto">
          <a:xfrm>
            <a:off x="1600200" y="1600200"/>
            <a:ext cx="6477000"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buNone/>
            </a:pPr>
            <a:r>
              <a:rPr lang="en-IN" dirty="0" smtClean="0">
                <a:latin typeface="Times New Roman" pitchFamily="18" charset="0"/>
                <a:cs typeface="Times New Roman" pitchFamily="18" charset="0"/>
              </a:rPr>
              <a:t>    This </a:t>
            </a:r>
            <a:r>
              <a:rPr lang="en-IN" dirty="0" smtClean="0">
                <a:latin typeface="Times New Roman" pitchFamily="18" charset="0"/>
                <a:cs typeface="Times New Roman" pitchFamily="18" charset="0"/>
              </a:rPr>
              <a:t>dissertation research concentrated on two fundamental research topics: design of low-power high-speed hybrid ADCs with linearity enhancement and offset calibration techniques, and automatic on-chip calibration for input impedance boosting in EEG measurement applications with dry-contact electrode. As part of the high-speed ADC research, a 1GS/s </a:t>
            </a:r>
            <a:r>
              <a:rPr lang="en-IN" dirty="0" err="1" smtClean="0">
                <a:latin typeface="Times New Roman" pitchFamily="18" charset="0"/>
                <a:cs typeface="Times New Roman" pitchFamily="18" charset="0"/>
              </a:rPr>
              <a:t>subranging</a:t>
            </a:r>
            <a:r>
              <a:rPr lang="en-IN" dirty="0" smtClean="0">
                <a:latin typeface="Times New Roman" pitchFamily="18" charset="0"/>
                <a:cs typeface="Times New Roman" pitchFamily="18" charset="0"/>
              </a:rPr>
              <a:t> time-interleaved ADC was designed in 130nm CMOS technology and verified through prototype chip measurements. The hybrid ADC architecture includes a flash ADC in the first stage to resolve the most significant bits (MSBs), and four time-interleaved CABS ADCs in the second stage to resolve the least significant bits (LSBs). This hybrid ADC architecture is the first to realize a second stage with time-interleaved CABS ADCs, which is a significant factor for its power efficiency. A novel merged sample-and-hold and DAC (SHDAC) in each TI channel performs the sampling and residue generation for the </a:t>
            </a:r>
            <a:r>
              <a:rPr lang="en-IN" dirty="0" err="1" smtClean="0">
                <a:latin typeface="Times New Roman" pitchFamily="18" charset="0"/>
                <a:cs typeface="Times New Roman" pitchFamily="18" charset="0"/>
              </a:rPr>
              <a:t>subranging</a:t>
            </a:r>
            <a:r>
              <a:rPr lang="en-IN" dirty="0" smtClean="0">
                <a:latin typeface="Times New Roman" pitchFamily="18" charset="0"/>
                <a:cs typeface="Times New Roman" pitchFamily="18" charset="0"/>
              </a:rPr>
              <a:t> operation. A linearity enhancement technique was created for SHDAC to suppress the impact of parasitic capacitances.</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111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6096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Y.-H. Chung and J.-T. Wu, “A 16-mW 8-Bit 1-GS/s digital-</a:t>
            </a:r>
            <a:r>
              <a:rPr lang="en-IN" sz="1600" dirty="0" err="1" smtClean="0">
                <a:latin typeface="Times New Roman" pitchFamily="18" charset="0"/>
                <a:cs typeface="Times New Roman" pitchFamily="18" charset="0"/>
              </a:rPr>
              <a:t>subranging</a:t>
            </a:r>
            <a:r>
              <a:rPr lang="en-IN" sz="1600" dirty="0" smtClean="0">
                <a:latin typeface="Times New Roman" pitchFamily="18" charset="0"/>
                <a:cs typeface="Times New Roman" pitchFamily="18" charset="0"/>
              </a:rPr>
              <a:t> ADC in 55- nm CMOS,”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Syst., vol. 23, no. 3, pp. 557– 566, Mar. 2015.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I.-N. Ku, Z.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Y.-C. </a:t>
            </a:r>
            <a:r>
              <a:rPr lang="en-IN" sz="1600" dirty="0" err="1" smtClean="0">
                <a:latin typeface="Times New Roman" pitchFamily="18" charset="0"/>
                <a:cs typeface="Times New Roman" pitchFamily="18" charset="0"/>
              </a:rPr>
              <a:t>Kuan</a:t>
            </a:r>
            <a:r>
              <a:rPr lang="en-IN" sz="1600" dirty="0" smtClean="0">
                <a:latin typeface="Times New Roman" pitchFamily="18" charset="0"/>
                <a:cs typeface="Times New Roman" pitchFamily="18" charset="0"/>
              </a:rPr>
              <a:t>, Y.-H. Wang, and M.-C. F. Chang, “A 40-mW 7-bit 2.2-GS/s time-interleaved </a:t>
            </a:r>
            <a:r>
              <a:rPr lang="en-IN" sz="1600" dirty="0" err="1" smtClean="0">
                <a:latin typeface="Times New Roman" pitchFamily="18" charset="0"/>
                <a:cs typeface="Times New Roman" pitchFamily="18" charset="0"/>
              </a:rPr>
              <a:t>subranging</a:t>
            </a:r>
            <a:r>
              <a:rPr lang="en-IN" sz="1600" dirty="0" smtClean="0">
                <a:latin typeface="Times New Roman" pitchFamily="18" charset="0"/>
                <a:cs typeface="Times New Roman" pitchFamily="18" charset="0"/>
              </a:rPr>
              <a:t> CMOS ADC for low-power gigabit wireless communications,” IEEE J. Solid-State Circuits, vol. 47, no. 8, pp. 1854–1865, Aug. 2012.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Z. Cao, S. Yan, and Y. Li, “A 32 </a:t>
            </a:r>
            <a:r>
              <a:rPr lang="en-IN" sz="1600" dirty="0" err="1" smtClean="0">
                <a:latin typeface="Times New Roman" pitchFamily="18" charset="0"/>
                <a:cs typeface="Times New Roman" pitchFamily="18" charset="0"/>
              </a:rPr>
              <a:t>mW</a:t>
            </a:r>
            <a:r>
              <a:rPr lang="en-IN" sz="1600" dirty="0" smtClean="0">
                <a:latin typeface="Times New Roman" pitchFamily="18" charset="0"/>
                <a:cs typeface="Times New Roman" pitchFamily="18" charset="0"/>
              </a:rPr>
              <a:t> 1.25 GS/s 6b 2b/step SAR ADC in 0.13 um CMOS,” IEEE J. Solid-State Circuits, vol. 44, no. 3, pp. 862–873, Mar. 2009.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D. </a:t>
            </a:r>
            <a:r>
              <a:rPr lang="en-IN" sz="1600" dirty="0" err="1" smtClean="0">
                <a:latin typeface="Times New Roman" pitchFamily="18" charset="0"/>
                <a:cs typeface="Times New Roman" pitchFamily="18" charset="0"/>
              </a:rPr>
              <a:t>Stepanovic</a:t>
            </a:r>
            <a:r>
              <a:rPr lang="en-IN" sz="1600" dirty="0" smtClean="0">
                <a:latin typeface="Times New Roman" pitchFamily="18" charset="0"/>
                <a:cs typeface="Times New Roman" pitchFamily="18" charset="0"/>
              </a:rPr>
              <a:t> and B. </a:t>
            </a:r>
            <a:r>
              <a:rPr lang="en-IN" sz="1600" dirty="0" err="1" smtClean="0">
                <a:latin typeface="Times New Roman" pitchFamily="18" charset="0"/>
                <a:cs typeface="Times New Roman" pitchFamily="18" charset="0"/>
              </a:rPr>
              <a:t>Nikolic</a:t>
            </a:r>
            <a:r>
              <a:rPr lang="en-IN" sz="1600" dirty="0" smtClean="0">
                <a:latin typeface="Times New Roman" pitchFamily="18" charset="0"/>
                <a:cs typeface="Times New Roman" pitchFamily="18" charset="0"/>
              </a:rPr>
              <a:t>, “A 2.8 GS/s 44.6 </a:t>
            </a:r>
            <a:r>
              <a:rPr lang="en-IN" sz="1600" dirty="0" err="1" smtClean="0">
                <a:latin typeface="Times New Roman" pitchFamily="18" charset="0"/>
                <a:cs typeface="Times New Roman" pitchFamily="18" charset="0"/>
              </a:rPr>
              <a:t>mW</a:t>
            </a:r>
            <a:r>
              <a:rPr lang="en-IN" sz="1600" dirty="0" smtClean="0">
                <a:latin typeface="Times New Roman" pitchFamily="18" charset="0"/>
                <a:cs typeface="Times New Roman" pitchFamily="18" charset="0"/>
              </a:rPr>
              <a:t> time-interleaved ADC achieving 50.9 dB SNDR and 3 dB effective resolution bandwidth of 1.5 GHz in 65 nm CMOS,” IEEE J. Solid-State Circuits, vol. 48, no. 4, pp. 971–982, Apr.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E. </a:t>
            </a:r>
            <a:r>
              <a:rPr lang="en-IN" sz="1600" dirty="0" err="1" smtClean="0">
                <a:latin typeface="Times New Roman" pitchFamily="18" charset="0"/>
                <a:cs typeface="Times New Roman" pitchFamily="18" charset="0"/>
              </a:rPr>
              <a:t>Alpman</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Lakdawala</a:t>
            </a:r>
            <a:r>
              <a:rPr lang="en-IN" sz="1600" dirty="0" smtClean="0">
                <a:latin typeface="Times New Roman" pitchFamily="18" charset="0"/>
                <a:cs typeface="Times New Roman" pitchFamily="18" charset="0"/>
              </a:rPr>
              <a:t>, L. R. </a:t>
            </a:r>
            <a:r>
              <a:rPr lang="en-IN" sz="1600" dirty="0" err="1" smtClean="0">
                <a:latin typeface="Times New Roman" pitchFamily="18" charset="0"/>
                <a:cs typeface="Times New Roman" pitchFamily="18" charset="0"/>
              </a:rPr>
              <a:t>Carley</a:t>
            </a:r>
            <a:r>
              <a:rPr lang="en-IN" sz="1600" dirty="0" smtClean="0">
                <a:latin typeface="Times New Roman" pitchFamily="18" charset="0"/>
                <a:cs typeface="Times New Roman" pitchFamily="18" charset="0"/>
              </a:rPr>
              <a:t>, and K. </a:t>
            </a:r>
            <a:r>
              <a:rPr lang="en-IN" sz="1600" dirty="0" err="1" smtClean="0">
                <a:latin typeface="Times New Roman" pitchFamily="18" charset="0"/>
                <a:cs typeface="Times New Roman" pitchFamily="18" charset="0"/>
              </a:rPr>
              <a:t>Soumyanath</a:t>
            </a:r>
            <a:r>
              <a:rPr lang="en-IN" sz="1600" dirty="0" smtClean="0">
                <a:latin typeface="Times New Roman" pitchFamily="18" charset="0"/>
                <a:cs typeface="Times New Roman" pitchFamily="18" charset="0"/>
              </a:rPr>
              <a:t>, “A 1.1V 50mW 2.5GS/s 7b time-interleaved C-2C SAR ADC in 45nm LP digital CMOS,” IEEE Intl. Solid-State Circuits Conf. (ISSCC) Dig. Tech. Papers, Feb. 2009, pp. 76–78.</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T. Jiang, W. Liu, F. Y. </a:t>
            </a:r>
            <a:r>
              <a:rPr lang="en-IN" sz="1600" dirty="0" err="1" smtClean="0">
                <a:latin typeface="Times New Roman" pitchFamily="18" charset="0"/>
                <a:cs typeface="Times New Roman" pitchFamily="18" charset="0"/>
              </a:rPr>
              <a:t>Zhong</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Zhong</a:t>
            </a:r>
            <a:r>
              <a:rPr lang="en-IN" sz="1600" dirty="0" smtClean="0">
                <a:latin typeface="Times New Roman" pitchFamily="18" charset="0"/>
                <a:cs typeface="Times New Roman" pitchFamily="18" charset="0"/>
              </a:rPr>
              <a:t>, and P. Y. Chiang, “Single-channel, 1.25- GS/s, 6-bit, loop-unrolled asynchronous SAR-ADC in 40nm-CMOS,” in Proc. IEEE Custom Integrated Circuits Conference, Sep. 2010.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C.-J. J. Tseng, C.-F. F. Lai, and H.-S. S. Chen, “A 6-Bit 1 GS/s pipeline ADC using incomplete settling with background sampling-point calibration,” IEEE Trans. Circuits Syst. I </a:t>
            </a:r>
            <a:r>
              <a:rPr lang="en-IN" sz="1600" dirty="0" err="1" smtClean="0">
                <a:latin typeface="Times New Roman" pitchFamily="18" charset="0"/>
                <a:cs typeface="Times New Roman" pitchFamily="18" charset="0"/>
              </a:rPr>
              <a:t>Regul</a:t>
            </a:r>
            <a:r>
              <a:rPr lang="en-IN" sz="1600" dirty="0" smtClean="0">
                <a:latin typeface="Times New Roman" pitchFamily="18" charset="0"/>
                <a:cs typeface="Times New Roman" pitchFamily="18" charset="0"/>
              </a:rPr>
              <a:t>. Pap., vol. 61, no. 10, pp. 2805–2815, Oct.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E. Z. </a:t>
            </a:r>
            <a:r>
              <a:rPr lang="en-IN" sz="1600" dirty="0" err="1" smtClean="0">
                <a:latin typeface="Times New Roman" pitchFamily="18" charset="0"/>
                <a:cs typeface="Times New Roman" pitchFamily="18" charset="0"/>
              </a:rPr>
              <a:t>Tabasy</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Shafik</a:t>
            </a:r>
            <a:r>
              <a:rPr lang="en-IN" sz="1600" dirty="0" smtClean="0">
                <a:latin typeface="Times New Roman" pitchFamily="18" charset="0"/>
                <a:cs typeface="Times New Roman" pitchFamily="18" charset="0"/>
              </a:rPr>
              <a:t>, S. Huang, N. H. W. Yang, S. </a:t>
            </a:r>
            <a:r>
              <a:rPr lang="en-IN" sz="1600" dirty="0" err="1" smtClean="0">
                <a:latin typeface="Times New Roman" pitchFamily="18" charset="0"/>
                <a:cs typeface="Times New Roman" pitchFamily="18" charset="0"/>
              </a:rPr>
              <a:t>Hoyos</a:t>
            </a:r>
            <a:r>
              <a:rPr lang="en-IN" sz="1600" dirty="0" smtClean="0">
                <a:latin typeface="Times New Roman" pitchFamily="18" charset="0"/>
                <a:cs typeface="Times New Roman" pitchFamily="18" charset="0"/>
              </a:rPr>
              <a:t>, and S. Palermo, “A 6-b 1.6-GS/s ADC with redundant cycle one-tap embedded DFE in 90-nm CMOS,” IEEE J. Solid-State Circuits, vol. 48, no. 8, pp. 1885–1897, Aug.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A. Ismail and M. </a:t>
            </a:r>
            <a:r>
              <a:rPr lang="en-IN" sz="1600" dirty="0" err="1" smtClean="0">
                <a:latin typeface="Times New Roman" pitchFamily="18" charset="0"/>
                <a:cs typeface="Times New Roman" pitchFamily="18" charset="0"/>
              </a:rPr>
              <a:t>Elmasry</a:t>
            </a:r>
            <a:r>
              <a:rPr lang="en-IN" sz="1600" dirty="0" smtClean="0">
                <a:latin typeface="Times New Roman" pitchFamily="18" charset="0"/>
                <a:cs typeface="Times New Roman" pitchFamily="18" charset="0"/>
              </a:rPr>
              <a:t>, “A 6-Bit 1.6-GS/s low-power wideband flash ADC converter in 0.13-um CMOS technology,” IEEE J. Solid-State Circuits, vol. 43, no. 9, pp. 1982–1990, Sep. 2008.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H.-W. Chen, I.-C. Chen, H.-C. Tseng, and H.-S. Chen, “A 1-GS/s 6-Bit two-channel two-step ADC in 0.13um CMOS,” IEEE J. Solid-State Circuits, vol. 44, no. 11, pp. 3051–3059, Nov. 2009.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1334</TotalTime>
  <Words>1727</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 3 mW 6-bit 4 GSs Subranging ADC with Subrange-Dependent Embedded References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2021-06-10T09:19:56Z</dcterms:modified>
</cp:coreProperties>
</file>