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FSPRM A Feature Subsequence Based Probability Representation Model for Chinese Word Embedding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Chinese </a:t>
            </a:r>
            <a:r>
              <a:rPr lang="en-IN" sz="2000" dirty="0" smtClean="0">
                <a:latin typeface="Times New Roman" pitchFamily="18" charset="0"/>
                <a:cs typeface="Times New Roman" pitchFamily="18" charset="0"/>
              </a:rPr>
              <a:t>word embedding models capture Chinese semantics based on the character feature of Chinese words and the internal features of Chinese characters such as radical, component, stroke, structure and pinyin. However, some features are overlapping and most methods do not consider their relevance. Meanwhile, they express words as point vectors that cannot better capture different aspect semantics of Chinese words. </a:t>
            </a:r>
            <a:r>
              <a:rPr lang="en-IN" sz="2000" dirty="0" smtClean="0">
                <a:latin typeface="Times New Roman" pitchFamily="18" charset="0"/>
                <a:cs typeface="Times New Roman" pitchFamily="18" charset="0"/>
              </a:rPr>
              <a:t>In this paper, we propose a Feature Subsequence based Probability Representation Model (FSPRM) for learning Chinese word embeddings, in which we first integrate the morphological and phonetic features (stroke, structure and pinyin) of Chinese characters and learn their relevance by designing a feature subsequence to capture relatively comprehensive semantics of Chinese words,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then </a:t>
            </a:r>
            <a:r>
              <a:rPr lang="en-IN" sz="2000" dirty="0" smtClean="0">
                <a:latin typeface="Times New Roman" pitchFamily="18" charset="0"/>
                <a:cs typeface="Times New Roman" pitchFamily="18" charset="0"/>
              </a:rPr>
              <a:t>feature probability distribution is proposed for capturing different aspect meanings of Chinese words based on the three internal features and probability representation by estimating its mean as the sum of feature </a:t>
            </a:r>
            <a:r>
              <a:rPr lang="en-IN" sz="2000" dirty="0" err="1" smtClean="0">
                <a:latin typeface="Times New Roman" pitchFamily="18" charset="0"/>
                <a:cs typeface="Times New Roman" pitchFamily="18" charset="0"/>
              </a:rPr>
              <a:t>subsequences</a:t>
            </a:r>
            <a:r>
              <a:rPr lang="en-IN" sz="2000" dirty="0" smtClean="0">
                <a:latin typeface="Times New Roman" pitchFamily="18" charset="0"/>
                <a:cs typeface="Times New Roman" pitchFamily="18" charset="0"/>
              </a:rPr>
              <a:t>. Chinese words with similar features may have similar semantics, then we map Chinese words to feature probability distributions and design a similarity-based objective for predicting the contextual words of the target word to learn their semantics. Extensive experiments on word analogy, word similarity, text classification and named entity recognition tasks demonstrate that the proposed method outperforms most state-of-the-art approaches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better deal with these scenarios, We also train two embeddings to represent character-independent segmentation actions, ALL-s and ALL-c, and use them to average with or substitute embeddings of infrequent or unknown characters, which are either insufficiently trained or nonexistent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in general</a:t>
            </a:r>
            <a:r>
              <a:rPr lang="en-IN" sz="2000" dirty="0" smtClean="0">
                <a:latin typeface="Times New Roman" pitchFamily="18" charset="0"/>
                <a:cs typeface="Times New Roman" pitchFamily="18" charset="0"/>
              </a:rPr>
              <a:t>,</a:t>
            </a:r>
            <a:r>
              <a:rPr lang="ja-JP" altLang="en-US" sz="200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more likely to start a new word instead of joining the existing one as in this example. Given such conflicting evidence, models can rarely find optimal feature weights, if they exist at all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many feature weights in such models are inevitably poorly estimated because the number of parameters is so large with respect to the limited amount of training data.</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widely accepted that Chinese Word Segmentation can be resolved as a character based tagging problem (</a:t>
            </a:r>
            <a:r>
              <a:rPr lang="en-IN" sz="2000" dirty="0" err="1" smtClean="0">
                <a:latin typeface="Times New Roman" pitchFamily="18" charset="0"/>
                <a:cs typeface="Times New Roman" pitchFamily="18" charset="0"/>
              </a:rPr>
              <a:t>Xue</a:t>
            </a:r>
            <a:r>
              <a:rPr lang="en-IN" sz="2000" dirty="0" smtClean="0">
                <a:latin typeface="Times New Roman" pitchFamily="18" charset="0"/>
                <a:cs typeface="Times New Roman" pitchFamily="18" charset="0"/>
              </a:rPr>
              <a:t> and others, 2003</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reduce the problem of error propagation and improve the low-level tasks by incorporating the knowledge from the high-level tasks, many successful joint methods have been proposed to simultaneously solve related tasks, which can be categorized into three types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think this is caused by the pipeline model, in which is more sensitive to word segmentation errors and suffers more from the OOV problem, as </a:t>
            </a:r>
            <a:r>
              <a:rPr lang="en-IN" sz="2000" dirty="0" smtClean="0">
                <a:latin typeface="Times New Roman" pitchFamily="18" charset="0"/>
                <a:cs typeface="Times New Roman" pitchFamily="18" charset="0"/>
              </a:rPr>
              <a:t>depicted.</a:t>
            </a:r>
          </a:p>
          <a:p>
            <a:pPr algn="just">
              <a:lnSpc>
                <a:spcPct val="150000"/>
              </a:lnSpc>
            </a:pPr>
            <a:r>
              <a:rPr lang="en-IN" sz="2000" dirty="0" smtClean="0">
                <a:latin typeface="Times New Roman" pitchFamily="18" charset="0"/>
                <a:cs typeface="Times New Roman" pitchFamily="18" charset="0"/>
              </a:rPr>
              <a:t>Thus, the joint CWS and POS tagging can be regarded as a sequence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problem.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the best of our knowledge, this is the first graph-based method to integrate CWS and dependency parsing both in the training phase and the decoding phase. The proposed model is very concise and easily implemented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by using the our proposed model, we can exploit BERT to implement CWS and dependency parsing jointly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also proposed an effective POS tag pruning method that could greatly improve the decoding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decoding, we first use the proposed model to predict the character-level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dependency tree, and then recover the word segmentation and word-level </a:t>
            </a:r>
            <a:r>
              <a:rPr lang="en-IN" sz="2000" dirty="0" smtClean="0">
                <a:latin typeface="Times New Roman" pitchFamily="18" charset="0"/>
                <a:cs typeface="Times New Roman" pitchFamily="18" charset="0"/>
              </a:rPr>
              <a:t>dependency tree </a:t>
            </a:r>
            <a:r>
              <a:rPr lang="en-IN" sz="2000" dirty="0" smtClean="0">
                <a:latin typeface="Times New Roman" pitchFamily="18" charset="0"/>
                <a:cs typeface="Times New Roman" pitchFamily="18" charset="0"/>
              </a:rPr>
              <a:t>based on the predicted character-level arc labels.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neural-CRF model, the word (or character) embeddings are treated as input features and the performance of further application highly depends on the quality of word (or character) representation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linguistic feature of English has been studied and used in the word embedding learning procedure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Linear chain conditional random field (CRF) (Lafferty et al., 2001) is a widely used algorithm for Chinese word segmentation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view of </a:t>
            </a:r>
            <a:r>
              <a:rPr lang="en-IN" sz="2000" dirty="0" err="1" smtClean="0">
                <a:latin typeface="Times New Roman" pitchFamily="18" charset="0"/>
                <a:cs typeface="Times New Roman" pitchFamily="18" charset="0"/>
              </a:rPr>
              <a:t>polysemy</a:t>
            </a:r>
            <a:r>
              <a:rPr lang="en-IN" sz="2000" dirty="0" smtClean="0">
                <a:latin typeface="Times New Roman" pitchFamily="18" charset="0"/>
                <a:cs typeface="Times New Roman" pitchFamily="18" charset="0"/>
              </a:rPr>
              <a:t>, we divide characters into different clusters according to their most frequently-used meanings.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part, we apply character embedding as features for Chinese word segmentation using neural CRF. We conduct experiments on the widely-used Penn Chinese </a:t>
            </a:r>
            <a:r>
              <a:rPr lang="en-IN" sz="2000" dirty="0" err="1" smtClean="0">
                <a:latin typeface="Times New Roman" pitchFamily="18" charset="0"/>
                <a:cs typeface="Times New Roman" pitchFamily="18" charset="0"/>
              </a:rPr>
              <a:t>Treebanks</a:t>
            </a:r>
            <a:r>
              <a:rPr lang="en-IN" sz="2000" dirty="0" smtClean="0">
                <a:latin typeface="Times New Roman" pitchFamily="18" charset="0"/>
                <a:cs typeface="Times New Roman" pitchFamily="18" charset="0"/>
              </a:rPr>
              <a:t> 5 (CTB5) and CTB7.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8450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neural probabilistic language model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[Bengio et al.2003] Yoshua Bengio, R´ejean Ducharme, Pascal Vincent, and Christian Janvin. 2003.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goal of statistical language modeling is to learn the joint probabilit y function of sequences of words.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Deep learning of representations: Looking forward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[Bengio2013] Yoshua Bengio. 2013.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It also proposes a few forward-looking research directions aimed at overcoming these challenges.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Latent </a:t>
                      </a:r>
                      <a:r>
                        <a:rPr lang="en-US" sz="2000" dirty="0" err="1">
                          <a:latin typeface="Times New Roman"/>
                          <a:ea typeface="Calibri"/>
                          <a:cs typeface="Latha"/>
                        </a:rPr>
                        <a:t>dirichlet</a:t>
                      </a:r>
                      <a:r>
                        <a:rPr lang="en-US" sz="2000" dirty="0">
                          <a:latin typeface="Times New Roman"/>
                          <a:ea typeface="Calibri"/>
                          <a:cs typeface="Latha"/>
                        </a:rPr>
                        <a:t> allocation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[Blei et al.2003] David M Blei, Andrew Y Ng, and Michael I Jordan. 2003.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describe latent Dirichlet allocation (LDA), a generative probabilistic model for collections of discrete data such as text corpora.</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Learning structured embeddings of knowledge bases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[Bordes et al.2011] Antoine Bordes, Jason Weston, Ronan Collobert, Yoshua Bengio, et al.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learnt embeddings would allow data from any KB to be easily used in recent machine learning methods for prediction and information retrieval.</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752600" y="1524000"/>
            <a:ext cx="66293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1066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propose to leverage radical for learning the continuous representation of Chinese characters. To our best knowledge, this is the first work on utilizing the radical information of character for Chinese computational processing. A dedicated neural architecture with a hybrid loss function is introduced to effectively integrate radical information for learning character embedding. Our radical-enhanced model is capable to capture the semantic connections between characters from both syntactic contexts and the radical information. The effectiveness of our method has been verified on Chinese character similarity judgement and Chinese word segmentation. Experiment results on both tasks show that, our method outperforms two widely-accepted embedding learning algorithms, which do not utilize the radical information.</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et al.2003] </a:t>
            </a:r>
            <a:r>
              <a:rPr lang="en-IN" sz="1600" dirty="0" err="1" smtClean="0">
                <a:latin typeface="Times New Roman" pitchFamily="18" charset="0"/>
                <a:cs typeface="Times New Roman" pitchFamily="18" charset="0"/>
              </a:rPr>
              <a:t>Yoshua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R´ejean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Ducharme</a:t>
            </a:r>
            <a:r>
              <a:rPr lang="en-IN" sz="1600" dirty="0" smtClean="0">
                <a:latin typeface="Times New Roman" pitchFamily="18" charset="0"/>
                <a:cs typeface="Times New Roman" pitchFamily="18" charset="0"/>
              </a:rPr>
              <a:t>, Pascal Vincent, and Christian </a:t>
            </a:r>
            <a:r>
              <a:rPr lang="en-IN" sz="1600" dirty="0" err="1" smtClean="0">
                <a:latin typeface="Times New Roman" pitchFamily="18" charset="0"/>
                <a:cs typeface="Times New Roman" pitchFamily="18" charset="0"/>
              </a:rPr>
              <a:t>Janvin</a:t>
            </a:r>
            <a:r>
              <a:rPr lang="en-IN" sz="1600" dirty="0" smtClean="0">
                <a:latin typeface="Times New Roman" pitchFamily="18" charset="0"/>
                <a:cs typeface="Times New Roman" pitchFamily="18" charset="0"/>
              </a:rPr>
              <a:t>. 2003. A neural probabilistic language model. The Journal of Machine Learning Research, 3:1137–1155.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Bengio2013] </a:t>
            </a:r>
            <a:r>
              <a:rPr lang="en-IN" sz="1600" dirty="0" err="1" smtClean="0">
                <a:latin typeface="Times New Roman" pitchFamily="18" charset="0"/>
                <a:cs typeface="Times New Roman" pitchFamily="18" charset="0"/>
              </a:rPr>
              <a:t>Yoshua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2013. Deep learning of representations: Looking forward.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arXiv:1305.0445.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Blei</a:t>
            </a:r>
            <a:r>
              <a:rPr lang="en-IN" sz="1600" dirty="0" smtClean="0">
                <a:latin typeface="Times New Roman" pitchFamily="18" charset="0"/>
                <a:cs typeface="Times New Roman" pitchFamily="18" charset="0"/>
              </a:rPr>
              <a:t> et al.2003] David M </a:t>
            </a:r>
            <a:r>
              <a:rPr lang="en-IN" sz="1600" dirty="0" err="1" smtClean="0">
                <a:latin typeface="Times New Roman" pitchFamily="18" charset="0"/>
                <a:cs typeface="Times New Roman" pitchFamily="18" charset="0"/>
              </a:rPr>
              <a:t>Blei</a:t>
            </a:r>
            <a:r>
              <a:rPr lang="en-IN" sz="1600" dirty="0" smtClean="0">
                <a:latin typeface="Times New Roman" pitchFamily="18" charset="0"/>
                <a:cs typeface="Times New Roman" pitchFamily="18" charset="0"/>
              </a:rPr>
              <a:t>, Andrew Y Ng, and Michael I Jordan. 2003. Latent </a:t>
            </a:r>
            <a:r>
              <a:rPr lang="en-IN" sz="1600" dirty="0" err="1" smtClean="0">
                <a:latin typeface="Times New Roman" pitchFamily="18" charset="0"/>
                <a:cs typeface="Times New Roman" pitchFamily="18" charset="0"/>
              </a:rPr>
              <a:t>dirichlet</a:t>
            </a:r>
            <a:r>
              <a:rPr lang="en-IN" sz="1600" dirty="0" smtClean="0">
                <a:latin typeface="Times New Roman" pitchFamily="18" charset="0"/>
                <a:cs typeface="Times New Roman" pitchFamily="18" charset="0"/>
              </a:rPr>
              <a:t> allocation. the Journal of machine Learning research, 3:993– 1022.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Bordes</a:t>
            </a:r>
            <a:r>
              <a:rPr lang="en-IN" sz="1600" dirty="0" smtClean="0">
                <a:latin typeface="Times New Roman" pitchFamily="18" charset="0"/>
                <a:cs typeface="Times New Roman" pitchFamily="18" charset="0"/>
              </a:rPr>
              <a:t> et al.2011] Antoine </a:t>
            </a:r>
            <a:r>
              <a:rPr lang="en-IN" sz="1600" dirty="0" err="1" smtClean="0">
                <a:latin typeface="Times New Roman" pitchFamily="18" charset="0"/>
                <a:cs typeface="Times New Roman" pitchFamily="18" charset="0"/>
              </a:rPr>
              <a:t>Bordes</a:t>
            </a:r>
            <a:r>
              <a:rPr lang="en-IN" sz="1600" dirty="0" smtClean="0">
                <a:latin typeface="Times New Roman" pitchFamily="18" charset="0"/>
                <a:cs typeface="Times New Roman" pitchFamily="18" charset="0"/>
              </a:rPr>
              <a:t>, Jason Weston, Ronan </a:t>
            </a:r>
            <a:r>
              <a:rPr lang="en-IN" sz="1600" dirty="0" err="1" smtClean="0">
                <a:latin typeface="Times New Roman" pitchFamily="18" charset="0"/>
                <a:cs typeface="Times New Roman" pitchFamily="18" charset="0"/>
              </a:rPr>
              <a:t>Collobert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Yoshua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et al. 2011. Learning structured embeddings of knowledge bases. In AAAI.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Collobert</a:t>
            </a:r>
            <a:r>
              <a:rPr lang="en-IN" sz="1600" dirty="0" smtClean="0">
                <a:latin typeface="Times New Roman" pitchFamily="18" charset="0"/>
                <a:cs typeface="Times New Roman" pitchFamily="18" charset="0"/>
              </a:rPr>
              <a:t> and Weston2008] Ronan </a:t>
            </a:r>
            <a:r>
              <a:rPr lang="en-IN" sz="1600" dirty="0" err="1" smtClean="0">
                <a:latin typeface="Times New Roman" pitchFamily="18" charset="0"/>
                <a:cs typeface="Times New Roman" pitchFamily="18" charset="0"/>
              </a:rPr>
              <a:t>Collobert</a:t>
            </a:r>
            <a:r>
              <a:rPr lang="en-IN" sz="1600" dirty="0" smtClean="0">
                <a:latin typeface="Times New Roman" pitchFamily="18" charset="0"/>
                <a:cs typeface="Times New Roman" pitchFamily="18" charset="0"/>
              </a:rPr>
              <a:t> and Jason Weston. 2008. A unified architecture for natural language processing: Deep neural networks with multitask learning. In Proceedings of the 25th international conference on Machine learning, pages 160–167. ACM.</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Collobert</a:t>
            </a:r>
            <a:r>
              <a:rPr lang="en-IN" sz="1500" dirty="0" smtClean="0">
                <a:latin typeface="Times New Roman" pitchFamily="18" charset="0"/>
                <a:cs typeface="Times New Roman" pitchFamily="18" charset="0"/>
              </a:rPr>
              <a:t> et al.2011] Ronan </a:t>
            </a:r>
            <a:r>
              <a:rPr lang="en-IN" sz="1500" dirty="0" err="1" smtClean="0">
                <a:latin typeface="Times New Roman" pitchFamily="18" charset="0"/>
                <a:cs typeface="Times New Roman" pitchFamily="18" charset="0"/>
              </a:rPr>
              <a:t>Collobert</a:t>
            </a:r>
            <a:r>
              <a:rPr lang="en-IN" sz="1500" dirty="0" smtClean="0">
                <a:latin typeface="Times New Roman" pitchFamily="18" charset="0"/>
                <a:cs typeface="Times New Roman" pitchFamily="18" charset="0"/>
              </a:rPr>
              <a:t>, Jason Weston, </a:t>
            </a:r>
            <a:r>
              <a:rPr lang="en-IN" sz="1500" dirty="0" err="1" smtClean="0">
                <a:latin typeface="Times New Roman" pitchFamily="18" charset="0"/>
                <a:cs typeface="Times New Roman" pitchFamily="18" charset="0"/>
              </a:rPr>
              <a:t>L´eon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Bottou</a:t>
            </a:r>
            <a:r>
              <a:rPr lang="en-IN" sz="1500" dirty="0" smtClean="0">
                <a:latin typeface="Times New Roman" pitchFamily="18" charset="0"/>
                <a:cs typeface="Times New Roman" pitchFamily="18" charset="0"/>
              </a:rPr>
              <a:t>, Michael </a:t>
            </a:r>
            <a:r>
              <a:rPr lang="en-IN" sz="1500" dirty="0" err="1" smtClean="0">
                <a:latin typeface="Times New Roman" pitchFamily="18" charset="0"/>
                <a:cs typeface="Times New Roman" pitchFamily="18" charset="0"/>
              </a:rPr>
              <a:t>Karlen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Koray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Kavukcuoglu</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Pavel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Kuksa</a:t>
            </a:r>
            <a:r>
              <a:rPr lang="en-IN" sz="1500" dirty="0" smtClean="0">
                <a:latin typeface="Times New Roman" pitchFamily="18" charset="0"/>
                <a:cs typeface="Times New Roman" pitchFamily="18" charset="0"/>
              </a:rPr>
              <a:t>. 2011. Natural language processing (almost) from scratch. The Journal of Machine Learning Research, 12:2493–2537.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err="1" smtClean="0">
                <a:latin typeface="Times New Roman" pitchFamily="18" charset="0"/>
                <a:cs typeface="Times New Roman" pitchFamily="18" charset="0"/>
              </a:rPr>
              <a:t>Deerwester</a:t>
            </a:r>
            <a:r>
              <a:rPr lang="en-IN" sz="1500" dirty="0" smtClean="0">
                <a:latin typeface="Times New Roman" pitchFamily="18" charset="0"/>
                <a:cs typeface="Times New Roman" pitchFamily="18" charset="0"/>
              </a:rPr>
              <a:t> et al.1990] Scott C. </a:t>
            </a:r>
            <a:r>
              <a:rPr lang="en-IN" sz="1500" dirty="0" err="1" smtClean="0">
                <a:latin typeface="Times New Roman" pitchFamily="18" charset="0"/>
                <a:cs typeface="Times New Roman" pitchFamily="18" charset="0"/>
              </a:rPr>
              <a:t>Deerwester</a:t>
            </a:r>
            <a:r>
              <a:rPr lang="en-IN" sz="1500" dirty="0" smtClean="0">
                <a:latin typeface="Times New Roman" pitchFamily="18" charset="0"/>
                <a:cs typeface="Times New Roman" pitchFamily="18" charset="0"/>
              </a:rPr>
              <a:t>, Susan T </a:t>
            </a:r>
            <a:r>
              <a:rPr lang="en-IN" sz="1500" dirty="0" err="1" smtClean="0">
                <a:latin typeface="Times New Roman" pitchFamily="18" charset="0"/>
                <a:cs typeface="Times New Roman" pitchFamily="18" charset="0"/>
              </a:rPr>
              <a:t>Dumais</a:t>
            </a:r>
            <a:r>
              <a:rPr lang="en-IN" sz="1500" dirty="0" smtClean="0">
                <a:latin typeface="Times New Roman" pitchFamily="18" charset="0"/>
                <a:cs typeface="Times New Roman" pitchFamily="18" charset="0"/>
              </a:rPr>
              <a:t>, Thomas K. </a:t>
            </a:r>
            <a:r>
              <a:rPr lang="en-IN" sz="1500" dirty="0" err="1" smtClean="0">
                <a:latin typeface="Times New Roman" pitchFamily="18" charset="0"/>
                <a:cs typeface="Times New Roman" pitchFamily="18" charset="0"/>
              </a:rPr>
              <a:t>Landauer</a:t>
            </a:r>
            <a:r>
              <a:rPr lang="en-IN" sz="1500" dirty="0" smtClean="0">
                <a:latin typeface="Times New Roman" pitchFamily="18" charset="0"/>
                <a:cs typeface="Times New Roman" pitchFamily="18" charset="0"/>
              </a:rPr>
              <a:t>, George W. </a:t>
            </a:r>
            <a:r>
              <a:rPr lang="en-IN" sz="1500" dirty="0" err="1" smtClean="0">
                <a:latin typeface="Times New Roman" pitchFamily="18" charset="0"/>
                <a:cs typeface="Times New Roman" pitchFamily="18" charset="0"/>
              </a:rPr>
              <a:t>Furnas</a:t>
            </a:r>
            <a:r>
              <a:rPr lang="en-IN" sz="1500" dirty="0" smtClean="0">
                <a:latin typeface="Times New Roman" pitchFamily="18" charset="0"/>
                <a:cs typeface="Times New Roman" pitchFamily="18" charset="0"/>
              </a:rPr>
              <a:t>, and Richard A. </a:t>
            </a:r>
            <a:r>
              <a:rPr lang="en-IN" sz="1500" dirty="0" err="1" smtClean="0">
                <a:latin typeface="Times New Roman" pitchFamily="18" charset="0"/>
                <a:cs typeface="Times New Roman" pitchFamily="18" charset="0"/>
              </a:rPr>
              <a:t>Harshman</a:t>
            </a:r>
            <a:r>
              <a:rPr lang="en-IN" sz="1500" dirty="0" smtClean="0">
                <a:latin typeface="Times New Roman" pitchFamily="18" charset="0"/>
                <a:cs typeface="Times New Roman" pitchFamily="18" charset="0"/>
              </a:rPr>
              <a:t>. 1990. Indexing by latent semantic analysis. JASIS, 41(6):391–407.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Forney Jr1973] G David Forney Jr. 1973. The </a:t>
            </a:r>
            <a:r>
              <a:rPr lang="en-IN" sz="1500" dirty="0" err="1" smtClean="0">
                <a:latin typeface="Times New Roman" pitchFamily="18" charset="0"/>
                <a:cs typeface="Times New Roman" pitchFamily="18" charset="0"/>
              </a:rPr>
              <a:t>viterbi</a:t>
            </a:r>
            <a:r>
              <a:rPr lang="en-IN" sz="1500" dirty="0" smtClean="0">
                <a:latin typeface="Times New Roman" pitchFamily="18" charset="0"/>
                <a:cs typeface="Times New Roman" pitchFamily="18" charset="0"/>
              </a:rPr>
              <a:t> algorithm. Proceedings of the IEEE, 61(3):268– 278.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Huang et al.2012] Eric H Huang, Richard </a:t>
            </a:r>
            <a:r>
              <a:rPr lang="en-IN" sz="1500" dirty="0" err="1" smtClean="0">
                <a:latin typeface="Times New Roman" pitchFamily="18" charset="0"/>
                <a:cs typeface="Times New Roman" pitchFamily="18" charset="0"/>
              </a:rPr>
              <a:t>Socher</a:t>
            </a:r>
            <a:r>
              <a:rPr lang="en-IN" sz="1500" dirty="0" smtClean="0">
                <a:latin typeface="Times New Roman" pitchFamily="18" charset="0"/>
                <a:cs typeface="Times New Roman" pitchFamily="18" charset="0"/>
              </a:rPr>
              <a:t>, Christopher D Manning, and Andrew Y Ng. 2012. Improving word representations via global context and multiple word prototypes. In Proceedings of the 50th Annual Meeting of the Association for Computational Linguistics: Long Papers-Volume 1, pages 873–882. Association for Computational Linguistics.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Jiang et al.2008] </a:t>
            </a:r>
            <a:r>
              <a:rPr lang="en-IN" sz="1500" dirty="0" err="1" smtClean="0">
                <a:latin typeface="Times New Roman" pitchFamily="18" charset="0"/>
                <a:cs typeface="Times New Roman" pitchFamily="18" charset="0"/>
              </a:rPr>
              <a:t>Wenbin</a:t>
            </a:r>
            <a:r>
              <a:rPr lang="en-IN" sz="1500" dirty="0" smtClean="0">
                <a:latin typeface="Times New Roman" pitchFamily="18" charset="0"/>
                <a:cs typeface="Times New Roman" pitchFamily="18" charset="0"/>
              </a:rPr>
              <a:t> Jiang, Liang Huang, </a:t>
            </a:r>
            <a:r>
              <a:rPr lang="en-IN" sz="1500" dirty="0" err="1" smtClean="0">
                <a:latin typeface="Times New Roman" pitchFamily="18" charset="0"/>
                <a:cs typeface="Times New Roman" pitchFamily="18" charset="0"/>
              </a:rPr>
              <a:t>Qun</a:t>
            </a:r>
            <a:r>
              <a:rPr lang="en-IN" sz="1500" dirty="0" smtClean="0">
                <a:latin typeface="Times New Roman" pitchFamily="18" charset="0"/>
                <a:cs typeface="Times New Roman" pitchFamily="18" charset="0"/>
              </a:rPr>
              <a:t> Liu, and </a:t>
            </a:r>
            <a:r>
              <a:rPr lang="en-IN" sz="1500" dirty="0" err="1" smtClean="0">
                <a:latin typeface="Times New Roman" pitchFamily="18" charset="0"/>
                <a:cs typeface="Times New Roman" pitchFamily="18" charset="0"/>
              </a:rPr>
              <a:t>Yajuan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L¨u</a:t>
            </a:r>
            <a:r>
              <a:rPr lang="en-IN" sz="1500" dirty="0" smtClean="0">
                <a:latin typeface="Times New Roman" pitchFamily="18" charset="0"/>
                <a:cs typeface="Times New Roman" pitchFamily="18" charset="0"/>
              </a:rPr>
              <a:t>. 2008. A cascaded linear model for joint </a:t>
            </a:r>
            <a:r>
              <a:rPr lang="en-IN" sz="1500" dirty="0" err="1" smtClean="0">
                <a:latin typeface="Times New Roman" pitchFamily="18" charset="0"/>
                <a:cs typeface="Times New Roman" pitchFamily="18" charset="0"/>
              </a:rPr>
              <a:t>chinese</a:t>
            </a:r>
            <a:r>
              <a:rPr lang="en-IN" sz="1500" dirty="0" smtClean="0">
                <a:latin typeface="Times New Roman" pitchFamily="18" charset="0"/>
                <a:cs typeface="Times New Roman" pitchFamily="18" charset="0"/>
              </a:rPr>
              <a:t> word segmentation and </a:t>
            </a:r>
            <a:r>
              <a:rPr lang="en-IN" sz="1500" dirty="0" err="1" smtClean="0">
                <a:latin typeface="Times New Roman" pitchFamily="18" charset="0"/>
                <a:cs typeface="Times New Roman" pitchFamily="18" charset="0"/>
              </a:rPr>
              <a:t>partof</a:t>
            </a:r>
            <a:r>
              <a:rPr lang="en-IN" sz="1500" dirty="0" smtClean="0">
                <a:latin typeface="Times New Roman" pitchFamily="18" charset="0"/>
                <a:cs typeface="Times New Roman" pitchFamily="18" charset="0"/>
              </a:rPr>
              <a:t>-speech tagging. In In Proceedings of the 46th Annual Meeting of the Association for Computational Linguistics. </a:t>
            </a:r>
            <a:r>
              <a:rPr lang="en-IN" sz="1500" dirty="0" err="1" smtClean="0">
                <a:latin typeface="Times New Roman" pitchFamily="18" charset="0"/>
                <a:cs typeface="Times New Roman" pitchFamily="18" charset="0"/>
              </a:rPr>
              <a:t>Citeseer</a:t>
            </a:r>
            <a:r>
              <a:rPr lang="en-IN" sz="1500" dirty="0" smtClean="0">
                <a:latin typeface="Times New Roman" pitchFamily="18" charset="0"/>
                <a:cs typeface="Times New Roman" pitchFamily="18" charset="0"/>
              </a:rPr>
              <a:t>.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1424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FSPRM A Feature Subsequence Based Probability Representation Model for Chinese Word Embedding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2021-06-09T11:10:03Z</dcterms:modified>
</cp:coreProperties>
</file>