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Frequency Transformation for Co-Designed </a:t>
            </a:r>
            <a:r>
              <a:rPr lang="en-IN" b="1" dirty="0" smtClean="0">
                <a:latin typeface="Times New Roman" pitchFamily="18" charset="0"/>
                <a:cs typeface="Times New Roman" pitchFamily="18" charset="0"/>
              </a:rPr>
              <a:t>Multi-</a:t>
            </a:r>
            <a:r>
              <a:rPr lang="en-IN" b="1" dirty="0" err="1" smtClean="0">
                <a:latin typeface="Times New Roman" pitchFamily="18" charset="0"/>
                <a:cs typeface="Times New Roman" pitchFamily="18" charset="0"/>
              </a:rPr>
              <a:t>Passband</a:t>
            </a:r>
            <a:r>
              <a:rPr lang="en-IN" b="1" dirty="0" smtClean="0">
                <a:latin typeface="Times New Roman" pitchFamily="18" charset="0"/>
                <a:cs typeface="Times New Roman" pitchFamily="18" charset="0"/>
              </a:rPr>
              <a:t> Multi-Embedded-Notch </a:t>
            </a:r>
            <a:r>
              <a:rPr lang="en-IN" b="1" dirty="0" smtClean="0">
                <a:latin typeface="Times New Roman" pitchFamily="18" charset="0"/>
                <a:cs typeface="Times New Roman" pitchFamily="18" charset="0"/>
              </a:rPr>
              <a:t>RF Filters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85800"/>
            <a:ext cx="7498080" cy="5257800"/>
          </a:xfrm>
        </p:spPr>
        <p:txBody>
          <a:bodyPr>
            <a:noAutofit/>
          </a:bodyPr>
          <a:lstStyle/>
          <a:p>
            <a:pPr algn="just">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class of multi-resonant RF filtering stage that exhibits a multi-band </a:t>
            </a:r>
            <a:r>
              <a:rPr lang="en-IN" sz="2000" dirty="0" err="1" smtClean="0">
                <a:latin typeface="Times New Roman" pitchFamily="18" charset="0"/>
                <a:cs typeface="Times New Roman" pitchFamily="18" charset="0"/>
              </a:rPr>
              <a:t>bandpass</a:t>
            </a:r>
            <a:r>
              <a:rPr lang="en-IN" sz="2000" dirty="0" smtClean="0">
                <a:latin typeface="Times New Roman" pitchFamily="18" charset="0"/>
                <a:cs typeface="Times New Roman" pitchFamily="18" charset="0"/>
              </a:rPr>
              <a:t> filtering transfer function with embedded in-band notches is presented. It is derived from the application of a composed </a:t>
            </a:r>
            <a:r>
              <a:rPr lang="en-IN" sz="2000" dirty="0" err="1" smtClean="0">
                <a:latin typeface="Times New Roman" pitchFamily="18" charset="0"/>
                <a:cs typeface="Times New Roman" pitchFamily="18" charset="0"/>
              </a:rPr>
              <a:t>lowpass</a:t>
            </a:r>
            <a:r>
              <a:rPr lang="en-IN" sz="2000" dirty="0" smtClean="0">
                <a:latin typeface="Times New Roman" pitchFamily="18" charset="0"/>
                <a:cs typeface="Times New Roman" pitchFamily="18" charset="0"/>
              </a:rPr>
              <a:t>-to-multi-</a:t>
            </a:r>
            <a:r>
              <a:rPr lang="en-IN" sz="2000" dirty="0" err="1" smtClean="0">
                <a:latin typeface="Times New Roman" pitchFamily="18" charset="0"/>
                <a:cs typeface="Times New Roman" pitchFamily="18" charset="0"/>
              </a:rPr>
              <a:t>passband</a:t>
            </a:r>
            <a:r>
              <a:rPr lang="en-IN" sz="2000" dirty="0" smtClean="0">
                <a:latin typeface="Times New Roman" pitchFamily="18" charset="0"/>
                <a:cs typeface="Times New Roman" pitchFamily="18" charset="0"/>
              </a:rPr>
              <a:t>/multi-</a:t>
            </a:r>
            <a:r>
              <a:rPr lang="en-IN" sz="2000" dirty="0" err="1" smtClean="0">
                <a:latin typeface="Times New Roman" pitchFamily="18" charset="0"/>
                <a:cs typeface="Times New Roman" pitchFamily="18" charset="0"/>
              </a:rPr>
              <a:t>stopband</a:t>
            </a:r>
            <a:r>
              <a:rPr lang="en-IN" sz="2000" dirty="0" smtClean="0">
                <a:latin typeface="Times New Roman" pitchFamily="18" charset="0"/>
                <a:cs typeface="Times New Roman" pitchFamily="18" charset="0"/>
              </a:rPr>
              <a:t> frequency transformation that converts the normalized </a:t>
            </a:r>
            <a:r>
              <a:rPr lang="en-IN" sz="2000" dirty="0" err="1" smtClean="0">
                <a:latin typeface="Times New Roman" pitchFamily="18" charset="0"/>
                <a:cs typeface="Times New Roman" pitchFamily="18" charset="0"/>
              </a:rPr>
              <a:t>lowpass</a:t>
            </a:r>
            <a:r>
              <a:rPr lang="en-IN" sz="2000" dirty="0" smtClean="0">
                <a:latin typeface="Times New Roman" pitchFamily="18" charset="0"/>
                <a:cs typeface="Times New Roman" pitchFamily="18" charset="0"/>
              </a:rPr>
              <a:t> prototype into the proposed multi-</a:t>
            </a:r>
            <a:r>
              <a:rPr lang="en-IN" sz="2000" dirty="0" err="1" smtClean="0">
                <a:latin typeface="Times New Roman" pitchFamily="18" charset="0"/>
                <a:cs typeface="Times New Roman" pitchFamily="18" charset="0"/>
              </a:rPr>
              <a:t>passband</a:t>
            </a:r>
            <a:r>
              <a:rPr lang="en-IN" sz="2000" dirty="0" smtClean="0">
                <a:latin typeface="Times New Roman" pitchFamily="18" charset="0"/>
                <a:cs typeface="Times New Roman" pitchFamily="18" charset="0"/>
              </a:rPr>
              <a:t>/multi-embedded-notch filtering cell. Thus, when employed in higher-order filtering networks, high-selectivity multi-band </a:t>
            </a:r>
            <a:r>
              <a:rPr lang="en-IN" sz="2000" dirty="0" err="1" smtClean="0">
                <a:latin typeface="Times New Roman" pitchFamily="18" charset="0"/>
                <a:cs typeface="Times New Roman" pitchFamily="18" charset="0"/>
              </a:rPr>
              <a:t>bandpass</a:t>
            </a:r>
            <a:r>
              <a:rPr lang="en-IN" sz="2000" dirty="0" smtClean="0">
                <a:latin typeface="Times New Roman" pitchFamily="18" charset="0"/>
                <a:cs typeface="Times New Roman" pitchFamily="18" charset="0"/>
              </a:rPr>
              <a:t>-filter (BPF) counterparts with embedded in-band </a:t>
            </a:r>
            <a:r>
              <a:rPr lang="en-IN" sz="2000" dirty="0" err="1" smtClean="0">
                <a:latin typeface="Times New Roman" pitchFamily="18" charset="0"/>
                <a:cs typeface="Times New Roman" pitchFamily="18" charset="0"/>
              </a:rPr>
              <a:t>stopbands</a:t>
            </a:r>
            <a:r>
              <a:rPr lang="en-IN" sz="2000" dirty="0" smtClean="0">
                <a:latin typeface="Times New Roman" pitchFamily="18" charset="0"/>
                <a:cs typeface="Times New Roman" pitchFamily="18" charset="0"/>
              </a:rPr>
              <a:t> are synthesized. Furthermore, two different approaches for out-of-band transmission-zero (TZ) generation in these type of filters to achieve sharp-rejection characteristics into them are detailed. The operational foundations of the engineered multi-</a:t>
            </a:r>
            <a:r>
              <a:rPr lang="en-IN" sz="2000" dirty="0" err="1" smtClean="0">
                <a:latin typeface="Times New Roman" pitchFamily="18" charset="0"/>
                <a:cs typeface="Times New Roman" pitchFamily="18" charset="0"/>
              </a:rPr>
              <a:t>passband</a:t>
            </a:r>
            <a:r>
              <a:rPr lang="en-IN" sz="2000" dirty="0" smtClean="0">
                <a:latin typeface="Times New Roman" pitchFamily="18" charset="0"/>
                <a:cs typeface="Times New Roman" pitchFamily="18" charset="0"/>
              </a:rPr>
              <a:t>/multi-embedded-notch filtering stage are described, along with several illustrative first-to-multi-order theoretical design examples with/without </a:t>
            </a:r>
            <a:r>
              <a:rPr lang="en-IN" sz="2000" dirty="0" err="1" smtClean="0">
                <a:latin typeface="Times New Roman" pitchFamily="18" charset="0"/>
                <a:cs typeface="Times New Roman" pitchFamily="18" charset="0"/>
              </a:rPr>
              <a:t>stopband</a:t>
            </a:r>
            <a:r>
              <a:rPr lang="en-IN" sz="2000" dirty="0" smtClean="0">
                <a:latin typeface="Times New Roman" pitchFamily="18" charset="0"/>
                <a:cs typeface="Times New Roman" pitchFamily="18" charset="0"/>
              </a:rPr>
              <a:t> TZs. Moreover, for experimental-demonstration purposes, a proof-of-concept </a:t>
            </a:r>
            <a:r>
              <a:rPr lang="en-IN" sz="2000" dirty="0" err="1" smtClean="0">
                <a:latin typeface="Times New Roman" pitchFamily="18" charset="0"/>
                <a:cs typeface="Times New Roman" pitchFamily="18" charset="0"/>
              </a:rPr>
              <a:t>microstrip</a:t>
            </a:r>
            <a:r>
              <a:rPr lang="en-IN" sz="2000" dirty="0" smtClean="0">
                <a:latin typeface="Times New Roman" pitchFamily="18" charset="0"/>
                <a:cs typeface="Times New Roman" pitchFamily="18" charset="0"/>
              </a:rPr>
              <a:t> prototype of a third-order dual-band BPF with two and one embedded notches in its lower and upper transmission bands, respectively, is manufactured and characterized.</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for supporting the generation of </a:t>
            </a:r>
            <a:r>
              <a:rPr lang="en-IN" sz="2000" dirty="0" err="1" smtClean="0">
                <a:latin typeface="Times New Roman" pitchFamily="18" charset="0"/>
                <a:cs typeface="Times New Roman" pitchFamily="18" charset="0"/>
              </a:rPr>
              <a:t>uppaal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cora</a:t>
            </a:r>
            <a:r>
              <a:rPr lang="en-IN" sz="2000" dirty="0" smtClean="0">
                <a:latin typeface="Times New Roman" pitchFamily="18" charset="0"/>
                <a:cs typeface="Times New Roman" pitchFamily="18" charset="0"/>
              </a:rPr>
              <a:t> models, we also use an existing </a:t>
            </a:r>
            <a:r>
              <a:rPr lang="en-IN" sz="2000" dirty="0" err="1" smtClean="0">
                <a:latin typeface="Times New Roman" pitchFamily="18" charset="0"/>
                <a:cs typeface="Times New Roman" pitchFamily="18" charset="0"/>
              </a:rPr>
              <a:t>uppaal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metamodel</a:t>
            </a:r>
            <a:r>
              <a:rPr lang="en-IN" sz="2000" dirty="0" smtClean="0">
                <a:latin typeface="Times New Roman" pitchFamily="18" charset="0"/>
                <a:cs typeface="Times New Roman" pitchFamily="18" charset="0"/>
              </a:rPr>
              <a:t> developed at the University of </a:t>
            </a:r>
            <a:r>
              <a:rPr lang="en-IN" sz="2000" dirty="0" smtClean="0">
                <a:latin typeface="Times New Roman" pitchFamily="18" charset="0"/>
                <a:cs typeface="Times New Roman" pitchFamily="18" charset="0"/>
              </a:rPr>
              <a:t>Paderborn.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models conforming to three </a:t>
            </a:r>
            <a:r>
              <a:rPr lang="en-IN" sz="2000" dirty="0" err="1" smtClean="0">
                <a:latin typeface="Times New Roman" pitchFamily="18" charset="0"/>
                <a:cs typeface="Times New Roman" pitchFamily="18" charset="0"/>
              </a:rPr>
              <a:t>metamodels</a:t>
            </a:r>
            <a:r>
              <a:rPr lang="en-IN" sz="2000" dirty="0" smtClean="0">
                <a:latin typeface="Times New Roman" pitchFamily="18" charset="0"/>
                <a:cs typeface="Times New Roman" pitchFamily="18" charset="0"/>
              </a:rPr>
              <a:t> explained earlier, are transformed to </a:t>
            </a:r>
            <a:r>
              <a:rPr lang="en-IN" sz="2000" dirty="0" err="1" smtClean="0">
                <a:latin typeface="Times New Roman" pitchFamily="18" charset="0"/>
                <a:cs typeface="Times New Roman" pitchFamily="18" charset="0"/>
              </a:rPr>
              <a:t>uppaal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cora</a:t>
            </a:r>
            <a:r>
              <a:rPr lang="en-IN" sz="2000" dirty="0" smtClean="0">
                <a:latin typeface="Times New Roman" pitchFamily="18" charset="0"/>
                <a:cs typeface="Times New Roman" pitchFamily="18" charset="0"/>
              </a:rPr>
              <a:t> models automatically via model transformations in the framework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reuse the existing SDF model of the application without making any modifications.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Using </a:t>
            </a:r>
            <a:r>
              <a:rPr lang="en-IN" sz="2000" dirty="0" smtClean="0">
                <a:latin typeface="Times New Roman" pitchFamily="18" charset="0"/>
                <a:cs typeface="Times New Roman" pitchFamily="18" charset="0"/>
              </a:rPr>
              <a:t>the framework, we derive the energy-optimal schedule </a:t>
            </a: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the new hardware platform, for time per graph iteration constraint of 650 </a:t>
            </a:r>
            <a:r>
              <a:rPr lang="en-IN" sz="2000" dirty="0" err="1" smtClean="0">
                <a:latin typeface="Times New Roman" pitchFamily="18" charset="0"/>
                <a:cs typeface="Times New Roman" pitchFamily="18" charset="0"/>
              </a:rPr>
              <a:t>ms.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8382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alleviate these issues, we propose a notch filter. The blockers should ideally see a short circuit at the input of the filter </a:t>
            </a:r>
            <a:r>
              <a:rPr lang="en-IN" sz="2000" dirty="0" smtClean="0">
                <a:latin typeface="Times New Roman" pitchFamily="18" charset="0"/>
                <a:cs typeface="Times New Roman" pitchFamily="18" charset="0"/>
              </a:rPr>
              <a:t>structures.</a:t>
            </a:r>
          </a:p>
          <a:p>
            <a:pPr algn="just">
              <a:lnSpc>
                <a:spcPct val="150000"/>
              </a:lnSpc>
            </a:pPr>
            <a:r>
              <a:rPr lang="en-IN" sz="2000" dirty="0" smtClean="0">
                <a:latin typeface="Times New Roman" pitchFamily="18" charset="0"/>
                <a:cs typeface="Times New Roman" pitchFamily="18" charset="0"/>
              </a:rPr>
              <a:t>The main drawback of those structure comes from the required input signal impedance. In the previous demonstrations, for the technique to be most effective, the driving source should have a high impedance characteristic, or equivalently the input signal should be in current domain.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Up to now it seems this idea pushed the issue of inductor design from the RF domain to DC. However, there is a key difference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issue has been addressed in the measurement by adjusting the phase of the positive and negative filter’s clocks relative to each other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have presented a model-driven framework for HW-SW </a:t>
            </a:r>
            <a:r>
              <a:rPr lang="en-IN" sz="2000" dirty="0" err="1" smtClean="0">
                <a:latin typeface="Times New Roman" pitchFamily="18" charset="0"/>
                <a:cs typeface="Times New Roman" pitchFamily="18" charset="0"/>
              </a:rPr>
              <a:t>codesign</a:t>
            </a:r>
            <a:r>
              <a:rPr lang="en-IN" sz="2000" dirty="0" smtClean="0">
                <a:latin typeface="Times New Roman" pitchFamily="18" charset="0"/>
                <a:cs typeface="Times New Roman" pitchFamily="18" charset="0"/>
              </a:rPr>
              <a:t> of dataflow applications. In our framework, we have proposed a reusable set of three coherent </a:t>
            </a:r>
            <a:r>
              <a:rPr lang="en-IN" sz="2000" dirty="0" err="1" smtClean="0">
                <a:latin typeface="Times New Roman" pitchFamily="18" charset="0"/>
                <a:cs typeface="Times New Roman" pitchFamily="18" charset="0"/>
              </a:rPr>
              <a:t>metamodels</a:t>
            </a:r>
            <a:r>
              <a:rPr lang="en-IN" sz="2000" dirty="0" smtClean="0">
                <a:latin typeface="Times New Roman" pitchFamily="18" charset="0"/>
                <a:cs typeface="Times New Roman" pitchFamily="18" charset="0"/>
              </a:rPr>
              <a:t> for HW-SW co-design domain.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provide interoperability among domains, we have defined a reusable set of extensible model transformations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have already described our method of using priced timed-automata for the purpose of energy optimization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and therefore out of scope of this paper. Rather the novelty of this paper is the design prospects of using MDE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Rather than Java, which is a general-purpose language, we use </a:t>
            </a:r>
            <a:r>
              <a:rPr lang="en-IN" sz="2000" dirty="0" err="1" smtClean="0">
                <a:latin typeface="Times New Roman" pitchFamily="18" charset="0"/>
                <a:cs typeface="Times New Roman" pitchFamily="18" charset="0"/>
              </a:rPr>
              <a:t>etl</a:t>
            </a:r>
            <a:r>
              <a:rPr lang="en-IN" sz="2000" dirty="0" smtClean="0">
                <a:latin typeface="Times New Roman" pitchFamily="18" charset="0"/>
                <a:cs typeface="Times New Roman" pitchFamily="18" charset="0"/>
              </a:rPr>
              <a:t> that is specifically designed as a </a:t>
            </a:r>
            <a:r>
              <a:rPr lang="en-IN" sz="2000" dirty="0" err="1" smtClean="0">
                <a:latin typeface="Times New Roman" pitchFamily="18" charset="0"/>
                <a:cs typeface="Times New Roman" pitchFamily="18" charset="0"/>
              </a:rPr>
              <a:t>domainspecific</a:t>
            </a:r>
            <a:r>
              <a:rPr lang="en-IN" sz="2000" dirty="0" smtClean="0">
                <a:latin typeface="Times New Roman" pitchFamily="18" charset="0"/>
                <a:cs typeface="Times New Roman" pitchFamily="18" charset="0"/>
              </a:rPr>
              <a:t> language for model transformations.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Technology scaling reduces the available voltage headroom for the CMOS blocks, hence degrades their linearity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high power blocker causes fluctuations at the RF side of the filter and degrades its performance through the nonlinearity of the switches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architecture is compatible with scaling as the performance improves with switch performance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present prototype, the blocker signal is used directly to drive the notch filter, while in an actual system an injection locked oscillator can be used to automatically track and lock to the </a:t>
            </a:r>
            <a:r>
              <a:rPr lang="en-IN" sz="2000" dirty="0" smtClean="0">
                <a:latin typeface="Times New Roman" pitchFamily="18" charset="0"/>
                <a:cs typeface="Times New Roman" pitchFamily="18" charset="0"/>
              </a:rPr>
              <a:t>blocker.</a:t>
            </a:r>
          </a:p>
          <a:p>
            <a:pPr algn="just">
              <a:lnSpc>
                <a:spcPct val="150000"/>
              </a:lnSpc>
            </a:pPr>
            <a:r>
              <a:rPr lang="en-IN" sz="2000" dirty="0" smtClean="0">
                <a:latin typeface="Times New Roman" pitchFamily="18" charset="0"/>
                <a:cs typeface="Times New Roman" pitchFamily="18" charset="0"/>
              </a:rPr>
              <a:t>The blocker is used to drive the gates of the switches in the filter as well. By looking at the output spectrum, the desired signal as well as the attenuation of the blocker is evident.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Software-defined radio receiver: dream to reality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Bagheri, A. Mirzaei, M. Heidari, S. Chehrazi, M. Lee, M. Mikhemar, W. Tang, and A. Abidi,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article describes a fully integrated 90 nm CMOS software-defined radio receiver operating in the 800 MHz to 5 GHz band.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Cognitive radio design challenges and techniques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Razavi,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Cognitive radios are expected to communicate across two or three frequency decades by continually sensing the spectrum and identifying available channels.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Digitally enhanced software-defined radio receiver robust to out-of-band interference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Ru, N. A. Moseley, E. Klumperink, and B. Nauta,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software-defined radio (SDR) receiver with improved robustness to out-of-band interference (OBI) is presented.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Overview of front-end rf passive integration into socs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Darabi,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advances on technology and with the innovations on circuit and system design happening continuously, integrating these components on the system-on-a-chip (</a:t>
                      </a:r>
                      <a:r>
                        <a:rPr lang="en-US" sz="2000" dirty="0" err="1">
                          <a:solidFill>
                            <a:srgbClr val="333333"/>
                          </a:solidFill>
                          <a:latin typeface="Times New Roman"/>
                          <a:ea typeface="Calibri"/>
                          <a:cs typeface="Latha"/>
                        </a:rPr>
                        <a:t>SoC</a:t>
                      </a:r>
                      <a:r>
                        <a:rPr lang="en-US" sz="2000" dirty="0">
                          <a:solidFill>
                            <a:srgbClr val="333333"/>
                          </a:solidFill>
                          <a:latin typeface="Times New Roman"/>
                          <a:ea typeface="Calibri"/>
                          <a:cs typeface="Latha"/>
                        </a:rPr>
                        <a:t>) seems inevitable, and imminent.</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4.png"/>
          <p:cNvPicPr>
            <a:picLocks noGrp="1" noChangeAspect="1" noChangeArrowheads="1"/>
          </p:cNvPicPr>
          <p:nvPr>
            <p:ph idx="1"/>
          </p:nvPr>
        </p:nvPicPr>
        <p:blipFill>
          <a:blip r:embed="rId2"/>
          <a:srcRect/>
          <a:stretch>
            <a:fillRect/>
          </a:stretch>
        </p:blipFill>
        <p:spPr bwMode="auto">
          <a:xfrm>
            <a:off x="1905001" y="1447800"/>
            <a:ext cx="61722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55000" lnSpcReduction="20000"/>
          </a:bodyPr>
          <a:lstStyle/>
          <a:p>
            <a:pPr algn="just">
              <a:lnSpc>
                <a:spcPct val="170000"/>
              </a:lnSpc>
              <a:buNone/>
            </a:pPr>
            <a:r>
              <a:rPr lang="en-IN" dirty="0" smtClean="0">
                <a:latin typeface="Times New Roman" pitchFamily="18" charset="0"/>
                <a:cs typeface="Times New Roman" pitchFamily="18" charset="0"/>
              </a:rPr>
              <a:t>    A novel RF notch filter configuration is presented in this paper. The notch filter is adaptive and can be adaptively tuned to different blocker frequencies. The filter attains a sharp frequency response by deploying the combination of frequency translation techniques and synthesizing an inductor in low frequencies. The notch filter is placed right after the antenna and attenuates the blockers by as high as 20dB in 40MHz offset from the carrier frequency while consuming only 25mW. Since the notch filter is placed before the receiver, the design constraints of RF frond-end modules can be relaxed and/or be traded for lower power and better sensitivity. The architecture is compatible with scaling as the performance improves with switch performance (on-resistance, off-capacitance).</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L. Van </a:t>
            </a:r>
            <a:r>
              <a:rPr lang="en-IN" sz="1600" dirty="0" err="1" smtClean="0">
                <a:latin typeface="Times New Roman" pitchFamily="18" charset="0"/>
                <a:cs typeface="Times New Roman" pitchFamily="18" charset="0"/>
              </a:rPr>
              <a:t>der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Perre</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Craninckx</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Dejonghe</a:t>
            </a:r>
            <a:r>
              <a:rPr lang="en-IN" sz="1600" dirty="0" smtClean="0">
                <a:latin typeface="Times New Roman" pitchFamily="18" charset="0"/>
                <a:cs typeface="Times New Roman" pitchFamily="18" charset="0"/>
              </a:rPr>
              <a:t>, Green Software Defined Radios: Enabling seamless connectivity while saving on hardware and energy. Springer,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R. </a:t>
            </a:r>
            <a:r>
              <a:rPr lang="en-IN" sz="1600" dirty="0" err="1" smtClean="0">
                <a:latin typeface="Times New Roman" pitchFamily="18" charset="0"/>
                <a:cs typeface="Times New Roman" pitchFamily="18" charset="0"/>
              </a:rPr>
              <a:t>Bagheri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Mirzaei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Heidari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Chehrazi</a:t>
            </a:r>
            <a:r>
              <a:rPr lang="en-IN" sz="1600" dirty="0" smtClean="0">
                <a:latin typeface="Times New Roman" pitchFamily="18" charset="0"/>
                <a:cs typeface="Times New Roman" pitchFamily="18" charset="0"/>
              </a:rPr>
              <a:t>, M. Lee, M. </a:t>
            </a:r>
            <a:r>
              <a:rPr lang="en-IN" sz="1600" dirty="0" err="1" smtClean="0">
                <a:latin typeface="Times New Roman" pitchFamily="18" charset="0"/>
                <a:cs typeface="Times New Roman" pitchFamily="18" charset="0"/>
              </a:rPr>
              <a:t>Mikhemar</a:t>
            </a:r>
            <a:r>
              <a:rPr lang="en-IN" sz="1600" dirty="0" smtClean="0">
                <a:latin typeface="Times New Roman" pitchFamily="18" charset="0"/>
                <a:cs typeface="Times New Roman" pitchFamily="18" charset="0"/>
              </a:rPr>
              <a:t>, W. Tang, and A. </a:t>
            </a:r>
            <a:r>
              <a:rPr lang="en-IN" sz="1600" dirty="0" err="1" smtClean="0">
                <a:latin typeface="Times New Roman" pitchFamily="18" charset="0"/>
                <a:cs typeface="Times New Roman" pitchFamily="18" charset="0"/>
              </a:rPr>
              <a:t>Abidi</a:t>
            </a:r>
            <a:r>
              <a:rPr lang="en-IN" sz="1600" dirty="0" smtClean="0">
                <a:latin typeface="Times New Roman" pitchFamily="18" charset="0"/>
                <a:cs typeface="Times New Roman" pitchFamily="18" charset="0"/>
              </a:rPr>
              <a:t>, “Software-defined radio receiver: dream to reality,” Communications Magazine, IEEE, vol. 44, no. 8, pp. 111–118,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B. </a:t>
            </a:r>
            <a:r>
              <a:rPr lang="en-IN" sz="1600" dirty="0" err="1" smtClean="0">
                <a:latin typeface="Times New Roman" pitchFamily="18" charset="0"/>
                <a:cs typeface="Times New Roman" pitchFamily="18" charset="0"/>
              </a:rPr>
              <a:t>Razavi</a:t>
            </a:r>
            <a:r>
              <a:rPr lang="en-IN" sz="1600" dirty="0" smtClean="0">
                <a:latin typeface="Times New Roman" pitchFamily="18" charset="0"/>
                <a:cs typeface="Times New Roman" pitchFamily="18" charset="0"/>
              </a:rPr>
              <a:t>, “Cognitive radio design challenges and techniques,” </a:t>
            </a:r>
            <a:r>
              <a:rPr lang="en-IN" sz="1600" dirty="0" err="1" smtClean="0">
                <a:latin typeface="Times New Roman" pitchFamily="18" charset="0"/>
                <a:cs typeface="Times New Roman" pitchFamily="18" charset="0"/>
              </a:rPr>
              <a:t>SolidState</a:t>
            </a:r>
            <a:r>
              <a:rPr lang="en-IN" sz="1600" dirty="0" smtClean="0">
                <a:latin typeface="Times New Roman" pitchFamily="18" charset="0"/>
                <a:cs typeface="Times New Roman" pitchFamily="18" charset="0"/>
              </a:rPr>
              <a:t> Circuits, IEEE Journal of, vol. 45, no. 8, pp. 1542–1553, 2010</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Z. </a:t>
            </a:r>
            <a:r>
              <a:rPr lang="en-IN" sz="1600" dirty="0" err="1" smtClean="0">
                <a:latin typeface="Times New Roman" pitchFamily="18" charset="0"/>
                <a:cs typeface="Times New Roman" pitchFamily="18" charset="0"/>
              </a:rPr>
              <a:t>Ru</a:t>
            </a:r>
            <a:r>
              <a:rPr lang="en-IN" sz="1600" dirty="0" smtClean="0">
                <a:latin typeface="Times New Roman" pitchFamily="18" charset="0"/>
                <a:cs typeface="Times New Roman" pitchFamily="18" charset="0"/>
              </a:rPr>
              <a:t>, N. A. Moseley, E. </a:t>
            </a:r>
            <a:r>
              <a:rPr lang="en-IN" sz="1600" dirty="0" err="1" smtClean="0">
                <a:latin typeface="Times New Roman" pitchFamily="18" charset="0"/>
                <a:cs typeface="Times New Roman" pitchFamily="18" charset="0"/>
              </a:rPr>
              <a:t>Klumperink</a:t>
            </a:r>
            <a:r>
              <a:rPr lang="en-IN" sz="1600" dirty="0" smtClean="0">
                <a:latin typeface="Times New Roman" pitchFamily="18" charset="0"/>
                <a:cs typeface="Times New Roman" pitchFamily="18" charset="0"/>
              </a:rPr>
              <a:t>, and B. </a:t>
            </a:r>
            <a:r>
              <a:rPr lang="en-IN" sz="1600" dirty="0" err="1" smtClean="0">
                <a:latin typeface="Times New Roman" pitchFamily="18" charset="0"/>
                <a:cs typeface="Times New Roman" pitchFamily="18" charset="0"/>
              </a:rPr>
              <a:t>Nauta</a:t>
            </a:r>
            <a:r>
              <a:rPr lang="en-IN" sz="1600" dirty="0" smtClean="0">
                <a:latin typeface="Times New Roman" pitchFamily="18" charset="0"/>
                <a:cs typeface="Times New Roman" pitchFamily="18" charset="0"/>
              </a:rPr>
              <a:t>, “Digitally enhanced software-defined radio receiver robust to out-of-band interference,” Solid-State Circuits, IEEE Journal of, vol. 44, no. 12, pp. 3359–3375,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H. </a:t>
            </a:r>
            <a:r>
              <a:rPr lang="en-IN" sz="1600" dirty="0" err="1" smtClean="0">
                <a:latin typeface="Times New Roman" pitchFamily="18" charset="0"/>
                <a:cs typeface="Times New Roman" pitchFamily="18" charset="0"/>
              </a:rPr>
              <a:t>Darabi</a:t>
            </a:r>
            <a:r>
              <a:rPr lang="en-IN" sz="1600" dirty="0" smtClean="0">
                <a:latin typeface="Times New Roman" pitchFamily="18" charset="0"/>
                <a:cs typeface="Times New Roman" pitchFamily="18" charset="0"/>
              </a:rPr>
              <a:t>, “Overview of front-end </a:t>
            </a:r>
            <a:r>
              <a:rPr lang="en-IN" sz="1600" dirty="0" err="1" smtClean="0">
                <a:latin typeface="Times New Roman" pitchFamily="18" charset="0"/>
                <a:cs typeface="Times New Roman" pitchFamily="18" charset="0"/>
              </a:rPr>
              <a:t>rf</a:t>
            </a:r>
            <a:r>
              <a:rPr lang="en-IN" sz="1600" dirty="0" smtClean="0">
                <a:latin typeface="Times New Roman" pitchFamily="18" charset="0"/>
                <a:cs typeface="Times New Roman" pitchFamily="18" charset="0"/>
              </a:rPr>
              <a:t> passive integration into </a:t>
            </a:r>
            <a:r>
              <a:rPr lang="en-IN" sz="1600" dirty="0" err="1" smtClean="0">
                <a:latin typeface="Times New Roman" pitchFamily="18" charset="0"/>
                <a:cs typeface="Times New Roman" pitchFamily="18" charset="0"/>
              </a:rPr>
              <a:t>socs</a:t>
            </a:r>
            <a:r>
              <a:rPr lang="en-IN" sz="1600" dirty="0" smtClean="0">
                <a:latin typeface="Times New Roman" pitchFamily="18" charset="0"/>
                <a:cs typeface="Times New Roman" pitchFamily="18" charset="0"/>
              </a:rPr>
              <a:t>,” Multi-Mode/Multi-Band RF Transceivers for Wireless Communications: Advanced Techniques, Architectures, and Trends, pp. 113–158, 2011.</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D. Von </a:t>
            </a:r>
            <a:r>
              <a:rPr lang="en-IN" sz="1500" dirty="0" err="1" smtClean="0">
                <a:latin typeface="Times New Roman" pitchFamily="18" charset="0"/>
                <a:cs typeface="Times New Roman" pitchFamily="18" charset="0"/>
              </a:rPr>
              <a:t>Grunigen</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Sigg</a:t>
            </a:r>
            <a:r>
              <a:rPr lang="en-IN" sz="1500" dirty="0" smtClean="0">
                <a:latin typeface="Times New Roman" pitchFamily="18" charset="0"/>
                <a:cs typeface="Times New Roman" pitchFamily="18" charset="0"/>
              </a:rPr>
              <a:t>, J. </a:t>
            </a:r>
            <a:r>
              <a:rPr lang="en-IN" sz="1500" dirty="0" err="1" smtClean="0">
                <a:latin typeface="Times New Roman" pitchFamily="18" charset="0"/>
                <a:cs typeface="Times New Roman" pitchFamily="18" charset="0"/>
              </a:rPr>
              <a:t>Schmid</a:t>
            </a:r>
            <a:r>
              <a:rPr lang="en-IN" sz="1500" dirty="0" smtClean="0">
                <a:latin typeface="Times New Roman" pitchFamily="18" charset="0"/>
                <a:cs typeface="Times New Roman" pitchFamily="18" charset="0"/>
              </a:rPr>
              <a:t>, G. </a:t>
            </a:r>
            <a:r>
              <a:rPr lang="en-IN" sz="1500" dirty="0" err="1" smtClean="0">
                <a:latin typeface="Times New Roman" pitchFamily="18" charset="0"/>
                <a:cs typeface="Times New Roman" pitchFamily="18" charset="0"/>
              </a:rPr>
              <a:t>Moschytz</a:t>
            </a:r>
            <a:r>
              <a:rPr lang="en-IN" sz="1500" dirty="0" smtClean="0">
                <a:latin typeface="Times New Roman" pitchFamily="18" charset="0"/>
                <a:cs typeface="Times New Roman" pitchFamily="18" charset="0"/>
              </a:rPr>
              <a:t>, and H. Melchior, “An integrated </a:t>
            </a:r>
            <a:r>
              <a:rPr lang="en-IN" sz="1500" dirty="0" err="1" smtClean="0">
                <a:latin typeface="Times New Roman" pitchFamily="18" charset="0"/>
                <a:cs typeface="Times New Roman" pitchFamily="18" charset="0"/>
              </a:rPr>
              <a:t>cmos</a:t>
            </a:r>
            <a:r>
              <a:rPr lang="en-IN" sz="1500" dirty="0" smtClean="0">
                <a:latin typeface="Times New Roman" pitchFamily="18" charset="0"/>
                <a:cs typeface="Times New Roman" pitchFamily="18" charset="0"/>
              </a:rPr>
              <a:t> switched-capacitor </a:t>
            </a:r>
            <a:r>
              <a:rPr lang="en-IN" sz="1500" dirty="0" err="1" smtClean="0">
                <a:latin typeface="Times New Roman" pitchFamily="18" charset="0"/>
                <a:cs typeface="Times New Roman" pitchFamily="18" charset="0"/>
              </a:rPr>
              <a:t>bandpass</a:t>
            </a:r>
            <a:r>
              <a:rPr lang="en-IN" sz="1500" dirty="0" smtClean="0">
                <a:latin typeface="Times New Roman" pitchFamily="18" charset="0"/>
                <a:cs typeface="Times New Roman" pitchFamily="18" charset="0"/>
              </a:rPr>
              <a:t> filter based on n-path and frequency-sampling principles,” Solid-State Circuits, IEEE Journal of, vol. 18, no. 6, pp. 753–761, 1983.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A. </a:t>
            </a:r>
            <a:r>
              <a:rPr lang="en-IN" sz="1500" dirty="0" err="1" smtClean="0">
                <a:latin typeface="Times New Roman" pitchFamily="18" charset="0"/>
                <a:cs typeface="Times New Roman" pitchFamily="18" charset="0"/>
              </a:rPr>
              <a:t>Mirzaei</a:t>
            </a:r>
            <a:r>
              <a:rPr lang="en-IN" sz="1500" dirty="0" smtClean="0">
                <a:latin typeface="Times New Roman" pitchFamily="18" charset="0"/>
                <a:cs typeface="Times New Roman" pitchFamily="18" charset="0"/>
              </a:rPr>
              <a:t> and H. </a:t>
            </a:r>
            <a:r>
              <a:rPr lang="en-IN" sz="1500" dirty="0" err="1" smtClean="0">
                <a:latin typeface="Times New Roman" pitchFamily="18" charset="0"/>
                <a:cs typeface="Times New Roman" pitchFamily="18" charset="0"/>
              </a:rPr>
              <a:t>Darabi</a:t>
            </a:r>
            <a:r>
              <a:rPr lang="en-IN" sz="1500" dirty="0" smtClean="0">
                <a:latin typeface="Times New Roman" pitchFamily="18" charset="0"/>
                <a:cs typeface="Times New Roman" pitchFamily="18" charset="0"/>
              </a:rPr>
              <a:t>, “Analysis of imperfections on performance of 4-phase passive-mixer-based high-q </a:t>
            </a:r>
            <a:r>
              <a:rPr lang="en-IN" sz="1500" dirty="0" err="1" smtClean="0">
                <a:latin typeface="Times New Roman" pitchFamily="18" charset="0"/>
                <a:cs typeface="Times New Roman" pitchFamily="18" charset="0"/>
              </a:rPr>
              <a:t>bandpass</a:t>
            </a:r>
            <a:r>
              <a:rPr lang="en-IN" sz="1500" dirty="0" smtClean="0">
                <a:latin typeface="Times New Roman" pitchFamily="18" charset="0"/>
                <a:cs typeface="Times New Roman" pitchFamily="18" charset="0"/>
              </a:rPr>
              <a:t> filters in saw-less receivers,” Circuits and Systems I: Regular Papers, IEEE Transactions on, vol. 58, no. 5, pp. 879–892, 2011.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J. </a:t>
            </a:r>
            <a:r>
              <a:rPr lang="en-IN" sz="1500" dirty="0" err="1" smtClean="0">
                <a:latin typeface="Times New Roman" pitchFamily="18" charset="0"/>
                <a:cs typeface="Times New Roman" pitchFamily="18" charset="0"/>
              </a:rPr>
              <a:t>Borremans</a:t>
            </a:r>
            <a:r>
              <a:rPr lang="en-IN" sz="1500" dirty="0" smtClean="0">
                <a:latin typeface="Times New Roman" pitchFamily="18" charset="0"/>
                <a:cs typeface="Times New Roman" pitchFamily="18" charset="0"/>
              </a:rPr>
              <a:t>, G. </a:t>
            </a:r>
            <a:r>
              <a:rPr lang="en-IN" sz="1500" dirty="0" err="1" smtClean="0">
                <a:latin typeface="Times New Roman" pitchFamily="18" charset="0"/>
                <a:cs typeface="Times New Roman" pitchFamily="18" charset="0"/>
              </a:rPr>
              <a:t>Mandal</a:t>
            </a:r>
            <a:r>
              <a:rPr lang="en-IN" sz="1500" dirty="0" smtClean="0">
                <a:latin typeface="Times New Roman" pitchFamily="18" charset="0"/>
                <a:cs typeface="Times New Roman" pitchFamily="18" charset="0"/>
              </a:rPr>
              <a:t>, V. </a:t>
            </a:r>
            <a:r>
              <a:rPr lang="en-IN" sz="1500" dirty="0" err="1" smtClean="0">
                <a:latin typeface="Times New Roman" pitchFamily="18" charset="0"/>
                <a:cs typeface="Times New Roman" pitchFamily="18" charset="0"/>
              </a:rPr>
              <a:t>Giannini</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Debaillie</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Ingels</a:t>
            </a:r>
            <a:r>
              <a:rPr lang="en-IN" sz="1500" dirty="0" smtClean="0">
                <a:latin typeface="Times New Roman" pitchFamily="18" charset="0"/>
                <a:cs typeface="Times New Roman" pitchFamily="18" charset="0"/>
              </a:rPr>
              <a:t>, T. Sano, B. </a:t>
            </a:r>
            <a:r>
              <a:rPr lang="en-IN" sz="1500" dirty="0" err="1" smtClean="0">
                <a:latin typeface="Times New Roman" pitchFamily="18" charset="0"/>
                <a:cs typeface="Times New Roman" pitchFamily="18" charset="0"/>
              </a:rPr>
              <a:t>Verbruggen</a:t>
            </a:r>
            <a:r>
              <a:rPr lang="en-IN" sz="1500" dirty="0" smtClean="0">
                <a:latin typeface="Times New Roman" pitchFamily="18" charset="0"/>
                <a:cs typeface="Times New Roman" pitchFamily="18" charset="0"/>
              </a:rPr>
              <a:t>, and J. </a:t>
            </a:r>
            <a:r>
              <a:rPr lang="en-IN" sz="1500" dirty="0" err="1" smtClean="0">
                <a:latin typeface="Times New Roman" pitchFamily="18" charset="0"/>
                <a:cs typeface="Times New Roman" pitchFamily="18" charset="0"/>
              </a:rPr>
              <a:t>Craninckx</a:t>
            </a:r>
            <a:r>
              <a:rPr lang="en-IN" sz="1500" dirty="0" smtClean="0">
                <a:latin typeface="Times New Roman" pitchFamily="18" charset="0"/>
                <a:cs typeface="Times New Roman" pitchFamily="18" charset="0"/>
              </a:rPr>
              <a:t>, “A 40 nm </a:t>
            </a:r>
            <a:r>
              <a:rPr lang="en-IN" sz="1500" dirty="0" err="1" smtClean="0">
                <a:latin typeface="Times New Roman" pitchFamily="18" charset="0"/>
                <a:cs typeface="Times New Roman" pitchFamily="18" charset="0"/>
              </a:rPr>
              <a:t>cmos</a:t>
            </a:r>
            <a:r>
              <a:rPr lang="en-IN" sz="1500" dirty="0" smtClean="0">
                <a:latin typeface="Times New Roman" pitchFamily="18" charset="0"/>
                <a:cs typeface="Times New Roman" pitchFamily="18" charset="0"/>
              </a:rPr>
              <a:t> 0.4–6 </a:t>
            </a:r>
            <a:r>
              <a:rPr lang="en-IN" sz="1500" dirty="0" err="1" smtClean="0">
                <a:latin typeface="Times New Roman" pitchFamily="18" charset="0"/>
                <a:cs typeface="Times New Roman" pitchFamily="18" charset="0"/>
              </a:rPr>
              <a:t>ghz</a:t>
            </a:r>
            <a:r>
              <a:rPr lang="en-IN" sz="1500" dirty="0" smtClean="0">
                <a:latin typeface="Times New Roman" pitchFamily="18" charset="0"/>
                <a:cs typeface="Times New Roman" pitchFamily="18" charset="0"/>
              </a:rPr>
              <a:t> receiver resilient to out-of-band blockers,” Solid-State Circuits, IEEE Journal of, vol. 46, no. 7, pp. 1659–1671, 2011.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A. </a:t>
            </a:r>
            <a:r>
              <a:rPr lang="en-IN" sz="1500" dirty="0" err="1" smtClean="0">
                <a:latin typeface="Times New Roman" pitchFamily="18" charset="0"/>
                <a:cs typeface="Times New Roman" pitchFamily="18" charset="0"/>
              </a:rPr>
              <a:t>Mirzaei</a:t>
            </a:r>
            <a:r>
              <a:rPr lang="en-IN" sz="1500" dirty="0" smtClean="0">
                <a:latin typeface="Times New Roman" pitchFamily="18" charset="0"/>
                <a:cs typeface="Times New Roman" pitchFamily="18" charset="0"/>
              </a:rPr>
              <a:t> and H. </a:t>
            </a:r>
            <a:r>
              <a:rPr lang="en-IN" sz="1500" dirty="0" err="1" smtClean="0">
                <a:latin typeface="Times New Roman" pitchFamily="18" charset="0"/>
                <a:cs typeface="Times New Roman" pitchFamily="18" charset="0"/>
              </a:rPr>
              <a:t>Darabi</a:t>
            </a:r>
            <a:r>
              <a:rPr lang="en-IN" sz="1500" dirty="0" smtClean="0">
                <a:latin typeface="Times New Roman" pitchFamily="18" charset="0"/>
                <a:cs typeface="Times New Roman" pitchFamily="18" charset="0"/>
              </a:rPr>
              <a:t>, “Reconfigurable </a:t>
            </a:r>
            <a:r>
              <a:rPr lang="en-IN" sz="1500" dirty="0" err="1" smtClean="0">
                <a:latin typeface="Times New Roman" pitchFamily="18" charset="0"/>
                <a:cs typeface="Times New Roman" pitchFamily="18" charset="0"/>
              </a:rPr>
              <a:t>rf</a:t>
            </a:r>
            <a:r>
              <a:rPr lang="en-IN" sz="1500" dirty="0" smtClean="0">
                <a:latin typeface="Times New Roman" pitchFamily="18" charset="0"/>
                <a:cs typeface="Times New Roman" pitchFamily="18" charset="0"/>
              </a:rPr>
              <a:t> front-ends for cellular receivers,” in Compound Semiconductor Integrated Circuit Symposium (CSICS), 2010 IEEE. IEEE, 2010, pp. 1–4.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J. </a:t>
            </a:r>
            <a:r>
              <a:rPr lang="en-IN" sz="1500" dirty="0" err="1" smtClean="0">
                <a:latin typeface="Times New Roman" pitchFamily="18" charset="0"/>
                <a:cs typeface="Times New Roman" pitchFamily="18" charset="0"/>
              </a:rPr>
              <a:t>Borremans</a:t>
            </a:r>
            <a:r>
              <a:rPr lang="en-IN" sz="1500" dirty="0" smtClean="0">
                <a:latin typeface="Times New Roman" pitchFamily="18" charset="0"/>
                <a:cs typeface="Times New Roman" pitchFamily="18" charset="0"/>
              </a:rPr>
              <a:t>, G. </a:t>
            </a:r>
            <a:r>
              <a:rPr lang="en-IN" sz="1500" dirty="0" err="1" smtClean="0">
                <a:latin typeface="Times New Roman" pitchFamily="18" charset="0"/>
                <a:cs typeface="Times New Roman" pitchFamily="18" charset="0"/>
              </a:rPr>
              <a:t>Mandal</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Debaillie</a:t>
            </a:r>
            <a:r>
              <a:rPr lang="en-IN" sz="1500" dirty="0" smtClean="0">
                <a:latin typeface="Times New Roman" pitchFamily="18" charset="0"/>
                <a:cs typeface="Times New Roman" pitchFamily="18" charset="0"/>
              </a:rPr>
              <a:t>, V. </a:t>
            </a:r>
            <a:r>
              <a:rPr lang="en-IN" sz="1500" dirty="0" err="1" smtClean="0">
                <a:latin typeface="Times New Roman" pitchFamily="18" charset="0"/>
                <a:cs typeface="Times New Roman" pitchFamily="18" charset="0"/>
              </a:rPr>
              <a:t>Giannini</a:t>
            </a:r>
            <a:r>
              <a:rPr lang="en-IN" sz="1500" dirty="0" smtClean="0">
                <a:latin typeface="Times New Roman" pitchFamily="18" charset="0"/>
                <a:cs typeface="Times New Roman" pitchFamily="18" charset="0"/>
              </a:rPr>
              <a:t>, and J. </a:t>
            </a:r>
            <a:r>
              <a:rPr lang="en-IN" sz="1500" dirty="0" err="1" smtClean="0">
                <a:latin typeface="Times New Roman" pitchFamily="18" charset="0"/>
                <a:cs typeface="Times New Roman" pitchFamily="18" charset="0"/>
              </a:rPr>
              <a:t>Craninckx</a:t>
            </a:r>
            <a:r>
              <a:rPr lang="en-IN" sz="1500" dirty="0" smtClean="0">
                <a:latin typeface="Times New Roman" pitchFamily="18" charset="0"/>
                <a:cs typeface="Times New Roman" pitchFamily="18" charset="0"/>
              </a:rPr>
              <a:t>, “A sub-3db </a:t>
            </a:r>
            <a:r>
              <a:rPr lang="en-IN" sz="1500" dirty="0" err="1" smtClean="0">
                <a:latin typeface="Times New Roman" pitchFamily="18" charset="0"/>
                <a:cs typeface="Times New Roman" pitchFamily="18" charset="0"/>
              </a:rPr>
              <a:t>nf</a:t>
            </a:r>
            <a:r>
              <a:rPr lang="en-IN" sz="1500" dirty="0" smtClean="0">
                <a:latin typeface="Times New Roman" pitchFamily="18" charset="0"/>
                <a:cs typeface="Times New Roman" pitchFamily="18" charset="0"/>
              </a:rPr>
              <a:t> voltage-sampling front-end with+ 18dbm </a:t>
            </a:r>
            <a:r>
              <a:rPr lang="en-IN" sz="1500" dirty="0" err="1" smtClean="0">
                <a:latin typeface="Times New Roman" pitchFamily="18" charset="0"/>
                <a:cs typeface="Times New Roman" pitchFamily="18" charset="0"/>
              </a:rPr>
              <a:t>iip</a:t>
            </a:r>
            <a:r>
              <a:rPr lang="en-IN" sz="1500" dirty="0" smtClean="0">
                <a:latin typeface="Times New Roman" pitchFamily="18" charset="0"/>
                <a:cs typeface="Times New Roman" pitchFamily="18" charset="0"/>
              </a:rPr>
              <a:t> 3 and+ 2dbm blocker compression point,” in ESSCIRC, 2010 Proceedings of the. IEEE, 2010, pp. 402–405.</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1305</TotalTime>
  <Words>1491</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Frequency Transformation for Co-Designed Multi-Passband Multi-Embedded-Notch RF Filters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2021-06-09T13:45:17Z</dcterms:modified>
</cp:coreProperties>
</file>