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Parkinson's Disease Classification and Clinical Score Regression via United Embedding and Sparse Learning From Longitudinal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Parkinson's </a:t>
            </a:r>
            <a:r>
              <a:rPr lang="en-IN" sz="2000" dirty="0" smtClean="0">
                <a:latin typeface="Times New Roman" pitchFamily="18" charset="0"/>
                <a:cs typeface="Times New Roman" pitchFamily="18" charset="0"/>
              </a:rPr>
              <a:t>disease (PD) is known as an irreversible neurodegenerative disease that mainly affects the patient's motor system. Early classification and regression of PD are essential to slow down this degenerative process from its onset. In this article, a novel adaptive unsupervised feature selection approach is proposed by exploiting manifold learning from longitudinal multimodal data. Classification and clinical score prediction are performed jointly to facilitate early PD diagnosis. Specifically, the proposed approach performs united embedding and sparse regression, which can determine the similarity matrices and discriminative features adaptively.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Meanwhile</a:t>
            </a:r>
            <a:r>
              <a:rPr lang="en-IN" sz="2000" dirty="0" smtClean="0">
                <a:latin typeface="Times New Roman" pitchFamily="18" charset="0"/>
                <a:cs typeface="Times New Roman" pitchFamily="18" charset="0"/>
              </a:rPr>
              <a:t>, we constrain the similarity matrix among subjects and exploit the l2,p norm to conduct sparse adaptive control for obtaining the intrinsic information of the multimodal data structure. An effective iterative optimization algorithm is proposed to solve this problem. We perform abundant experiments on the Parkinson's Progression Markers Initiative (PPMI) data set to verify the validity of the proposed approach. The results show that our approach boosts the performance on the classification and clinical score regression of longitudinal data and surpasses the state-of-the-art approaches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Nevertheless, most existing research only focus on binary classification to differentiate PD and normal control (NC). A third category called scan without evidence of </a:t>
            </a:r>
            <a:r>
              <a:rPr lang="en-IN" sz="2000" dirty="0" err="1" smtClean="0">
                <a:latin typeface="Times New Roman" pitchFamily="18" charset="0"/>
                <a:cs typeface="Times New Roman" pitchFamily="18" charset="0"/>
              </a:rPr>
              <a:t>dopaminergic</a:t>
            </a:r>
            <a:r>
              <a:rPr lang="en-IN" sz="2000" dirty="0" smtClean="0">
                <a:latin typeface="Times New Roman" pitchFamily="18" charset="0"/>
                <a:cs typeface="Times New Roman" pitchFamily="18" charset="0"/>
              </a:rPr>
              <a:t> deficit (SWEDD) lacks sufficient attention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development of machine learning and data-driven analysis, a great number of recent studies have been proposed to predict and assess the stage of pathology using the brain images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accurate recognition of SWEDD contributes to offer appropriate therapeutic options to patients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Accordingly</a:t>
            </a:r>
            <a:r>
              <a:rPr lang="en-IN" sz="2000" dirty="0" smtClean="0">
                <a:latin typeface="Times New Roman" pitchFamily="18" charset="0"/>
                <a:cs typeface="Times New Roman" pitchFamily="18" charset="0"/>
              </a:rPr>
              <a:t>, we simultaneously classify three different clinical statuses for practical clinical application instead of binary classification of NC vs. SWEDD or PD vs. SWEDD.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effective iterative optimization algorithm is proposed to solve this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Nevertheless</a:t>
            </a:r>
            <a:r>
              <a:rPr lang="en-IN" sz="2000" dirty="0" smtClean="0">
                <a:latin typeface="Times New Roman" pitchFamily="18" charset="0"/>
                <a:cs typeface="Times New Roman" pitchFamily="18" charset="0"/>
              </a:rPr>
              <a:t>, for the multimodal data, the small dataset size and large feature dimension typically cause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and renders difficulty in model </a:t>
            </a:r>
            <a:r>
              <a:rPr lang="en-IN" sz="2000" dirty="0" smtClean="0">
                <a:latin typeface="Times New Roman" pitchFamily="18" charset="0"/>
                <a:cs typeface="Times New Roman" pitchFamily="18" charset="0"/>
              </a:rPr>
              <a:t>generalization.</a:t>
            </a:r>
          </a:p>
          <a:p>
            <a:pPr algn="just">
              <a:lnSpc>
                <a:spcPct val="150000"/>
              </a:lnSpc>
            </a:pPr>
            <a:r>
              <a:rPr lang="en-IN" sz="2000" dirty="0" smtClean="0">
                <a:latin typeface="Times New Roman" pitchFamily="18" charset="0"/>
                <a:cs typeface="Times New Roman" pitchFamily="18" charset="0"/>
              </a:rPr>
              <a:t>Due to the existence of data loss problem on longitudinal time points, we use the 5-fold cross-validation approach to verify the proposed approach on the 12-month and 24-month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constructing the united embedding and sparse regression framework, our approach can find the most disease-related biomarkers, which is helpful for PD monitoring.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method is evaluated on the public available Parkinson’s progression markers initiative (PPMI) datasets.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Extensive </a:t>
            </a:r>
            <a:r>
              <a:rPr lang="en-IN" sz="2000" dirty="0" smtClean="0">
                <a:latin typeface="Times New Roman" pitchFamily="18" charset="0"/>
                <a:cs typeface="Times New Roman" pitchFamily="18" charset="0"/>
              </a:rPr>
              <a:t>experimental results indicate that our proposed method identifies highly suitable regions for further PD analysis and diagnosis and outperforms state-of-the-art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In our proposed method, we first set the feature selection tuning parameters at a certain range and then select the most suitable values in the process of the experiments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compare our proposed method with other widely used methods such as elastic net, least absolute shrinkage and selection operator (Lasso)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Multi-modal multi-task (M3T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use longitudinal data to boost the performance of regression and classification effectively. The proposed approach is shown to surpass other state-of-the-art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Though deep learning has been extensively used in the medical image fields, it is difficult to obtain excellent generalization performance on small number of </a:t>
            </a:r>
            <a:r>
              <a:rPr lang="en-IN" sz="2000" dirty="0" smtClean="0">
                <a:latin typeface="Times New Roman" pitchFamily="18" charset="0"/>
                <a:cs typeface="Times New Roman" pitchFamily="18" charset="0"/>
              </a:rPr>
              <a:t>subjects.</a:t>
            </a:r>
          </a:p>
          <a:p>
            <a:pPr algn="just">
              <a:lnSpc>
                <a:spcPct val="150000"/>
              </a:lnSpc>
            </a:pPr>
            <a:r>
              <a:rPr lang="en-IN" sz="2000" dirty="0" smtClean="0">
                <a:latin typeface="Times New Roman" pitchFamily="18" charset="0"/>
                <a:cs typeface="Times New Roman" pitchFamily="18" charset="0"/>
              </a:rPr>
              <a:t>We conduct abundant experiments on the PPMI dataset to verify the effectiveness of the proposed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show that our algorithm effectively boosts the performance of classification and clinical score regression and surpasses other state-of-the-art approaches by taking full advantage of the longitudinal data.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Parkinson's disease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V. Kalia and A. E. Lang,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diagnosis is clinical and sometimes difficult, considering a large number of motor and non-motor symptoms in PD patients.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MDS clinical diagnostic criteria for Parkinson's disease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 Postuma, D. Berg, M. Stern, W. Poewe, C. W. Olanow, W. Oertel,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Movement Disorder Society PD Criteria are intended for use in clinical research but also may be used to guide clinical diagnosis.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jpg"/>
          <p:cNvPicPr>
            <a:picLocks noGrp="1" noChangeAspect="1" noChangeArrowheads="1"/>
          </p:cNvPicPr>
          <p:nvPr>
            <p:ph idx="1"/>
          </p:nvPr>
        </p:nvPicPr>
        <p:blipFill>
          <a:blip r:embed="rId2"/>
          <a:srcRect/>
          <a:stretch>
            <a:fillRect/>
          </a:stretch>
        </p:blipFill>
        <p:spPr bwMode="auto">
          <a:xfrm>
            <a:off x="1589087" y="1447800"/>
            <a:ext cx="7191375"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propose a novel adaptive unsupervised feature selection approach through embedding learning using longitudinal multimodal data for the united classification and clinical score prediction of PD. Specifically, the proposed approach concurrently performs adaptive embedding learning and sparse regression; the similarity matrices and discriminative features thus can be determined adaptively. Meanwhile, we dynamically update the similarity matrices among subjects and features and have the connected number of the similarity matrix among subjects equal to the number of classes to gain the intrinsic structural property of the data. An effective iterative optimization algorithm is proposed to solve this problem. By constructing the united embedding and sparse regression framework, our approach can find the most disease-related biomarkers, which is helpful for PD monitoring. We perform abundant experiments on the PPMI dataset to verify the validity of the proposed approach. We use longitudinal data to boost the performance of regression and classification effectively. The proposed approach is shown to surpass other state-of-the-art methods.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L. V. </a:t>
            </a:r>
            <a:r>
              <a:rPr lang="en-IN" sz="1700" dirty="0" err="1" smtClean="0">
                <a:latin typeface="Times New Roman" pitchFamily="18" charset="0"/>
                <a:cs typeface="Times New Roman" pitchFamily="18" charset="0"/>
              </a:rPr>
              <a:t>Kalia</a:t>
            </a:r>
            <a:r>
              <a:rPr lang="en-IN" sz="1700" dirty="0" smtClean="0">
                <a:latin typeface="Times New Roman" pitchFamily="18" charset="0"/>
                <a:cs typeface="Times New Roman" pitchFamily="18" charset="0"/>
              </a:rPr>
              <a:t> and A. E. Lang, "Parkinson's disease," The Lancet, vol. 386, pp. 896-912, Aug 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R. B. </a:t>
            </a:r>
            <a:r>
              <a:rPr lang="en-IN" sz="1700" dirty="0" err="1" smtClean="0">
                <a:latin typeface="Times New Roman" pitchFamily="18" charset="0"/>
                <a:cs typeface="Times New Roman" pitchFamily="18" charset="0"/>
              </a:rPr>
              <a:t>Postuma</a:t>
            </a:r>
            <a:r>
              <a:rPr lang="en-IN" sz="1700" dirty="0" smtClean="0">
                <a:latin typeface="Times New Roman" pitchFamily="18" charset="0"/>
                <a:cs typeface="Times New Roman" pitchFamily="18" charset="0"/>
              </a:rPr>
              <a:t>, D. Berg, M. Stern, W. </a:t>
            </a:r>
            <a:r>
              <a:rPr lang="en-IN" sz="1700" dirty="0" err="1" smtClean="0">
                <a:latin typeface="Times New Roman" pitchFamily="18" charset="0"/>
                <a:cs typeface="Times New Roman" pitchFamily="18" charset="0"/>
              </a:rPr>
              <a:t>Poewe</a:t>
            </a:r>
            <a:r>
              <a:rPr lang="en-IN" sz="1700" dirty="0" smtClean="0">
                <a:latin typeface="Times New Roman" pitchFamily="18" charset="0"/>
                <a:cs typeface="Times New Roman" pitchFamily="18" charset="0"/>
              </a:rPr>
              <a:t>, C. W. </a:t>
            </a:r>
            <a:r>
              <a:rPr lang="en-IN" sz="1700" dirty="0" err="1" smtClean="0">
                <a:latin typeface="Times New Roman" pitchFamily="18" charset="0"/>
                <a:cs typeface="Times New Roman" pitchFamily="18" charset="0"/>
              </a:rPr>
              <a:t>Olanow</a:t>
            </a:r>
            <a:r>
              <a:rPr lang="en-IN" sz="1700" dirty="0" smtClean="0">
                <a:latin typeface="Times New Roman" pitchFamily="18" charset="0"/>
                <a:cs typeface="Times New Roman" pitchFamily="18" charset="0"/>
              </a:rPr>
              <a:t>, W. </a:t>
            </a:r>
            <a:r>
              <a:rPr lang="en-IN" sz="1700" dirty="0" err="1" smtClean="0">
                <a:latin typeface="Times New Roman" pitchFamily="18" charset="0"/>
                <a:cs typeface="Times New Roman" pitchFamily="18" charset="0"/>
              </a:rPr>
              <a:t>Oertel</a:t>
            </a:r>
            <a:r>
              <a:rPr lang="en-IN" sz="1700" dirty="0" smtClean="0">
                <a:latin typeface="Times New Roman" pitchFamily="18" charset="0"/>
                <a:cs typeface="Times New Roman" pitchFamily="18" charset="0"/>
              </a:rPr>
              <a:t>, et al., "MDS clinical diagnostic criteria for Parkinson's disease," </a:t>
            </a:r>
            <a:r>
              <a:rPr lang="en-IN" sz="1700" dirty="0" err="1" smtClean="0">
                <a:latin typeface="Times New Roman" pitchFamily="18" charset="0"/>
                <a:cs typeface="Times New Roman" pitchFamily="18" charset="0"/>
              </a:rPr>
              <a:t>Mov</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Disord</a:t>
            </a:r>
            <a:r>
              <a:rPr lang="en-IN" sz="1700" dirty="0" smtClean="0">
                <a:latin typeface="Times New Roman" pitchFamily="18" charset="0"/>
                <a:cs typeface="Times New Roman" pitchFamily="18" charset="0"/>
              </a:rPr>
              <a:t>, vol. 30, pp. 1591-601, Oct 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J. </a:t>
            </a:r>
            <a:r>
              <a:rPr lang="en-IN" sz="1700" dirty="0" err="1" smtClean="0">
                <a:latin typeface="Times New Roman" pitchFamily="18" charset="0"/>
                <a:cs typeface="Times New Roman" pitchFamily="18" charset="0"/>
              </a:rPr>
              <a:t>Lotharius</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Brundin</a:t>
            </a:r>
            <a:r>
              <a:rPr lang="en-IN" sz="1700" dirty="0" smtClean="0">
                <a:latin typeface="Times New Roman" pitchFamily="18" charset="0"/>
                <a:cs typeface="Times New Roman" pitchFamily="18" charset="0"/>
              </a:rPr>
              <a:t>, "Pathogenesis of </a:t>
            </a:r>
            <a:r>
              <a:rPr lang="en-IN" sz="1700" dirty="0" err="1" smtClean="0">
                <a:latin typeface="Times New Roman" pitchFamily="18" charset="0"/>
                <a:cs typeface="Times New Roman" pitchFamily="18" charset="0"/>
              </a:rPr>
              <a:t>parkinson's</a:t>
            </a:r>
            <a:r>
              <a:rPr lang="en-IN" sz="1700" dirty="0" smtClean="0">
                <a:latin typeface="Times New Roman" pitchFamily="18" charset="0"/>
                <a:cs typeface="Times New Roman" pitchFamily="18" charset="0"/>
              </a:rPr>
              <a:t> disease: dopamine, vesicles and [alpha]-</a:t>
            </a:r>
            <a:r>
              <a:rPr lang="en-IN" sz="1700" dirty="0" err="1" smtClean="0">
                <a:latin typeface="Times New Roman" pitchFamily="18" charset="0"/>
                <a:cs typeface="Times New Roman" pitchFamily="18" charset="0"/>
              </a:rPr>
              <a:t>synuclein</a:t>
            </a:r>
            <a:r>
              <a:rPr lang="en-IN" sz="1700" dirty="0" smtClean="0">
                <a:latin typeface="Times New Roman" pitchFamily="18" charset="0"/>
                <a:cs typeface="Times New Roman" pitchFamily="18" charset="0"/>
              </a:rPr>
              <a:t>," Nat Rev </a:t>
            </a:r>
            <a:r>
              <a:rPr lang="en-IN" sz="1700" dirty="0" err="1" smtClean="0">
                <a:latin typeface="Times New Roman" pitchFamily="18" charset="0"/>
                <a:cs typeface="Times New Roman" pitchFamily="18" charset="0"/>
              </a:rPr>
              <a:t>Neurosci</a:t>
            </a:r>
            <a:r>
              <a:rPr lang="en-IN" sz="1700" dirty="0" smtClean="0">
                <a:latin typeface="Times New Roman" pitchFamily="18" charset="0"/>
                <a:cs typeface="Times New Roman" pitchFamily="18" charset="0"/>
              </a:rPr>
              <a:t>, vol. 3, pp. 932-942, Jan 2002.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B. S. Connolly and A. E. Lang, "Pharmacological Treatment of Parkinson Disease: A Review," JAMA, vol. 311, pp. 1670-1683, 2014.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H. Lei, Z. Huang, F. Zhou, A. </a:t>
            </a:r>
            <a:r>
              <a:rPr lang="en-IN" sz="1700" dirty="0" err="1" smtClean="0">
                <a:latin typeface="Times New Roman" pitchFamily="18" charset="0"/>
                <a:cs typeface="Times New Roman" pitchFamily="18" charset="0"/>
              </a:rPr>
              <a:t>Elazab</a:t>
            </a:r>
            <a:r>
              <a:rPr lang="en-IN" sz="1700" dirty="0" smtClean="0">
                <a:latin typeface="Times New Roman" pitchFamily="18" charset="0"/>
                <a:cs typeface="Times New Roman" pitchFamily="18" charset="0"/>
              </a:rPr>
              <a:t>, E. Tan, H. Li, et al., "Parkinson's Disease Diagnosis via Joint Learning From Multiple Modalities and Relations," IEEE Journal of Biomedical and Health Informatics, vol. 23, pp. 1437-1449, 2019. </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Li, J. Liu, Z. Tang, and B. Lei, "Deep Spatial-Temporal Feature Fusion From Adaptive Dynamic Functional Connectivity for MCI Identification," IEEE Transactions on Medical Imaging, vol. 39, pp. 2818-2830,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E. </a:t>
            </a:r>
            <a:r>
              <a:rPr lang="en-IN" sz="1600" dirty="0" err="1" smtClean="0">
                <a:latin typeface="Times New Roman" pitchFamily="18" charset="0"/>
                <a:cs typeface="Times New Roman" pitchFamily="18" charset="0"/>
              </a:rPr>
              <a:t>Adeli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Thung</a:t>
            </a:r>
            <a:r>
              <a:rPr lang="en-IN" sz="1600" dirty="0" smtClean="0">
                <a:latin typeface="Times New Roman" pitchFamily="18" charset="0"/>
                <a:cs typeface="Times New Roman" pitchFamily="18" charset="0"/>
              </a:rPr>
              <a:t>, L. An, G. Wu, F. Shi, T. Wang, et al., "Semi-Supervised Discriminative Classification Robust to Sample-Outliers and Feature-Noises," IEEE Transactions on Pattern Analysis and Machine Intelligence, vol. 41, pp. 515-522,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I. </a:t>
            </a:r>
            <a:r>
              <a:rPr lang="en-IN" sz="1600" dirty="0" err="1" smtClean="0">
                <a:latin typeface="Times New Roman" pitchFamily="18" charset="0"/>
                <a:cs typeface="Times New Roman" pitchFamily="18" charset="0"/>
              </a:rPr>
              <a:t>Suk</a:t>
            </a:r>
            <a:r>
              <a:rPr lang="en-IN" sz="1600" dirty="0" smtClean="0">
                <a:latin typeface="Times New Roman" pitchFamily="18" charset="0"/>
                <a:cs typeface="Times New Roman" pitchFamily="18" charset="0"/>
              </a:rPr>
              <a:t>, S. W. Lee, and D.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"Subclass-based multi-task learning for Alzheimer's disease diagnosis," Front Aging </a:t>
            </a:r>
            <a:r>
              <a:rPr lang="en-IN" sz="1600" dirty="0" err="1" smtClean="0">
                <a:latin typeface="Times New Roman" pitchFamily="18" charset="0"/>
                <a:cs typeface="Times New Roman" pitchFamily="18" charset="0"/>
              </a:rPr>
              <a:t>Neurosci</a:t>
            </a:r>
            <a:r>
              <a:rPr lang="en-IN" sz="1600" dirty="0" smtClean="0">
                <a:latin typeface="Times New Roman" pitchFamily="18" charset="0"/>
                <a:cs typeface="Times New Roman" pitchFamily="18" charset="0"/>
              </a:rPr>
              <a:t>, vol. 6, p. 168,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G. </a:t>
            </a:r>
            <a:r>
              <a:rPr lang="en-IN" sz="1600" dirty="0" err="1" smtClean="0">
                <a:latin typeface="Times New Roman" pitchFamily="18" charset="0"/>
                <a:cs typeface="Times New Roman" pitchFamily="18" charset="0"/>
              </a:rPr>
              <a:t>Litjens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Kooi</a:t>
            </a:r>
            <a:r>
              <a:rPr lang="en-IN" sz="1600" dirty="0" smtClean="0">
                <a:latin typeface="Times New Roman" pitchFamily="18" charset="0"/>
                <a:cs typeface="Times New Roman" pitchFamily="18" charset="0"/>
              </a:rPr>
              <a:t>, B. E. </a:t>
            </a:r>
            <a:r>
              <a:rPr lang="en-IN" sz="1600" dirty="0" err="1" smtClean="0">
                <a:latin typeface="Times New Roman" pitchFamily="18" charset="0"/>
                <a:cs typeface="Times New Roman" pitchFamily="18" charset="0"/>
              </a:rPr>
              <a:t>Bejnordi</a:t>
            </a:r>
            <a:r>
              <a:rPr lang="en-IN" sz="1600" dirty="0" smtClean="0">
                <a:latin typeface="Times New Roman" pitchFamily="18" charset="0"/>
                <a:cs typeface="Times New Roman" pitchFamily="18" charset="0"/>
              </a:rPr>
              <a:t>, A. A. A. </a:t>
            </a:r>
            <a:r>
              <a:rPr lang="en-IN" sz="1600" dirty="0" err="1" smtClean="0">
                <a:latin typeface="Times New Roman" pitchFamily="18" charset="0"/>
                <a:cs typeface="Times New Roman" pitchFamily="18" charset="0"/>
              </a:rPr>
              <a:t>Setio</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Ciompi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Ghafoorian</a:t>
            </a:r>
            <a:r>
              <a:rPr lang="en-IN" sz="1600" dirty="0" smtClean="0">
                <a:latin typeface="Times New Roman" pitchFamily="18" charset="0"/>
                <a:cs typeface="Times New Roman" pitchFamily="18" charset="0"/>
              </a:rPr>
              <a:t>, et al., "A survey on deep learning in medical image analysis," Medical Image Analysis, vol. 42, pp. 60-88,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F. </a:t>
            </a:r>
            <a:r>
              <a:rPr lang="en-IN" sz="1600" dirty="0" err="1" smtClean="0">
                <a:latin typeface="Times New Roman" pitchFamily="18" charset="0"/>
                <a:cs typeface="Times New Roman" pitchFamily="18" charset="0"/>
              </a:rPr>
              <a:t>Nie</a:t>
            </a:r>
            <a:r>
              <a:rPr lang="en-IN" sz="1600" dirty="0" smtClean="0">
                <a:latin typeface="Times New Roman" pitchFamily="18" charset="0"/>
                <a:cs typeface="Times New Roman" pitchFamily="18" charset="0"/>
              </a:rPr>
              <a:t>, W. Zhu, and X. Li, "Unsupervised feature selection with structured graph optimization," in the Proceedings of the Thirtieth AAAI Conference on Artificial Intelligence, 2016, pp. 1302-1308.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1317</Words>
  <Application>Microsoft Office PowerPoint</Application>
  <PresentationFormat>On-screen Show (4:3)</PresentationFormat>
  <Paragraphs>61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Parkinson's Disease Classification and Clinical Score Regression via United Embedding and Sparse Learning From Longitudinal Data</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2021-06-08T16:21:18Z</dcterms:modified>
</cp:coreProperties>
</file>