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6/8/2021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6/8/2021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6/8/2021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6/8/2021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6/8/2021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6/8/2021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err="1" smtClean="0">
                <a:latin typeface="Times New Roman" pitchFamily="18" charset="0"/>
                <a:cs typeface="Times New Roman" pitchFamily="18" charset="0"/>
              </a:rPr>
              <a:t>Hyperspectral</a:t>
            </a:r>
            <a:r>
              <a:rPr lang="en-IN" b="1" dirty="0" smtClean="0">
                <a:latin typeface="Times New Roman" pitchFamily="18" charset="0"/>
                <a:cs typeface="Times New Roman" pitchFamily="18" charset="0"/>
              </a:rPr>
              <a:t> Image Super-Resolution via Recurrent Feedback Embedding and Spatial-Spectral Consistency Regularization</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020762"/>
          </a:xfrm>
        </p:spPr>
        <p:txBody>
          <a:bodyPr>
            <a:normAutofit/>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  </a:t>
            </a:r>
          </a:p>
          <a:p>
            <a:pPr algn="just">
              <a:lnSpc>
                <a:spcPct val="150000"/>
              </a:lnSpc>
              <a:buNone/>
            </a:pP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Hyperspectral</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images with tens to hundreds of spectral bands usually suffer from low spatial resolution due to the limitation of the amount of incident energy. Without auxiliary images, the single </a:t>
            </a:r>
            <a:r>
              <a:rPr lang="en-IN" sz="2000" dirty="0" err="1" smtClean="0">
                <a:latin typeface="Times New Roman" pitchFamily="18" charset="0"/>
                <a:cs typeface="Times New Roman" pitchFamily="18" charset="0"/>
              </a:rPr>
              <a:t>hyperspectral</a:t>
            </a:r>
            <a:r>
              <a:rPr lang="en-IN" sz="2000" dirty="0" smtClean="0">
                <a:latin typeface="Times New Roman" pitchFamily="18" charset="0"/>
                <a:cs typeface="Times New Roman" pitchFamily="18" charset="0"/>
              </a:rPr>
              <a:t> image super-resolution (SR) method is still a challenging problem because of the high-dimensionality characteristic and special spectral patterns of </a:t>
            </a:r>
            <a:r>
              <a:rPr lang="en-IN" sz="2000" dirty="0" err="1" smtClean="0">
                <a:latin typeface="Times New Roman" pitchFamily="18" charset="0"/>
                <a:cs typeface="Times New Roman" pitchFamily="18" charset="0"/>
              </a:rPr>
              <a:t>hyperspectral</a:t>
            </a:r>
            <a:r>
              <a:rPr lang="en-IN" sz="2000" dirty="0" smtClean="0">
                <a:latin typeface="Times New Roman" pitchFamily="18" charset="0"/>
                <a:cs typeface="Times New Roman" pitchFamily="18" charset="0"/>
              </a:rPr>
              <a:t> images. Failing to thoroughly explore the coherence among </a:t>
            </a:r>
            <a:r>
              <a:rPr lang="en-IN" sz="2000" dirty="0" err="1" smtClean="0">
                <a:latin typeface="Times New Roman" pitchFamily="18" charset="0"/>
                <a:cs typeface="Times New Roman" pitchFamily="18" charset="0"/>
              </a:rPr>
              <a:t>hyperspectral</a:t>
            </a:r>
            <a:r>
              <a:rPr lang="en-IN" sz="2000" dirty="0" smtClean="0">
                <a:latin typeface="Times New Roman" pitchFamily="18" charset="0"/>
                <a:cs typeface="Times New Roman" pitchFamily="18" charset="0"/>
              </a:rPr>
              <a:t> bands and preserve the spatial-spectral structure of the scene, the performance of existing methods is still limited.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lnSpcReduction="10000"/>
          </a:bodyPr>
          <a:lstStyle/>
          <a:p>
            <a:pPr algn="just">
              <a:lnSpc>
                <a:spcPct val="15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article, we propose a novel single </a:t>
            </a:r>
            <a:r>
              <a:rPr lang="en-IN" sz="2000" dirty="0" err="1" smtClean="0">
                <a:latin typeface="Times New Roman" pitchFamily="18" charset="0"/>
                <a:cs typeface="Times New Roman" pitchFamily="18" charset="0"/>
              </a:rPr>
              <a:t>hyperspectral</a:t>
            </a:r>
            <a:r>
              <a:rPr lang="en-IN" sz="2000" dirty="0" smtClean="0">
                <a:latin typeface="Times New Roman" pitchFamily="18" charset="0"/>
                <a:cs typeface="Times New Roman" pitchFamily="18" charset="0"/>
              </a:rPr>
              <a:t> image SR method termed RFSR, which models the spectrum correlations from a sequence perspective. Specifically, we introduce a recurrent feedback network to fully exploit the complementary and consecutive information among the spectra of the </a:t>
            </a:r>
            <a:r>
              <a:rPr lang="en-IN" sz="2000" dirty="0" err="1" smtClean="0">
                <a:latin typeface="Times New Roman" pitchFamily="18" charset="0"/>
                <a:cs typeface="Times New Roman" pitchFamily="18" charset="0"/>
              </a:rPr>
              <a:t>hyperspectral</a:t>
            </a:r>
            <a:r>
              <a:rPr lang="en-IN" sz="2000" dirty="0" smtClean="0">
                <a:latin typeface="Times New Roman" pitchFamily="18" charset="0"/>
                <a:cs typeface="Times New Roman" pitchFamily="18" charset="0"/>
              </a:rPr>
              <a:t> data. With the group strategy, each grouping band is first super-resolved by exploring the consecutive information among groups via feedback embedding. For better preservation of the spatial-spectral structure among </a:t>
            </a:r>
            <a:r>
              <a:rPr lang="en-IN" sz="2000" dirty="0" err="1" smtClean="0">
                <a:latin typeface="Times New Roman" pitchFamily="18" charset="0"/>
                <a:cs typeface="Times New Roman" pitchFamily="18" charset="0"/>
              </a:rPr>
              <a:t>hyperspectral</a:t>
            </a:r>
            <a:r>
              <a:rPr lang="en-IN" sz="2000" dirty="0" smtClean="0">
                <a:latin typeface="Times New Roman" pitchFamily="18" charset="0"/>
                <a:cs typeface="Times New Roman" pitchFamily="18" charset="0"/>
              </a:rPr>
              <a:t> data, a regularization network is subsequently appended to enforce spatial-spectral correlations over the intermediate estimation. Experimental results on both natural and remote sensing </a:t>
            </a:r>
            <a:r>
              <a:rPr lang="en-IN" sz="2000" dirty="0" err="1" smtClean="0">
                <a:latin typeface="Times New Roman" pitchFamily="18" charset="0"/>
                <a:cs typeface="Times New Roman" pitchFamily="18" charset="0"/>
              </a:rPr>
              <a:t>hyperspectral</a:t>
            </a:r>
            <a:r>
              <a:rPr lang="en-IN" sz="2000" dirty="0" smtClean="0">
                <a:latin typeface="Times New Roman" pitchFamily="18" charset="0"/>
                <a:cs typeface="Times New Roman" pitchFamily="18" charset="0"/>
              </a:rPr>
              <a:t> images demonstrate the advantage of our approach over the state-of-the-art methods</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15240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954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spectral correlation, which is characterized by that there exists strong correlation among </a:t>
            </a:r>
            <a:r>
              <a:rPr lang="en-IN" sz="2000" dirty="0" err="1" smtClean="0">
                <a:latin typeface="Times New Roman" pitchFamily="18" charset="0"/>
                <a:cs typeface="Times New Roman" pitchFamily="18" charset="0"/>
              </a:rPr>
              <a:t>neighboring</a:t>
            </a:r>
            <a:r>
              <a:rPr lang="en-IN" sz="2000" dirty="0" smtClean="0">
                <a:latin typeface="Times New Roman" pitchFamily="18" charset="0"/>
                <a:cs typeface="Times New Roman" pitchFamily="18" charset="0"/>
              </a:rPr>
              <a:t> spectral bands of </a:t>
            </a:r>
            <a:r>
              <a:rPr lang="en-IN" sz="2000" dirty="0" err="1" smtClean="0">
                <a:latin typeface="Times New Roman" pitchFamily="18" charset="0"/>
                <a:cs typeface="Times New Roman" pitchFamily="18" charset="0"/>
              </a:rPr>
              <a:t>hyperspectral</a:t>
            </a:r>
            <a:r>
              <a:rPr lang="en-IN" sz="2000" dirty="0" smtClean="0">
                <a:latin typeface="Times New Roman" pitchFamily="18" charset="0"/>
                <a:cs typeface="Times New Roman" pitchFamily="18" charset="0"/>
              </a:rPr>
              <a:t> image, has been widely used for </a:t>
            </a:r>
            <a:r>
              <a:rPr lang="en-IN" sz="2000" dirty="0" err="1" smtClean="0">
                <a:latin typeface="Times New Roman" pitchFamily="18" charset="0"/>
                <a:cs typeface="Times New Roman" pitchFamily="18" charset="0"/>
              </a:rPr>
              <a:t>hyperspectral</a:t>
            </a:r>
            <a:r>
              <a:rPr lang="en-IN" sz="2000" dirty="0" smtClean="0">
                <a:latin typeface="Times New Roman" pitchFamily="18" charset="0"/>
                <a:cs typeface="Times New Roman" pitchFamily="18" charset="0"/>
              </a:rPr>
              <a:t> image reconstruction and </a:t>
            </a:r>
            <a:r>
              <a:rPr lang="en-IN" sz="2000" dirty="0" smtClean="0">
                <a:latin typeface="Times New Roman" pitchFamily="18" charset="0"/>
                <a:cs typeface="Times New Roman" pitchFamily="18" charset="0"/>
              </a:rPr>
              <a:t>analysis.</a:t>
            </a:r>
          </a:p>
          <a:p>
            <a:pPr algn="just">
              <a:lnSpc>
                <a:spcPct val="150000"/>
              </a:lnSpc>
            </a:pPr>
            <a:r>
              <a:rPr lang="en-IN" sz="2000" dirty="0" smtClean="0">
                <a:latin typeface="Times New Roman" pitchFamily="18" charset="0"/>
                <a:cs typeface="Times New Roman" pitchFamily="18" charset="0"/>
              </a:rPr>
              <a:t>When compared with perceptual and adversarial losses, which may restore details that do not exist in the original images and is undesirable in remote sensing field, l2 and l1 losses are more credible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Super-resolution reconstruction can infer a high-resolution image from one or sequential observed low-resolution </a:t>
            </a:r>
            <a:r>
              <a:rPr lang="en-IN" sz="2000" dirty="0" smtClean="0">
                <a:latin typeface="Times New Roman" pitchFamily="18" charset="0"/>
                <a:cs typeface="Times New Roman" pitchFamily="18" charset="0"/>
              </a:rPr>
              <a:t>images. </a:t>
            </a: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is a post-processing technique that does not require hardware modifications, and thus could break through the limitations of the imaging system.</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order to deal with the above problems, in this paper, we proposed a novel network for single </a:t>
            </a:r>
            <a:r>
              <a:rPr lang="en-IN" sz="2000" dirty="0" err="1" smtClean="0">
                <a:latin typeface="Times New Roman" pitchFamily="18" charset="0"/>
                <a:cs typeface="Times New Roman" pitchFamily="18" charset="0"/>
              </a:rPr>
              <a:t>hyperspectral</a:t>
            </a:r>
            <a:r>
              <a:rPr lang="en-IN" sz="2000" dirty="0" smtClean="0">
                <a:latin typeface="Times New Roman" pitchFamily="18" charset="0"/>
                <a:cs typeface="Times New Roman" pitchFamily="18" charset="0"/>
              </a:rPr>
              <a:t> super-resolution, namely Spatial-Spectral Feedback Network (SSFN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differences in the number of spectral bands and imaging conditions will make it difficult to establish a unified deep network. Furthermore, it is easy to cause the over-fitting 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 However, there are some drawbacks to these methods. Firstly, in the testing process, they typically need to solve complex and time-consuming optimization problems.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Image super-resolution is a ill-posed problem, which calls for additional prior (regulation) to constrain the reconstruction </a:t>
            </a:r>
            <a:r>
              <a:rPr lang="en-IN" sz="2000" dirty="0" smtClean="0">
                <a:latin typeface="Times New Roman" pitchFamily="18" charset="0"/>
                <a:cs typeface="Times New Roman" pitchFamily="18" charset="0"/>
              </a:rPr>
              <a:t>process.</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858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371600" y="5334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To exploit the redundancy and correlation in spectral domain, some approaches have been proposed by exploiting the </a:t>
            </a:r>
            <a:r>
              <a:rPr lang="en-IN" sz="2000" dirty="0" err="1" smtClean="0">
                <a:latin typeface="Times New Roman" pitchFamily="18" charset="0"/>
                <a:cs typeface="Times New Roman" pitchFamily="18" charset="0"/>
              </a:rPr>
              <a:t>sparsity</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non-local </a:t>
            </a:r>
            <a:r>
              <a:rPr lang="en-IN" sz="2000" dirty="0" smtClean="0">
                <a:latin typeface="Times New Roman" pitchFamily="18" charset="0"/>
                <a:cs typeface="Times New Roman" pitchFamily="18" charset="0"/>
              </a:rPr>
              <a:t>similarity, </a:t>
            </a:r>
            <a:r>
              <a:rPr lang="en-IN" sz="2000" dirty="0" err="1" smtClean="0">
                <a:latin typeface="Times New Roman" pitchFamily="18" charset="0"/>
                <a:cs typeface="Times New Roman" pitchFamily="18" charset="0"/>
              </a:rPr>
              <a:t>superpixelguided</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self-similarity, </a:t>
            </a:r>
            <a:r>
              <a:rPr lang="en-IN" sz="2000" dirty="0" smtClean="0">
                <a:latin typeface="Times New Roman" pitchFamily="18" charset="0"/>
                <a:cs typeface="Times New Roman" pitchFamily="18" charset="0"/>
              </a:rPr>
              <a:t>clustering manifold </a:t>
            </a:r>
            <a:r>
              <a:rPr lang="en-IN" sz="2000" dirty="0" smtClean="0">
                <a:latin typeface="Times New Roman" pitchFamily="18" charset="0"/>
                <a:cs typeface="Times New Roman" pitchFamily="18" charset="0"/>
              </a:rPr>
              <a:t>structure , </a:t>
            </a:r>
            <a:r>
              <a:rPr lang="en-IN" sz="2000" dirty="0" smtClean="0">
                <a:latin typeface="Times New Roman" pitchFamily="18" charset="0"/>
                <a:cs typeface="Times New Roman" pitchFamily="18" charset="0"/>
              </a:rPr>
              <a:t>tensor and low-rank constraints </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Comprehensive </a:t>
            </a:r>
            <a:r>
              <a:rPr lang="en-IN" sz="2000" dirty="0" smtClean="0">
                <a:latin typeface="Times New Roman" pitchFamily="18" charset="0"/>
                <a:cs typeface="Times New Roman" pitchFamily="18" charset="0"/>
              </a:rPr>
              <a:t>ablation studies demonstrate the effectiveness of each component and the fusion strategy used in the proposed method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SSPSR method contains four main components including Grouping Strategy (GS), Progressive </a:t>
            </a:r>
            <a:r>
              <a:rPr lang="en-IN" sz="2000" dirty="0" err="1" smtClean="0">
                <a:latin typeface="Times New Roman" pitchFamily="18" charset="0"/>
                <a:cs typeface="Times New Roman" pitchFamily="18" charset="0"/>
              </a:rPr>
              <a:t>Upsampling</a:t>
            </a:r>
            <a:r>
              <a:rPr lang="en-IN" sz="2000" dirty="0" smtClean="0">
                <a:latin typeface="Times New Roman" pitchFamily="18" charset="0"/>
                <a:cs typeface="Times New Roman" pitchFamily="18" charset="0"/>
              </a:rPr>
              <a:t> (PU), Parameter Sharing (PS), and Spectral Attention (SA).</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the proposed SSPSR method, in order to make the training process more efficient, we share the network parameters of each branch across all </a:t>
            </a:r>
            <a:r>
              <a:rPr lang="en-IN" sz="2000" dirty="0" smtClean="0">
                <a:latin typeface="Times New Roman" pitchFamily="18" charset="0"/>
                <a:cs typeface="Times New Roman" pitchFamily="18" charset="0"/>
              </a:rPr>
              <a:t>groups.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observe that with the help of local-spectral grouping strategy, the spectral reconstruction performance is greatly improved compared with the network without the grouping strategy (G=1</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order to obtain the best performance, we carefully adjust the </a:t>
            </a:r>
            <a:r>
              <a:rPr lang="en-IN" sz="2000" dirty="0" err="1" smtClean="0">
                <a:latin typeface="Times New Roman" pitchFamily="18" charset="0"/>
                <a:cs typeface="Times New Roman" pitchFamily="18" charset="0"/>
              </a:rPr>
              <a:t>hyperparameters</a:t>
            </a:r>
            <a:r>
              <a:rPr lang="en-IN" sz="2000" dirty="0" smtClean="0">
                <a:latin typeface="Times New Roman" pitchFamily="18" charset="0"/>
                <a:cs typeface="Times New Roman" pitchFamily="18" charset="0"/>
              </a:rPr>
              <a:t> of these comparison methods. The </a:t>
            </a:r>
            <a:r>
              <a:rPr lang="en-IN" sz="2000" dirty="0" err="1" smtClean="0">
                <a:latin typeface="Times New Roman" pitchFamily="18" charset="0"/>
                <a:cs typeface="Times New Roman" pitchFamily="18" charset="0"/>
              </a:rPr>
              <a:t>bicubic</a:t>
            </a:r>
            <a:r>
              <a:rPr lang="en-IN" sz="2000" dirty="0" smtClean="0">
                <a:latin typeface="Times New Roman" pitchFamily="18" charset="0"/>
                <a:cs typeface="Times New Roman" pitchFamily="18" charset="0"/>
              </a:rPr>
              <a:t> interpolation is used as our baseline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Through </a:t>
            </a:r>
            <a:r>
              <a:rPr lang="en-IN" sz="2000" dirty="0" smtClean="0">
                <a:latin typeface="Times New Roman" pitchFamily="18" charset="0"/>
                <a:cs typeface="Times New Roman" pitchFamily="18" charset="0"/>
              </a:rPr>
              <a:t>these approaches have achieved very good performance, the co-registered auxiliary image with high-resolution is very arduous, which limit the progress of practical application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Therefore, the performance of the super-resolution methods is heavily dependent on whether the designed prior can well characterize the observed data</a:t>
            </a:r>
            <a:r>
              <a:rPr lang="en-IN" sz="2000" dirty="0" smtClean="0">
                <a:latin typeface="Times New Roman" pitchFamily="18" charset="0"/>
                <a:cs typeface="Times New Roman" pitchFamily="18" charset="0"/>
              </a:rPr>
              <a:t>.</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166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err="1">
                          <a:latin typeface="Times New Roman"/>
                          <a:ea typeface="Calibri"/>
                          <a:cs typeface="Latha"/>
                        </a:rPr>
                        <a:t>Hyperspectral</a:t>
                      </a:r>
                      <a:r>
                        <a:rPr lang="en-US" sz="2000" dirty="0">
                          <a:latin typeface="Times New Roman"/>
                          <a:ea typeface="Calibri"/>
                          <a:cs typeface="Latha"/>
                        </a:rPr>
                        <a:t> image analysis techniques for the detection and classification of the early onset of plant disease and stress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Lowe, N. Harrison, and A. P. French,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review explores how imaging techniques are being developed with a focus on deployment for crop monitoring methods.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minimum spanning forest-based method for noninvasive cancer detection with hyperspectral imaging</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 Pike, G. Lu, D. Wang, Z. G. Chen, and B. Fei,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A support vector machine classifier is trained to create a pixel-wise classification probability map of cancerous and healthy tissue.</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7594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Estimating high-resolution urban surface temperature using a </a:t>
                      </a:r>
                      <a:r>
                        <a:rPr lang="en-US" sz="2000" dirty="0" err="1">
                          <a:latin typeface="Times New Roman"/>
                          <a:ea typeface="Calibri"/>
                          <a:cs typeface="Latha"/>
                        </a:rPr>
                        <a:t>hyperspectral</a:t>
                      </a:r>
                      <a:r>
                        <a:rPr lang="en-US" sz="2000" dirty="0">
                          <a:latin typeface="Times New Roman"/>
                          <a:ea typeface="Calibri"/>
                          <a:cs typeface="Latha"/>
                        </a:rPr>
                        <a:t> thermal mixing (</a:t>
                      </a:r>
                      <a:r>
                        <a:rPr lang="en-US" sz="2000" dirty="0" err="1">
                          <a:latin typeface="Times New Roman"/>
                          <a:ea typeface="Calibri"/>
                          <a:cs typeface="Latha"/>
                        </a:rPr>
                        <a:t>htm</a:t>
                      </a:r>
                      <a:r>
                        <a:rPr lang="en-US" sz="2000" dirty="0">
                          <a:latin typeface="Times New Roman"/>
                          <a:ea typeface="Calibri"/>
                          <a:cs typeface="Latha"/>
                        </a:rPr>
                        <a:t>) approach</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 Liu, H. Su, and X. Li,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this paper, a simple method that uses hyperspectral spectral mixture analysis (SMA) to estimate fine resolution urban LST is presented.</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Super-resolution reconstruction of hyperspectral images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 Akgun, Y. Altunbasak, and R. M. Mersereau,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 In this paper, we introduce a novel super-resolution method for </a:t>
                      </a:r>
                      <a:r>
                        <a:rPr lang="en-US" sz="2000" dirty="0" err="1">
                          <a:solidFill>
                            <a:srgbClr val="333333"/>
                          </a:solidFill>
                          <a:latin typeface="Times New Roman"/>
                          <a:ea typeface="Calibri"/>
                          <a:cs typeface="Latha"/>
                        </a:rPr>
                        <a:t>hyperspectral</a:t>
                      </a:r>
                      <a:r>
                        <a:rPr lang="en-US" sz="2000" dirty="0">
                          <a:solidFill>
                            <a:srgbClr val="333333"/>
                          </a:solidFill>
                          <a:latin typeface="Times New Roman"/>
                          <a:ea typeface="Calibri"/>
                          <a:cs typeface="Latha"/>
                        </a:rPr>
                        <a:t> images.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png"/>
          <p:cNvPicPr>
            <a:picLocks noGrp="1" noChangeAspect="1" noChangeArrowheads="1"/>
          </p:cNvPicPr>
          <p:nvPr>
            <p:ph idx="1"/>
          </p:nvPr>
        </p:nvPicPr>
        <p:blipFill>
          <a:blip r:embed="rId2"/>
          <a:srcRect/>
          <a:stretch>
            <a:fillRect/>
          </a:stretch>
        </p:blipFill>
        <p:spPr bwMode="auto">
          <a:xfrm>
            <a:off x="1676400" y="1524000"/>
            <a:ext cx="6705599" cy="47244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a:xfrm>
            <a:off x="1447800" y="1219200"/>
            <a:ext cx="7498080" cy="4800600"/>
          </a:xfrm>
        </p:spPr>
        <p:txBody>
          <a:bodyPr>
            <a:noAutofit/>
          </a:bodyPr>
          <a:lstStyle/>
          <a:p>
            <a:pPr algn="just">
              <a:lnSpc>
                <a:spcPct val="170000"/>
              </a:lnSpc>
              <a:buNone/>
            </a:pPr>
            <a:r>
              <a:rPr lang="en-IN" sz="1600" dirty="0" smtClean="0">
                <a:latin typeface="Times New Roman" pitchFamily="18" charset="0"/>
                <a:cs typeface="Times New Roman" pitchFamily="18" charset="0"/>
              </a:rPr>
              <a:t>    In </a:t>
            </a:r>
            <a:r>
              <a:rPr lang="en-IN" sz="1600" dirty="0" smtClean="0">
                <a:latin typeface="Times New Roman" pitchFamily="18" charset="0"/>
                <a:cs typeface="Times New Roman" pitchFamily="18" charset="0"/>
              </a:rPr>
              <a:t>this paper, we propose a novel network for single </a:t>
            </a:r>
            <a:r>
              <a:rPr lang="en-IN" sz="1600" dirty="0" err="1" smtClean="0">
                <a:latin typeface="Times New Roman" pitchFamily="18" charset="0"/>
                <a:cs typeface="Times New Roman" pitchFamily="18" charset="0"/>
              </a:rPr>
              <a:t>hyperspectral</a:t>
            </a:r>
            <a:r>
              <a:rPr lang="en-IN" sz="1600" dirty="0" smtClean="0">
                <a:latin typeface="Times New Roman" pitchFamily="18" charset="0"/>
                <a:cs typeface="Times New Roman" pitchFamily="18" charset="0"/>
              </a:rPr>
              <a:t> image super-resolution called Spatial-Spectral Feedback Network (SSFN), which can faithfully reconstruct a SR </a:t>
            </a:r>
            <a:r>
              <a:rPr lang="en-IN" sz="1600" dirty="0" err="1" smtClean="0">
                <a:latin typeface="Times New Roman" pitchFamily="18" charset="0"/>
                <a:cs typeface="Times New Roman" pitchFamily="18" charset="0"/>
              </a:rPr>
              <a:t>hyperspectral</a:t>
            </a:r>
            <a:r>
              <a:rPr lang="en-IN" sz="1600" dirty="0" smtClean="0">
                <a:latin typeface="Times New Roman" pitchFamily="18" charset="0"/>
                <a:cs typeface="Times New Roman" pitchFamily="18" charset="0"/>
              </a:rPr>
              <a:t> image by enhancing low-level </a:t>
            </a:r>
            <a:r>
              <a:rPr lang="en-IN" sz="1600" dirty="0" err="1" smtClean="0">
                <a:latin typeface="Times New Roman" pitchFamily="18" charset="0"/>
                <a:cs typeface="Times New Roman" pitchFamily="18" charset="0"/>
              </a:rPr>
              <a:t>localspectral</a:t>
            </a:r>
            <a:r>
              <a:rPr lang="en-IN" sz="1600" dirty="0" smtClean="0">
                <a:latin typeface="Times New Roman" pitchFamily="18" charset="0"/>
                <a:cs typeface="Times New Roman" pitchFamily="18" charset="0"/>
              </a:rPr>
              <a:t> representations with the high-level global-spectral ones. In particular, in order to explore the spatial and spectral correlation characteristic of </a:t>
            </a:r>
            <a:r>
              <a:rPr lang="en-IN" sz="1600" dirty="0" err="1" smtClean="0">
                <a:latin typeface="Times New Roman" pitchFamily="18" charset="0"/>
                <a:cs typeface="Times New Roman" pitchFamily="18" charset="0"/>
              </a:rPr>
              <a:t>hyperspectral</a:t>
            </a:r>
            <a:r>
              <a:rPr lang="en-IN" sz="1600" dirty="0" smtClean="0">
                <a:latin typeface="Times New Roman" pitchFamily="18" charset="0"/>
                <a:cs typeface="Times New Roman" pitchFamily="18" charset="0"/>
              </a:rPr>
              <a:t> data, we carefully designed a Spatial-Spectral Feedback Block (SSFB) to handle the feedback information flow as well as the feature reuse. In addition, such recurrent structure with feedback connections requires only few parameters, which makes it possible to obtain stable training results under small data. The comprehensive experimental results on three public </a:t>
            </a:r>
            <a:r>
              <a:rPr lang="en-IN" sz="1600" dirty="0" err="1" smtClean="0">
                <a:latin typeface="Times New Roman" pitchFamily="18" charset="0"/>
                <a:cs typeface="Times New Roman" pitchFamily="18" charset="0"/>
              </a:rPr>
              <a:t>hyperspectral</a:t>
            </a:r>
            <a:r>
              <a:rPr lang="en-IN" sz="1600" dirty="0" smtClean="0">
                <a:latin typeface="Times New Roman" pitchFamily="18" charset="0"/>
                <a:cs typeface="Times New Roman" pitchFamily="18" charset="0"/>
              </a:rPr>
              <a:t> datasets have demonstrated that the proposed SSFN not only achieves the best performance in terms of some commonly used objective indicators, but also generates more clear high-resolution images in comparison with the state-of-the-art methods.</a:t>
            </a:r>
            <a:endParaRPr lang="en-US" sz="16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500" dirty="0" smtClean="0">
                <a:latin typeface="Times New Roman" pitchFamily="18" charset="0"/>
                <a:cs typeface="Times New Roman" pitchFamily="18" charset="0"/>
              </a:rPr>
              <a:t>[1] A. Lowe, N. Harrison, and A. P. French, “</a:t>
            </a:r>
            <a:r>
              <a:rPr lang="en-IN" sz="1500" dirty="0" err="1" smtClean="0">
                <a:latin typeface="Times New Roman" pitchFamily="18" charset="0"/>
                <a:cs typeface="Times New Roman" pitchFamily="18" charset="0"/>
              </a:rPr>
              <a:t>Hyperspectral</a:t>
            </a:r>
            <a:r>
              <a:rPr lang="en-IN" sz="1500" dirty="0" smtClean="0">
                <a:latin typeface="Times New Roman" pitchFamily="18" charset="0"/>
                <a:cs typeface="Times New Roman" pitchFamily="18" charset="0"/>
              </a:rPr>
              <a:t> image analysis techniques for the detection and classification of the early onset of plant disease and stress,” Plant methods, vol. 13, no. 1, pp. 1–12, 2017.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2] R. Pike, G. Lu, D. Wang, Z. G. Chen, and B. </a:t>
            </a:r>
            <a:r>
              <a:rPr lang="en-IN" sz="1500" dirty="0" err="1" smtClean="0">
                <a:latin typeface="Times New Roman" pitchFamily="18" charset="0"/>
                <a:cs typeface="Times New Roman" pitchFamily="18" charset="0"/>
              </a:rPr>
              <a:t>Fei</a:t>
            </a:r>
            <a:r>
              <a:rPr lang="en-IN" sz="1500" dirty="0" smtClean="0">
                <a:latin typeface="Times New Roman" pitchFamily="18" charset="0"/>
                <a:cs typeface="Times New Roman" pitchFamily="18" charset="0"/>
              </a:rPr>
              <a:t>, “A minimum spanning forest-based method for </a:t>
            </a:r>
            <a:r>
              <a:rPr lang="en-IN" sz="1500" dirty="0" err="1" smtClean="0">
                <a:latin typeface="Times New Roman" pitchFamily="18" charset="0"/>
                <a:cs typeface="Times New Roman" pitchFamily="18" charset="0"/>
              </a:rPr>
              <a:t>noninvasive</a:t>
            </a:r>
            <a:r>
              <a:rPr lang="en-IN" sz="1500" dirty="0" smtClean="0">
                <a:latin typeface="Times New Roman" pitchFamily="18" charset="0"/>
                <a:cs typeface="Times New Roman" pitchFamily="18" charset="0"/>
              </a:rPr>
              <a:t> cancer detection with </a:t>
            </a:r>
            <a:r>
              <a:rPr lang="en-IN" sz="1500" dirty="0" err="1" smtClean="0">
                <a:latin typeface="Times New Roman" pitchFamily="18" charset="0"/>
                <a:cs typeface="Times New Roman" pitchFamily="18" charset="0"/>
              </a:rPr>
              <a:t>hyperspectral</a:t>
            </a:r>
            <a:r>
              <a:rPr lang="en-IN" sz="1500" dirty="0" smtClean="0">
                <a:latin typeface="Times New Roman" pitchFamily="18" charset="0"/>
                <a:cs typeface="Times New Roman" pitchFamily="18" charset="0"/>
              </a:rPr>
              <a:t> imaging,” IEEE Transactions on Biomedical Engineering, vol. 63, no. 3, pp. 653–663, 2015.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3] K. Liu, H. Su, and X. Li, “Estimating high-resolution urban surface temperature using a </a:t>
            </a:r>
            <a:r>
              <a:rPr lang="en-IN" sz="1500" dirty="0" err="1" smtClean="0">
                <a:latin typeface="Times New Roman" pitchFamily="18" charset="0"/>
                <a:cs typeface="Times New Roman" pitchFamily="18" charset="0"/>
              </a:rPr>
              <a:t>hyperspectral</a:t>
            </a:r>
            <a:r>
              <a:rPr lang="en-IN" sz="1500" dirty="0" smtClean="0">
                <a:latin typeface="Times New Roman" pitchFamily="18" charset="0"/>
                <a:cs typeface="Times New Roman" pitchFamily="18" charset="0"/>
              </a:rPr>
              <a:t> thermal mixing (</a:t>
            </a:r>
            <a:r>
              <a:rPr lang="en-IN" sz="1500" dirty="0" err="1" smtClean="0">
                <a:latin typeface="Times New Roman" pitchFamily="18" charset="0"/>
                <a:cs typeface="Times New Roman" pitchFamily="18" charset="0"/>
              </a:rPr>
              <a:t>htm</a:t>
            </a:r>
            <a:r>
              <a:rPr lang="en-IN" sz="1500" dirty="0" smtClean="0">
                <a:latin typeface="Times New Roman" pitchFamily="18" charset="0"/>
                <a:cs typeface="Times New Roman" pitchFamily="18" charset="0"/>
              </a:rPr>
              <a:t>) approach,” IEEE Journal of Selected Topics in Applied Earth Observations and Remote Sensing, vol. 9, no. 2, pp. 804–815, 2015.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4] T. </a:t>
            </a:r>
            <a:r>
              <a:rPr lang="en-IN" sz="1500" dirty="0" err="1" smtClean="0">
                <a:latin typeface="Times New Roman" pitchFamily="18" charset="0"/>
                <a:cs typeface="Times New Roman" pitchFamily="18" charset="0"/>
              </a:rPr>
              <a:t>Akgun</a:t>
            </a:r>
            <a:r>
              <a:rPr lang="en-IN" sz="1500" dirty="0" smtClean="0">
                <a:latin typeface="Times New Roman" pitchFamily="18" charset="0"/>
                <a:cs typeface="Times New Roman" pitchFamily="18" charset="0"/>
              </a:rPr>
              <a:t>, Y. </a:t>
            </a:r>
            <a:r>
              <a:rPr lang="en-IN" sz="1500" dirty="0" err="1" smtClean="0">
                <a:latin typeface="Times New Roman" pitchFamily="18" charset="0"/>
                <a:cs typeface="Times New Roman" pitchFamily="18" charset="0"/>
              </a:rPr>
              <a:t>Altunbasak</a:t>
            </a:r>
            <a:r>
              <a:rPr lang="en-IN" sz="1500" dirty="0" smtClean="0">
                <a:latin typeface="Times New Roman" pitchFamily="18" charset="0"/>
                <a:cs typeface="Times New Roman" pitchFamily="18" charset="0"/>
              </a:rPr>
              <a:t>, and R. M. </a:t>
            </a:r>
            <a:r>
              <a:rPr lang="en-IN" sz="1500" dirty="0" err="1" smtClean="0">
                <a:latin typeface="Times New Roman" pitchFamily="18" charset="0"/>
                <a:cs typeface="Times New Roman" pitchFamily="18" charset="0"/>
              </a:rPr>
              <a:t>Mersereau</a:t>
            </a:r>
            <a:r>
              <a:rPr lang="en-IN" sz="1500" dirty="0" smtClean="0">
                <a:latin typeface="Times New Roman" pitchFamily="18" charset="0"/>
                <a:cs typeface="Times New Roman" pitchFamily="18" charset="0"/>
              </a:rPr>
              <a:t>, “Super-resolution reconstruction of </a:t>
            </a:r>
            <a:r>
              <a:rPr lang="en-IN" sz="1500" dirty="0" err="1" smtClean="0">
                <a:latin typeface="Times New Roman" pitchFamily="18" charset="0"/>
                <a:cs typeface="Times New Roman" pitchFamily="18" charset="0"/>
              </a:rPr>
              <a:t>hyperspectral</a:t>
            </a:r>
            <a:r>
              <a:rPr lang="en-IN" sz="1500" dirty="0" smtClean="0">
                <a:latin typeface="Times New Roman" pitchFamily="18" charset="0"/>
                <a:cs typeface="Times New Roman" pitchFamily="18" charset="0"/>
              </a:rPr>
              <a:t> images,” IEEE Transactions on Image Processing, vol. 14, no. 11, pp. 1860–1875, 2005.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5] N. </a:t>
            </a:r>
            <a:r>
              <a:rPr lang="en-IN" sz="1500" dirty="0" err="1" smtClean="0">
                <a:latin typeface="Times New Roman" pitchFamily="18" charset="0"/>
                <a:cs typeface="Times New Roman" pitchFamily="18" charset="0"/>
              </a:rPr>
              <a:t>Yokoya</a:t>
            </a:r>
            <a:r>
              <a:rPr lang="en-IN" sz="1500" dirty="0" smtClean="0">
                <a:latin typeface="Times New Roman" pitchFamily="18" charset="0"/>
                <a:cs typeface="Times New Roman" pitchFamily="18" charset="0"/>
              </a:rPr>
              <a:t>, C. </a:t>
            </a:r>
            <a:r>
              <a:rPr lang="en-IN" sz="1500" dirty="0" err="1" smtClean="0">
                <a:latin typeface="Times New Roman" pitchFamily="18" charset="0"/>
                <a:cs typeface="Times New Roman" pitchFamily="18" charset="0"/>
              </a:rPr>
              <a:t>Grohnfeldt</a:t>
            </a:r>
            <a:r>
              <a:rPr lang="en-IN" sz="1500" dirty="0" smtClean="0">
                <a:latin typeface="Times New Roman" pitchFamily="18" charset="0"/>
                <a:cs typeface="Times New Roman" pitchFamily="18" charset="0"/>
              </a:rPr>
              <a:t>, and J. </a:t>
            </a:r>
            <a:r>
              <a:rPr lang="en-IN" sz="1500" dirty="0" err="1" smtClean="0">
                <a:latin typeface="Times New Roman" pitchFamily="18" charset="0"/>
                <a:cs typeface="Times New Roman" pitchFamily="18" charset="0"/>
              </a:rPr>
              <a:t>Chanussot</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Hyperspectral</a:t>
            </a:r>
            <a:r>
              <a:rPr lang="en-IN" sz="1500" dirty="0" smtClean="0">
                <a:latin typeface="Times New Roman" pitchFamily="18" charset="0"/>
                <a:cs typeface="Times New Roman" pitchFamily="18" charset="0"/>
              </a:rPr>
              <a:t> and multispectral data fusion: A comparative review of the recent literature,” IEEE </a:t>
            </a:r>
            <a:r>
              <a:rPr lang="en-IN" sz="1500" dirty="0" err="1" smtClean="0">
                <a:latin typeface="Times New Roman" pitchFamily="18" charset="0"/>
                <a:cs typeface="Times New Roman" pitchFamily="18" charset="0"/>
              </a:rPr>
              <a:t>Geoscience</a:t>
            </a:r>
            <a:r>
              <a:rPr lang="en-IN" sz="1500" dirty="0" smtClean="0">
                <a:latin typeface="Times New Roman" pitchFamily="18" charset="0"/>
                <a:cs typeface="Times New Roman" pitchFamily="18" charset="0"/>
              </a:rPr>
              <a:t> and Remote Sensing Magazine, vol. 5, no. 2, pp. 29– 56, 2017. </a:t>
            </a:r>
            <a:endParaRPr lang="en-US" sz="15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N. </a:t>
            </a:r>
            <a:r>
              <a:rPr lang="en-IN" sz="1600" dirty="0" err="1" smtClean="0">
                <a:latin typeface="Times New Roman" pitchFamily="18" charset="0"/>
                <a:cs typeface="Times New Roman" pitchFamily="18" charset="0"/>
              </a:rPr>
              <a:t>Akhtar</a:t>
            </a:r>
            <a:r>
              <a:rPr lang="en-IN" sz="1600" dirty="0" smtClean="0">
                <a:latin typeface="Times New Roman" pitchFamily="18" charset="0"/>
                <a:cs typeface="Times New Roman" pitchFamily="18" charset="0"/>
              </a:rPr>
              <a:t>, F. </a:t>
            </a:r>
            <a:r>
              <a:rPr lang="en-IN" sz="1600" dirty="0" err="1" smtClean="0">
                <a:latin typeface="Times New Roman" pitchFamily="18" charset="0"/>
                <a:cs typeface="Times New Roman" pitchFamily="18" charset="0"/>
              </a:rPr>
              <a:t>Shafait</a:t>
            </a:r>
            <a:r>
              <a:rPr lang="en-IN" sz="1600" dirty="0" smtClean="0">
                <a:latin typeface="Times New Roman" pitchFamily="18" charset="0"/>
                <a:cs typeface="Times New Roman" pitchFamily="18" charset="0"/>
              </a:rPr>
              <a:t>, and A. </a:t>
            </a:r>
            <a:r>
              <a:rPr lang="en-IN" sz="1600" dirty="0" err="1" smtClean="0">
                <a:latin typeface="Times New Roman" pitchFamily="18" charset="0"/>
                <a:cs typeface="Times New Roman" pitchFamily="18" charset="0"/>
              </a:rPr>
              <a:t>Mian</a:t>
            </a:r>
            <a:r>
              <a:rPr lang="en-IN" sz="1600" dirty="0" smtClean="0">
                <a:latin typeface="Times New Roman" pitchFamily="18" charset="0"/>
                <a:cs typeface="Times New Roman" pitchFamily="18" charset="0"/>
              </a:rPr>
              <a:t>, “Bayesian sparse representation for </a:t>
            </a:r>
            <a:r>
              <a:rPr lang="en-IN" sz="1600" dirty="0" err="1" smtClean="0">
                <a:latin typeface="Times New Roman" pitchFamily="18" charset="0"/>
                <a:cs typeface="Times New Roman" pitchFamily="18" charset="0"/>
              </a:rPr>
              <a:t>hyperspectral</a:t>
            </a:r>
            <a:r>
              <a:rPr lang="en-IN" sz="1600" dirty="0" smtClean="0">
                <a:latin typeface="Times New Roman" pitchFamily="18" charset="0"/>
                <a:cs typeface="Times New Roman" pitchFamily="18" charset="0"/>
              </a:rPr>
              <a:t> image super resolution,” in 2015 IEEE Conference on Computer Vision and Pattern Recognition (CVPR), 2015, pp. 3631– 3640.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S. Li, R. Dian, L. Fang, and J. M. </a:t>
            </a:r>
            <a:r>
              <a:rPr lang="en-IN" sz="1600" dirty="0" err="1" smtClean="0">
                <a:latin typeface="Times New Roman" pitchFamily="18" charset="0"/>
                <a:cs typeface="Times New Roman" pitchFamily="18" charset="0"/>
              </a:rPr>
              <a:t>Bioucas</a:t>
            </a:r>
            <a:r>
              <a:rPr lang="en-IN" sz="1600" dirty="0" smtClean="0">
                <a:latin typeface="Times New Roman" pitchFamily="18" charset="0"/>
                <a:cs typeface="Times New Roman" pitchFamily="18" charset="0"/>
              </a:rPr>
              <a:t>-Dias, “Fusing </a:t>
            </a:r>
            <a:r>
              <a:rPr lang="en-IN" sz="1600" dirty="0" err="1" smtClean="0">
                <a:latin typeface="Times New Roman" pitchFamily="18" charset="0"/>
                <a:cs typeface="Times New Roman" pitchFamily="18" charset="0"/>
              </a:rPr>
              <a:t>hyperspectral</a:t>
            </a:r>
            <a:r>
              <a:rPr lang="en-IN" sz="1600" dirty="0" smtClean="0">
                <a:latin typeface="Times New Roman" pitchFamily="18" charset="0"/>
                <a:cs typeface="Times New Roman" pitchFamily="18" charset="0"/>
              </a:rPr>
              <a:t> and multispectral images via coupled sparse tensor factorization,” IEEE Transactions on Image Processing, vol. 27, no. 8, pp. 4118–4130, 2018.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Y. Chang, L. Yan, H. Fang, S. </a:t>
            </a:r>
            <a:r>
              <a:rPr lang="en-IN" sz="1600" dirty="0" err="1" smtClean="0">
                <a:latin typeface="Times New Roman" pitchFamily="18" charset="0"/>
                <a:cs typeface="Times New Roman" pitchFamily="18" charset="0"/>
              </a:rPr>
              <a:t>Zhong</a:t>
            </a:r>
            <a:r>
              <a:rPr lang="en-IN" sz="1600" dirty="0" smtClean="0">
                <a:latin typeface="Times New Roman" pitchFamily="18" charset="0"/>
                <a:cs typeface="Times New Roman" pitchFamily="18" charset="0"/>
              </a:rPr>
              <a:t>, and W. Liao, “</a:t>
            </a:r>
            <a:r>
              <a:rPr lang="en-IN" sz="1600" dirty="0" err="1" smtClean="0">
                <a:latin typeface="Times New Roman" pitchFamily="18" charset="0"/>
                <a:cs typeface="Times New Roman" pitchFamily="18" charset="0"/>
              </a:rPr>
              <a:t>Hsi-denet</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Hyperspectral</a:t>
            </a:r>
            <a:r>
              <a:rPr lang="en-IN" sz="1600" dirty="0" smtClean="0">
                <a:latin typeface="Times New Roman" pitchFamily="18" charset="0"/>
                <a:cs typeface="Times New Roman" pitchFamily="18" charset="0"/>
              </a:rPr>
              <a:t> image restoration via </a:t>
            </a:r>
            <a:r>
              <a:rPr lang="en-IN" sz="1600" dirty="0" err="1" smtClean="0">
                <a:latin typeface="Times New Roman" pitchFamily="18" charset="0"/>
                <a:cs typeface="Times New Roman" pitchFamily="18" charset="0"/>
              </a:rPr>
              <a:t>convolutional</a:t>
            </a:r>
            <a:r>
              <a:rPr lang="en-IN" sz="1600" dirty="0" smtClean="0">
                <a:latin typeface="Times New Roman" pitchFamily="18" charset="0"/>
                <a:cs typeface="Times New Roman" pitchFamily="18" charset="0"/>
              </a:rPr>
              <a:t> neural network,” IEEE Transactions on </a:t>
            </a:r>
            <a:r>
              <a:rPr lang="en-IN" sz="1600" dirty="0" err="1" smtClean="0">
                <a:latin typeface="Times New Roman" pitchFamily="18" charset="0"/>
                <a:cs typeface="Times New Roman" pitchFamily="18" charset="0"/>
              </a:rPr>
              <a:t>Geoscience</a:t>
            </a:r>
            <a:r>
              <a:rPr lang="en-IN" sz="1600" dirty="0" smtClean="0">
                <a:latin typeface="Times New Roman" pitchFamily="18" charset="0"/>
                <a:cs typeface="Times New Roman" pitchFamily="18" charset="0"/>
              </a:rPr>
              <a:t> and Remote Sensing, vol. 57, no. 2, pp. 667–682, 2019.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O. </a:t>
            </a:r>
            <a:r>
              <a:rPr lang="en-IN" sz="1600" dirty="0" err="1" smtClean="0">
                <a:latin typeface="Times New Roman" pitchFamily="18" charset="0"/>
                <a:cs typeface="Times New Roman" pitchFamily="18" charset="0"/>
              </a:rPr>
              <a:t>Sidorov</a:t>
            </a:r>
            <a:r>
              <a:rPr lang="en-IN" sz="1600" dirty="0" smtClean="0">
                <a:latin typeface="Times New Roman" pitchFamily="18" charset="0"/>
                <a:cs typeface="Times New Roman" pitchFamily="18" charset="0"/>
              </a:rPr>
              <a:t> and J. </a:t>
            </a:r>
            <a:r>
              <a:rPr lang="en-IN" sz="1600" dirty="0" err="1" smtClean="0">
                <a:latin typeface="Times New Roman" pitchFamily="18" charset="0"/>
                <a:cs typeface="Times New Roman" pitchFamily="18" charset="0"/>
              </a:rPr>
              <a:t>Yngve</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Hardeberg</a:t>
            </a:r>
            <a:r>
              <a:rPr lang="en-IN" sz="1600" dirty="0" smtClean="0">
                <a:latin typeface="Times New Roman" pitchFamily="18" charset="0"/>
                <a:cs typeface="Times New Roman" pitchFamily="18" charset="0"/>
              </a:rPr>
              <a:t>, “Deep </a:t>
            </a:r>
            <a:r>
              <a:rPr lang="en-IN" sz="1600" dirty="0" err="1" smtClean="0">
                <a:latin typeface="Times New Roman" pitchFamily="18" charset="0"/>
                <a:cs typeface="Times New Roman" pitchFamily="18" charset="0"/>
              </a:rPr>
              <a:t>hyperspectral</a:t>
            </a:r>
            <a:r>
              <a:rPr lang="en-IN" sz="1600" dirty="0" smtClean="0">
                <a:latin typeface="Times New Roman" pitchFamily="18" charset="0"/>
                <a:cs typeface="Times New Roman" pitchFamily="18" charset="0"/>
              </a:rPr>
              <a:t> prior: </a:t>
            </a:r>
            <a:r>
              <a:rPr lang="en-IN" sz="1600" dirty="0" err="1" smtClean="0">
                <a:latin typeface="Times New Roman" pitchFamily="18" charset="0"/>
                <a:cs typeface="Times New Roman" pitchFamily="18" charset="0"/>
              </a:rPr>
              <a:t>Singleimage</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denoising</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inpainting</a:t>
            </a:r>
            <a:r>
              <a:rPr lang="en-IN" sz="1600" dirty="0" smtClean="0">
                <a:latin typeface="Times New Roman" pitchFamily="18" charset="0"/>
                <a:cs typeface="Times New Roman" pitchFamily="18" charset="0"/>
              </a:rPr>
              <a:t>, super-resolution,” in Proceedings of the IEEE/CVF International Conference on Computer Vision Workshops, 2019, pp. 0–0.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Q. </a:t>
            </a:r>
            <a:r>
              <a:rPr lang="en-IN" sz="1600" dirty="0" err="1" smtClean="0">
                <a:latin typeface="Times New Roman" pitchFamily="18" charset="0"/>
                <a:cs typeface="Times New Roman" pitchFamily="18" charset="0"/>
              </a:rPr>
              <a:t>Xie</a:t>
            </a:r>
            <a:r>
              <a:rPr lang="en-IN" sz="1600" dirty="0" smtClean="0">
                <a:latin typeface="Times New Roman" pitchFamily="18" charset="0"/>
                <a:cs typeface="Times New Roman" pitchFamily="18" charset="0"/>
              </a:rPr>
              <a:t>, M. Zhou, Q. Zhao, D. </a:t>
            </a:r>
            <a:r>
              <a:rPr lang="en-IN" sz="1600" dirty="0" err="1" smtClean="0">
                <a:latin typeface="Times New Roman" pitchFamily="18" charset="0"/>
                <a:cs typeface="Times New Roman" pitchFamily="18" charset="0"/>
              </a:rPr>
              <a:t>Meng</a:t>
            </a:r>
            <a:r>
              <a:rPr lang="en-IN" sz="1600" dirty="0" smtClean="0">
                <a:latin typeface="Times New Roman" pitchFamily="18" charset="0"/>
                <a:cs typeface="Times New Roman" pitchFamily="18" charset="0"/>
              </a:rPr>
              <a:t>, W. </a:t>
            </a:r>
            <a:r>
              <a:rPr lang="en-IN" sz="1600" dirty="0" err="1" smtClean="0">
                <a:latin typeface="Times New Roman" pitchFamily="18" charset="0"/>
                <a:cs typeface="Times New Roman" pitchFamily="18" charset="0"/>
              </a:rPr>
              <a:t>Zuo</a:t>
            </a:r>
            <a:r>
              <a:rPr lang="en-IN" sz="1600" dirty="0" smtClean="0">
                <a:latin typeface="Times New Roman" pitchFamily="18" charset="0"/>
                <a:cs typeface="Times New Roman" pitchFamily="18" charset="0"/>
              </a:rPr>
              <a:t>, and Z. </a:t>
            </a:r>
            <a:r>
              <a:rPr lang="en-IN" sz="1600" dirty="0" err="1" smtClean="0">
                <a:latin typeface="Times New Roman" pitchFamily="18" charset="0"/>
                <a:cs typeface="Times New Roman" pitchFamily="18" charset="0"/>
              </a:rPr>
              <a:t>Xu</a:t>
            </a:r>
            <a:r>
              <a:rPr lang="en-IN" sz="1600" dirty="0" smtClean="0">
                <a:latin typeface="Times New Roman" pitchFamily="18" charset="0"/>
                <a:cs typeface="Times New Roman" pitchFamily="18" charset="0"/>
              </a:rPr>
              <a:t>, “Multispectral and </a:t>
            </a:r>
            <a:r>
              <a:rPr lang="en-IN" sz="1600" dirty="0" err="1" smtClean="0">
                <a:latin typeface="Times New Roman" pitchFamily="18" charset="0"/>
                <a:cs typeface="Times New Roman" pitchFamily="18" charset="0"/>
              </a:rPr>
              <a:t>hyperspectral</a:t>
            </a:r>
            <a:r>
              <a:rPr lang="en-IN" sz="1600" dirty="0" smtClean="0">
                <a:latin typeface="Times New Roman" pitchFamily="18" charset="0"/>
                <a:cs typeface="Times New Roman" pitchFamily="18" charset="0"/>
              </a:rPr>
              <a:t> image fusion by ms/</a:t>
            </a:r>
            <a:r>
              <a:rPr lang="en-IN" sz="1600" dirty="0" err="1" smtClean="0">
                <a:latin typeface="Times New Roman" pitchFamily="18" charset="0"/>
                <a:cs typeface="Times New Roman" pitchFamily="18" charset="0"/>
              </a:rPr>
              <a:t>hs</a:t>
            </a:r>
            <a:r>
              <a:rPr lang="en-IN" sz="1600" dirty="0" smtClean="0">
                <a:latin typeface="Times New Roman" pitchFamily="18" charset="0"/>
                <a:cs typeface="Times New Roman" pitchFamily="18" charset="0"/>
              </a:rPr>
              <a:t> fusion net,” in Proceedings of the IEEE/CVF Conference on Computer Vision and Pattern Recognition, 2019, pp. 1585–1594.</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1296</TotalTime>
  <Words>1556</Words>
  <Application>Microsoft Office PowerPoint</Application>
  <PresentationFormat>On-screen Show (4:3)</PresentationFormat>
  <Paragraphs>70</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Hyperspectral Image Super-Resolution via Recurrent Feedback Embedding and Spatial-Spectral Consistency Regularization</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2021-06-08T08:27:01Z</dcterms:modified>
</cp:coreProperties>
</file>