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fontScale="90000"/>
          </a:bodyPr>
          <a:lstStyle/>
          <a:p>
            <a:pPr algn="ctr"/>
            <a:r>
              <a:rPr lang="en-IN" b="1" dirty="0" smtClean="0">
                <a:latin typeface="Times New Roman" pitchFamily="18" charset="0"/>
                <a:cs typeface="Times New Roman" pitchFamily="18" charset="0"/>
              </a:rPr>
              <a:t>Embedded Feature Selection Based on Relevance Vector Machines With an Approximated Marginal Likelihood and Its Industrial Application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5257800"/>
          </a:xfrm>
        </p:spPr>
        <p:txBody>
          <a:bodyPr>
            <a:noAutofit/>
          </a:bodyPr>
          <a:lstStyle/>
          <a:p>
            <a:pPr algn="just">
              <a:buNone/>
            </a:pPr>
            <a:r>
              <a:rPr lang="en-IN" sz="2000" dirty="0" smtClean="0">
                <a:latin typeface="Times New Roman" pitchFamily="18" charset="0"/>
                <a:cs typeface="Times New Roman" pitchFamily="18" charset="0"/>
              </a:rPr>
              <a:t>    Feature </a:t>
            </a:r>
            <a:r>
              <a:rPr lang="en-IN" sz="2000" dirty="0" smtClean="0">
                <a:latin typeface="Times New Roman" pitchFamily="18" charset="0"/>
                <a:cs typeface="Times New Roman" pitchFamily="18" charset="0"/>
              </a:rPr>
              <a:t>selection is of great importance to make prediction for process variables in industrial production. An embedded feature selection method, based on relevance vector machines with an approximated marginal likelihood function, is proposed in this study. By setting hierarchical prior distributions over the model weights and the parameters of the automatic relevance determination kernel function, respectively, a Gaussian approximation method is designed to approximate the intractable exact marginal likelihood by using the law of the total expectation and the total covariance. Furthermore, in this study, the joint posterior distribution over the model weights and the kernel parameters is estimated by combining the Gibbs sampling with a Laplace approximation. Thus, feature selection is performed by examining the posterior over the kernel parameters. To verify the performance of the proposed method, a series of benchmark datasets and two practical industrial datasets are employed. The experimental results demonstrate that the proposed method not only produces higher prediction accuracy than other methods but also performs better in feature selection, especially in industrial case</a:t>
            </a: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Many different heuristics possibly exist for evaluating RVM training. In this paper, we chose the regression root-mean-square error (RMSE) as a measure for this decision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solve a reinforcement learning (RL) problem, an agent must develop a good estimate of the sum of future reinforcements, called the value of the current state and action.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common problem in RL in continuous actions and states is that there is an infinite number of state and action pairs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variety of function approximation methods have been studied in RL. Cellular approximations such as CMAC </a:t>
            </a:r>
            <a:r>
              <a:rPr lang="en-IN" sz="2000" dirty="0" err="1" smtClean="0">
                <a:latin typeface="Times New Roman" pitchFamily="18" charset="0"/>
                <a:cs typeface="Times New Roman" pitchFamily="18" charset="0"/>
              </a:rPr>
              <a:t>tilecoding</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radial basis function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have been applied to various RL problems.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our study, we address the problem of the degeneracy of covariance function in RVM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using k-NN rule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resolve this problem, priors are </a:t>
            </a:r>
            <a:r>
              <a:rPr lang="en-IN" sz="2000" dirty="0" err="1" smtClean="0">
                <a:latin typeface="Times New Roman" pitchFamily="18" charset="0"/>
                <a:cs typeface="Times New Roman" pitchFamily="18" charset="0"/>
              </a:rPr>
              <a:t>decorrelated</a:t>
            </a:r>
            <a:r>
              <a:rPr lang="en-IN" sz="2000" dirty="0" smtClean="0">
                <a:latin typeface="Times New Roman" pitchFamily="18" charset="0"/>
                <a:cs typeface="Times New Roman" pitchFamily="18" charset="0"/>
              </a:rPr>
              <a:t> by adding a white noise Gaussian process to the model right before normalization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model is called the relevance sample feature machine (RSFM) and is able to simultaneously choose the relevance instances and also the relevance features for regression or classification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Extensive experiments on artificial datasets and real-world datasets shows its effectiveness and flexibility on representing regression problem with higher levels of </a:t>
            </a:r>
            <a:r>
              <a:rPr lang="en-IN" sz="2000" dirty="0" err="1" smtClean="0">
                <a:latin typeface="Times New Roman" pitchFamily="18" charset="0"/>
                <a:cs typeface="Times New Roman" pitchFamily="18" charset="0"/>
              </a:rPr>
              <a:t>sparsity</a:t>
            </a:r>
            <a:r>
              <a:rPr lang="en-IN" sz="2000" dirty="0" smtClean="0">
                <a:latin typeface="Times New Roman" pitchFamily="18" charset="0"/>
                <a:cs typeface="Times New Roman" pitchFamily="18" charset="0"/>
              </a:rPr>
              <a:t> and better performance than classical RVM</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447800" y="228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method, called probabilistic feature selection and classification vector machine (PFCVMLP ), is able to simultaneously select relevant features and samples for classification tasks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Feature selection, as a dimensionality reduction technique, has been extensively studied in machine learning and data mining, and various feature selection methods have been </a:t>
            </a:r>
            <a:r>
              <a:rPr lang="en-IN" sz="2000" dirty="0" smtClean="0">
                <a:latin typeface="Times New Roman" pitchFamily="18" charset="0"/>
                <a:cs typeface="Times New Roman" pitchFamily="18" charset="0"/>
              </a:rPr>
              <a:t>proposed.</a:t>
            </a:r>
          </a:p>
          <a:p>
            <a:pPr algn="just">
              <a:lnSpc>
                <a:spcPct val="150000"/>
              </a:lnSpc>
            </a:pPr>
            <a:r>
              <a:rPr lang="en-IN" sz="2000" dirty="0" smtClean="0">
                <a:latin typeface="Times New Roman" pitchFamily="18" charset="0"/>
                <a:cs typeface="Times New Roman" pitchFamily="18" charset="0"/>
              </a:rPr>
              <a:t>Unlike traditional sparse Bayesian classifiers, like PCVM and RVM, the proposed algorithm simultaneously selects the relevant features and samples, which leads to a robust classifier for high-dimensional data sets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Both the emotional EEG and gene expression experiments indicate that the proposed classifier and feature selection co-learning algorithm is capable of generating a sparse solution.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performance of two classifiers is significantly different if the corresponding average ranks for them differ by at least the critical difference (CD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According to the </a:t>
            </a:r>
            <a:r>
              <a:rPr lang="en-IN" sz="2000" dirty="0" err="1" smtClean="0">
                <a:latin typeface="Times New Roman" pitchFamily="18" charset="0"/>
                <a:cs typeface="Times New Roman" pitchFamily="18" charset="0"/>
              </a:rPr>
              <a:t>Nemenyi</a:t>
            </a:r>
            <a:r>
              <a:rPr lang="en-IN" sz="2000" dirty="0" smtClean="0">
                <a:latin typeface="Times New Roman" pitchFamily="18" charset="0"/>
                <a:cs typeface="Times New Roman" pitchFamily="18" charset="0"/>
              </a:rPr>
              <a:t> test, the performance of two classifiers is significantly different if their ranks are higher than at least the critical difference (CD). Moreover, the two classifiers have no significant difference when they are in the same group</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empirical evaluation of the effects of choice of prior structure and the link between Bayesian wavelet shrinkage and RVM regression are presented.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According </a:t>
            </a:r>
            <a:r>
              <a:rPr lang="en-IN" sz="2000" dirty="0" smtClean="0">
                <a:latin typeface="Times New Roman" pitchFamily="18" charset="0"/>
                <a:cs typeface="Times New Roman" pitchFamily="18" charset="0"/>
              </a:rPr>
              <a:t>to their result, they could outperform RVM performance in terms of goodness of fit and achieved </a:t>
            </a:r>
            <a:r>
              <a:rPr lang="en-IN" sz="2000" dirty="0" err="1" smtClean="0">
                <a:latin typeface="Times New Roman" pitchFamily="18" charset="0"/>
                <a:cs typeface="Times New Roman" pitchFamily="18" charset="0"/>
              </a:rPr>
              <a:t>sparsity</a:t>
            </a:r>
            <a:r>
              <a:rPr lang="en-IN" sz="2000" dirty="0" smtClean="0">
                <a:latin typeface="Times New Roman" pitchFamily="18" charset="0"/>
                <a:cs typeface="Times New Roman" pitchFamily="18" charset="0"/>
              </a:rPr>
              <a:t> as well as computational performance.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Pattern Recognition and Machine Learning</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Bishop C, (2006)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ability to categorize correctly new examples that differ from those used for training is known as generalization.</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On Feature Selection: Learning with Exponentially Many Irrelevant Features as Training Examples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Ng A. Y.,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Feature selection has been proven to be an effective and efficient way to prepare high-dimensional data for data mining and machine learning.</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An introduction to variable and feature selection</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Guyon I., Elisseeff A, (2003)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These areas include text processing of internet documents, gene expression array analysis, and combinatorial chemistry</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Sparse Bayesian Learning and the Relevance Vector Machine</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Tipping ME.,(2001)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This paper introduces a general Bayesian framework for obtaining sparse solutions to re- </a:t>
                      </a:r>
                      <a:r>
                        <a:rPr lang="en-US" sz="2000" dirty="0" err="1">
                          <a:solidFill>
                            <a:srgbClr val="333333"/>
                          </a:solidFill>
                          <a:latin typeface="Times New Roman" pitchFamily="18" charset="0"/>
                          <a:ea typeface="Calibri"/>
                          <a:cs typeface="Times New Roman" pitchFamily="18" charset="0"/>
                        </a:rPr>
                        <a:t>gression</a:t>
                      </a:r>
                      <a:r>
                        <a:rPr lang="en-US" sz="2000" dirty="0">
                          <a:solidFill>
                            <a:srgbClr val="333333"/>
                          </a:solidFill>
                          <a:latin typeface="Times New Roman" pitchFamily="18" charset="0"/>
                          <a:ea typeface="Calibri"/>
                          <a:cs typeface="Times New Roman" pitchFamily="18" charset="0"/>
                        </a:rPr>
                        <a:t> and </a:t>
                      </a:r>
                      <a:r>
                        <a:rPr lang="en-US" sz="2000" dirty="0" err="1">
                          <a:solidFill>
                            <a:srgbClr val="333333"/>
                          </a:solidFill>
                          <a:latin typeface="Times New Roman" pitchFamily="18" charset="0"/>
                          <a:ea typeface="Calibri"/>
                          <a:cs typeface="Times New Roman" pitchFamily="18" charset="0"/>
                        </a:rPr>
                        <a:t>classi</a:t>
                      </a:r>
                      <a:r>
                        <a:rPr lang="en-US" sz="2000" dirty="0">
                          <a:solidFill>
                            <a:srgbClr val="333333"/>
                          </a:solidFill>
                          <a:latin typeface="Times New Roman" pitchFamily="18" charset="0"/>
                          <a:ea typeface="Calibri"/>
                          <a:cs typeface="Times New Roman" pitchFamily="18" charset="0"/>
                        </a:rPr>
                        <a:t> </a:t>
                      </a:r>
                      <a:r>
                        <a:rPr lang="en-US" sz="2000" dirty="0" err="1">
                          <a:solidFill>
                            <a:srgbClr val="333333"/>
                          </a:solidFill>
                          <a:latin typeface="Times New Roman" pitchFamily="18" charset="0"/>
                          <a:ea typeface="Calibri"/>
                          <a:cs typeface="Times New Roman" pitchFamily="18" charset="0"/>
                        </a:rPr>
                        <a:t>cation</a:t>
                      </a:r>
                      <a:r>
                        <a:rPr lang="en-US" sz="2000" dirty="0">
                          <a:solidFill>
                            <a:srgbClr val="333333"/>
                          </a:solidFill>
                          <a:latin typeface="Times New Roman" pitchFamily="18" charset="0"/>
                          <a:ea typeface="Calibri"/>
                          <a:cs typeface="Times New Roman" pitchFamily="18" charset="0"/>
                        </a:rPr>
                        <a:t> tasks </a:t>
                      </a:r>
                      <a:r>
                        <a:rPr lang="en-US" sz="2000" dirty="0" err="1">
                          <a:solidFill>
                            <a:srgbClr val="333333"/>
                          </a:solidFill>
                          <a:latin typeface="Times New Roman" pitchFamily="18" charset="0"/>
                          <a:ea typeface="Calibri"/>
                          <a:cs typeface="Times New Roman" pitchFamily="18" charset="0"/>
                        </a:rPr>
                        <a:t>utilising</a:t>
                      </a:r>
                      <a:r>
                        <a:rPr lang="en-US" sz="2000" dirty="0">
                          <a:solidFill>
                            <a:srgbClr val="333333"/>
                          </a:solidFill>
                          <a:latin typeface="Times New Roman" pitchFamily="18" charset="0"/>
                          <a:ea typeface="Calibri"/>
                          <a:cs typeface="Times New Roman" pitchFamily="18" charset="0"/>
                        </a:rPr>
                        <a:t> models linear in the parameters</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4.png"/>
          <p:cNvPicPr>
            <a:picLocks noGrp="1" noChangeAspect="1" noChangeArrowheads="1"/>
          </p:cNvPicPr>
          <p:nvPr>
            <p:ph idx="1"/>
          </p:nvPr>
        </p:nvPicPr>
        <p:blipFill>
          <a:blip r:embed="rId2"/>
          <a:srcRect/>
          <a:stretch>
            <a:fillRect/>
          </a:stretch>
        </p:blipFill>
        <p:spPr bwMode="auto">
          <a:xfrm>
            <a:off x="1752600" y="1524000"/>
            <a:ext cx="6629400" cy="4343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CONCLUTION</a:t>
            </a:r>
            <a:endParaRPr lang="en-US" dirty="0"/>
          </a:p>
        </p:txBody>
      </p:sp>
      <p:sp>
        <p:nvSpPr>
          <p:cNvPr id="3" name="Content Placeholder 2"/>
          <p:cNvSpPr>
            <a:spLocks noGrp="1"/>
          </p:cNvSpPr>
          <p:nvPr>
            <p:ph idx="1"/>
          </p:nvPr>
        </p:nvSpPr>
        <p:spPr>
          <a:xfrm>
            <a:off x="1371600" y="990600"/>
            <a:ext cx="7498080" cy="4800600"/>
          </a:xfrm>
        </p:spPr>
        <p:txBody>
          <a:bodyPr>
            <a:noAutofit/>
          </a:bodyPr>
          <a:lstStyle/>
          <a:p>
            <a:pPr algn="just">
              <a:lnSpc>
                <a:spcPct val="170000"/>
              </a:lnSpc>
              <a:buNone/>
            </a:pPr>
            <a:r>
              <a:rPr lang="en-IN" sz="1700" dirty="0" smtClean="0">
                <a:latin typeface="Times New Roman" pitchFamily="18" charset="0"/>
                <a:cs typeface="Times New Roman" pitchFamily="18" charset="0"/>
              </a:rPr>
              <a:t>    Improving the performance of RVM is the main purpose of this study. This was performed by solving the issue of RVM regarding poor predictions for those test instances that are far away from the relevance vectors. We regionally solved this problem working on a small size of training data obtained by k-NN for every test instance. Instead making sparse the entire training data, we </a:t>
            </a:r>
            <a:r>
              <a:rPr lang="en-IN" sz="1700" dirty="0" err="1" smtClean="0">
                <a:latin typeface="Times New Roman" pitchFamily="18" charset="0"/>
                <a:cs typeface="Times New Roman" pitchFamily="18" charset="0"/>
              </a:rPr>
              <a:t>sparsify</a:t>
            </a:r>
            <a:r>
              <a:rPr lang="en-IN" sz="1700" dirty="0" smtClean="0">
                <a:latin typeface="Times New Roman" pitchFamily="18" charset="0"/>
                <a:cs typeface="Times New Roman" pitchFamily="18" charset="0"/>
              </a:rPr>
              <a:t> the subspace of k </a:t>
            </a:r>
            <a:r>
              <a:rPr lang="en-IN" sz="1700" dirty="0" err="1" smtClean="0">
                <a:latin typeface="Times New Roman" pitchFamily="18" charset="0"/>
                <a:cs typeface="Times New Roman" pitchFamily="18" charset="0"/>
              </a:rPr>
              <a:t>neighbors</a:t>
            </a:r>
            <a:r>
              <a:rPr lang="en-IN" sz="1700" dirty="0" smtClean="0">
                <a:latin typeface="Times New Roman" pitchFamily="18" charset="0"/>
                <a:cs typeface="Times New Roman" pitchFamily="18" charset="0"/>
              </a:rPr>
              <a:t> of every test instance. Proposed LRVM automatically finds irrelevant dimensions and assigns their weights to zero with an assumed prior distribution. This brings </a:t>
            </a:r>
            <a:r>
              <a:rPr lang="en-IN" sz="1700" dirty="0" err="1" smtClean="0">
                <a:latin typeface="Times New Roman" pitchFamily="18" charset="0"/>
                <a:cs typeface="Times New Roman" pitchFamily="18" charset="0"/>
              </a:rPr>
              <a:t>sparsity</a:t>
            </a:r>
            <a:r>
              <a:rPr lang="en-IN" sz="1700" dirty="0" smtClean="0">
                <a:latin typeface="Times New Roman" pitchFamily="18" charset="0"/>
                <a:cs typeface="Times New Roman" pitchFamily="18" charset="0"/>
              </a:rPr>
              <a:t> and high generalization capability to the model. We could speedup training of LRVM using look-up table along with decreased number of iterations. Our future research direction can be embedding RVM and k-NN to improve the performance of k-NN. This way can bring the least squares estimations in RVM to the prototype selection of k-NN. </a:t>
            </a:r>
            <a:endParaRPr lang="en-US" sz="17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7620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Bishop C, (2006) Pattern Recognition and Machine Learning, chapter 3,. Springer, New York.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Ng A. Y., “On Feature Selection: Learning with Exponentially Many Irrelevant Features as Training Examples,” Proc of the Fifteenth International Conference on Machine Learning, San Francisco, CA, USA, pp. 404-412. 1998.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a:t>
            </a:r>
            <a:r>
              <a:rPr lang="en-IN" sz="1800" dirty="0" err="1" smtClean="0">
                <a:latin typeface="Times New Roman" pitchFamily="18" charset="0"/>
                <a:cs typeface="Times New Roman" pitchFamily="18" charset="0"/>
              </a:rPr>
              <a:t>Guyon</a:t>
            </a:r>
            <a:r>
              <a:rPr lang="en-IN" sz="1800" dirty="0" smtClean="0">
                <a:latin typeface="Times New Roman" pitchFamily="18" charset="0"/>
                <a:cs typeface="Times New Roman" pitchFamily="18" charset="0"/>
              </a:rPr>
              <a:t> I., </a:t>
            </a:r>
            <a:r>
              <a:rPr lang="en-IN" sz="1800" dirty="0" err="1" smtClean="0">
                <a:latin typeface="Times New Roman" pitchFamily="18" charset="0"/>
                <a:cs typeface="Times New Roman" pitchFamily="18" charset="0"/>
              </a:rPr>
              <a:t>Elisseeff</a:t>
            </a:r>
            <a:r>
              <a:rPr lang="en-IN" sz="1800" dirty="0" smtClean="0">
                <a:latin typeface="Times New Roman" pitchFamily="18" charset="0"/>
                <a:cs typeface="Times New Roman" pitchFamily="18" charset="0"/>
              </a:rPr>
              <a:t> A, (2003) An introduction to variable and feature selection, J. of Machine Learning Research, vol. 3, pp. 1157-1182.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a:t>
            </a:r>
            <a:r>
              <a:rPr lang="en-IN" sz="1800" dirty="0" smtClean="0">
                <a:latin typeface="Times New Roman" pitchFamily="18" charset="0"/>
                <a:cs typeface="Times New Roman" pitchFamily="18" charset="0"/>
              </a:rPr>
              <a:t>] Tipping ME.,(2001) Sparse Bayesian Learning and the Relevance Vector Machine, </a:t>
            </a:r>
            <a:r>
              <a:rPr lang="en-IN" sz="1800" dirty="0" smtClean="0">
                <a:latin typeface="Times New Roman" pitchFamily="18" charset="0"/>
                <a:cs typeface="Times New Roman" pitchFamily="18" charset="0"/>
              </a:rPr>
              <a:t>J. of Machine Learning Research, vol. 1, pp. 211-244.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a:t>
            </a:r>
            <a:r>
              <a:rPr lang="en-IN" sz="1800" dirty="0" err="1" smtClean="0">
                <a:latin typeface="Times New Roman" pitchFamily="18" charset="0"/>
                <a:cs typeface="Times New Roman" pitchFamily="18" charset="0"/>
              </a:rPr>
              <a:t>Kassani</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PH., </a:t>
            </a:r>
            <a:r>
              <a:rPr lang="en-IN" sz="1800" dirty="0" err="1" smtClean="0">
                <a:latin typeface="Times New Roman" pitchFamily="18" charset="0"/>
                <a:cs typeface="Times New Roman" pitchFamily="18" charset="0"/>
              </a:rPr>
              <a:t>Teoh</a:t>
            </a:r>
            <a:r>
              <a:rPr lang="en-IN" sz="1800" dirty="0" smtClean="0">
                <a:latin typeface="Times New Roman" pitchFamily="18" charset="0"/>
                <a:cs typeface="Times New Roman" pitchFamily="18" charset="0"/>
              </a:rPr>
              <a:t> ABJ, Kim E, (2017) Evolutionary-Modified Fuzzy Nearest-</a:t>
            </a:r>
            <a:r>
              <a:rPr lang="en-IN" sz="1800" dirty="0" err="1" smtClean="0">
                <a:latin typeface="Times New Roman" pitchFamily="18" charset="0"/>
                <a:cs typeface="Times New Roman" pitchFamily="18" charset="0"/>
              </a:rPr>
              <a:t>Neighbor</a:t>
            </a:r>
            <a:r>
              <a:rPr lang="en-IN" sz="1800" dirty="0" smtClean="0">
                <a:latin typeface="Times New Roman" pitchFamily="18" charset="0"/>
                <a:cs typeface="Times New Roman" pitchFamily="18" charset="0"/>
              </a:rPr>
              <a:t> Rule for Pattern Classification, Expert Systems with Applications, </a:t>
            </a:r>
            <a:r>
              <a:rPr lang="en-IN" sz="1800" dirty="0" err="1" smtClean="0">
                <a:latin typeface="Times New Roman" pitchFamily="18" charset="0"/>
                <a:cs typeface="Times New Roman" pitchFamily="18" charset="0"/>
              </a:rPr>
              <a:t>Vol</a:t>
            </a:r>
            <a:r>
              <a:rPr lang="en-IN" sz="1800" dirty="0" smtClean="0">
                <a:latin typeface="Times New Roman" pitchFamily="18" charset="0"/>
                <a:cs typeface="Times New Roman" pitchFamily="18" charset="0"/>
              </a:rPr>
              <a:t> 88, 1, pp. 258-269. </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Kassani</a:t>
            </a:r>
            <a:r>
              <a:rPr lang="en-IN" sz="1600" dirty="0" smtClean="0">
                <a:latin typeface="Times New Roman" pitchFamily="18" charset="0"/>
                <a:cs typeface="Times New Roman" pitchFamily="18" charset="0"/>
              </a:rPr>
              <a:t> S. H., </a:t>
            </a:r>
            <a:r>
              <a:rPr lang="en-IN" sz="1600" dirty="0" err="1" smtClean="0">
                <a:latin typeface="Times New Roman" pitchFamily="18" charset="0"/>
                <a:cs typeface="Times New Roman" pitchFamily="18" charset="0"/>
              </a:rPr>
              <a:t>Kassani</a:t>
            </a:r>
            <a:r>
              <a:rPr lang="en-IN" sz="1600" dirty="0" smtClean="0">
                <a:latin typeface="Times New Roman" pitchFamily="18" charset="0"/>
                <a:cs typeface="Times New Roman" pitchFamily="18" charset="0"/>
              </a:rPr>
              <a:t> P. H., </a:t>
            </a:r>
            <a:r>
              <a:rPr lang="en-IN" sz="1600" dirty="0" err="1" smtClean="0">
                <a:latin typeface="Times New Roman" pitchFamily="18" charset="0"/>
                <a:cs typeface="Times New Roman" pitchFamily="18" charset="0"/>
              </a:rPr>
              <a:t>Najafi</a:t>
            </a:r>
            <a:r>
              <a:rPr lang="en-IN" sz="1600" dirty="0" smtClean="0">
                <a:latin typeface="Times New Roman" pitchFamily="18" charset="0"/>
                <a:cs typeface="Times New Roman" pitchFamily="18" charset="0"/>
              </a:rPr>
              <a:t> S. E., (2015) Introducing a hybrid model of DEA and data mining in evaluating efficiency. Case study: Bank Branches, </a:t>
            </a:r>
            <a:r>
              <a:rPr lang="en-IN" sz="1600" dirty="0" err="1" smtClean="0">
                <a:latin typeface="Times New Roman" pitchFamily="18" charset="0"/>
                <a:cs typeface="Times New Roman" pitchFamily="18" charset="0"/>
              </a:rPr>
              <a:t>Vol</a:t>
            </a:r>
            <a:r>
              <a:rPr lang="en-IN" sz="1600" dirty="0" smtClean="0">
                <a:latin typeface="Times New Roman" pitchFamily="18" charset="0"/>
                <a:cs typeface="Times New Roman" pitchFamily="18" charset="0"/>
              </a:rPr>
              <a:t> 3, issue 2, pp. 72-80..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a:t>
            </a:r>
            <a:r>
              <a:rPr lang="en-IN" sz="1600" dirty="0" err="1" smtClean="0">
                <a:latin typeface="Times New Roman" pitchFamily="18" charset="0"/>
                <a:cs typeface="Times New Roman" pitchFamily="18" charset="0"/>
              </a:rPr>
              <a:t>Nicolaou</a:t>
            </a:r>
            <a:r>
              <a:rPr lang="en-IN" sz="1600" dirty="0" smtClean="0">
                <a:latin typeface="Times New Roman" pitchFamily="18" charset="0"/>
                <a:cs typeface="Times New Roman" pitchFamily="18" charset="0"/>
              </a:rPr>
              <a:t> M. A., H. </a:t>
            </a:r>
            <a:r>
              <a:rPr lang="en-IN" sz="1600" dirty="0" err="1" smtClean="0">
                <a:latin typeface="Times New Roman" pitchFamily="18" charset="0"/>
                <a:cs typeface="Times New Roman" pitchFamily="18" charset="0"/>
              </a:rPr>
              <a:t>Gunes</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Pantic</a:t>
            </a:r>
            <a:r>
              <a:rPr lang="en-IN" sz="1600" dirty="0" smtClean="0">
                <a:latin typeface="Times New Roman" pitchFamily="18" charset="0"/>
                <a:cs typeface="Times New Roman" pitchFamily="18" charset="0"/>
              </a:rPr>
              <a:t> M., (2012) Output-associative RVM regression for dimensional and continuous emotion prediction," J. Image and Vision Computing, vol. 30, pp. 186–196</a:t>
            </a:r>
            <a:r>
              <a:rPr lang="en-IN" sz="1600" dirty="0" smtClean="0">
                <a:latin typeface="Times New Roman" pitchFamily="18" charset="0"/>
                <a:cs typeface="Times New Roman" pitchFamily="18" charset="0"/>
              </a:rPr>
              <a:t>. </a:t>
            </a: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Liu J., Zhou X., Huang J., Liu S., Li H., </a:t>
            </a:r>
            <a:r>
              <a:rPr lang="en-IN" sz="1600" dirty="0" err="1" smtClean="0">
                <a:latin typeface="Times New Roman" pitchFamily="18" charset="0"/>
                <a:cs typeface="Times New Roman" pitchFamily="18" charset="0"/>
              </a:rPr>
              <a:t>Wen</a:t>
            </a:r>
            <a:r>
              <a:rPr lang="en-IN" sz="1600" dirty="0" smtClean="0">
                <a:latin typeface="Times New Roman" pitchFamily="18" charset="0"/>
                <a:cs typeface="Times New Roman" pitchFamily="18" charset="0"/>
              </a:rPr>
              <a:t> S., et al.,(2015) Semantic classification for </a:t>
            </a:r>
            <a:r>
              <a:rPr lang="en-IN" sz="1600" dirty="0" err="1" smtClean="0">
                <a:latin typeface="Times New Roman" pitchFamily="18" charset="0"/>
                <a:cs typeface="Times New Roman" pitchFamily="18" charset="0"/>
              </a:rPr>
              <a:t>hyperspectral</a:t>
            </a:r>
            <a:r>
              <a:rPr lang="en-IN" sz="1600" dirty="0" smtClean="0">
                <a:latin typeface="Times New Roman" pitchFamily="18" charset="0"/>
                <a:cs typeface="Times New Roman" pitchFamily="18" charset="0"/>
              </a:rPr>
              <a:t> image by integrating distance measurement and relevance vector </a:t>
            </a:r>
            <a:r>
              <a:rPr lang="en-IN" sz="1600" dirty="0" err="1" smtClean="0">
                <a:latin typeface="Times New Roman" pitchFamily="18" charset="0"/>
                <a:cs typeface="Times New Roman" pitchFamily="18" charset="0"/>
              </a:rPr>
              <a:t>machine,J</a:t>
            </a:r>
            <a:r>
              <a:rPr lang="en-IN" sz="1600" dirty="0" smtClean="0">
                <a:latin typeface="Times New Roman" pitchFamily="18" charset="0"/>
                <a:cs typeface="Times New Roman" pitchFamily="18" charset="0"/>
              </a:rPr>
              <a:t>. Multimedia Systems, pp. 1-10.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t>
            </a:r>
            <a:r>
              <a:rPr lang="en-IN" sz="1600" dirty="0" err="1" smtClean="0">
                <a:latin typeface="Times New Roman" pitchFamily="18" charset="0"/>
                <a:cs typeface="Times New Roman" pitchFamily="18" charset="0"/>
              </a:rPr>
              <a:t>Faul</a:t>
            </a:r>
            <a:r>
              <a:rPr lang="en-IN" sz="1600" dirty="0" smtClean="0">
                <a:latin typeface="Times New Roman" pitchFamily="18" charset="0"/>
                <a:cs typeface="Times New Roman" pitchFamily="18" charset="0"/>
              </a:rPr>
              <a:t> A. C. and Tipping M., (2002) “Analysis of sparse Bayesian learning," in Neural Inf. Process. Syst., pp. 383–390.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Tipping ME., </a:t>
            </a:r>
            <a:r>
              <a:rPr lang="en-IN" sz="1600" dirty="0" err="1" smtClean="0">
                <a:latin typeface="Times New Roman" pitchFamily="18" charset="0"/>
                <a:cs typeface="Times New Roman" pitchFamily="18" charset="0"/>
              </a:rPr>
              <a:t>Faul</a:t>
            </a:r>
            <a:r>
              <a:rPr lang="en-IN" sz="1600" dirty="0" smtClean="0">
                <a:latin typeface="Times New Roman" pitchFamily="18" charset="0"/>
                <a:cs typeface="Times New Roman" pitchFamily="18" charset="0"/>
              </a:rPr>
              <a:t> AC., (2003) “Fast Marginal Likelihood Maximisation for Sparse Bayesian Models," Proc. of the Ninth International Workshop on Artificial Intelligence and Statistics.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1287</TotalTime>
  <Words>1381</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Embedded Feature Selection Based on Relevance Vector Machines With an Approximated Marginal Likelihood and Its Industrial Application</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2021-06-08T15:22:46Z</dcterms:modified>
</cp:coreProperties>
</file>