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Effort-Aware Just-in-Time Bug Prediction for Mobile Apps Via Cross-Triplet Deep Feature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Just-in-time </a:t>
            </a:r>
            <a:r>
              <a:rPr lang="en-IN" sz="2000" dirty="0" smtClean="0">
                <a:latin typeface="Times New Roman" pitchFamily="18" charset="0"/>
                <a:cs typeface="Times New Roman" pitchFamily="18" charset="0"/>
              </a:rPr>
              <a:t>(JIT) bug prediction is an effective quality assurance activity that identifies whether a code commit will introduce bugs into the mobile app, aiming to provide prompt feedback to practitioners for priority review. Since collecting sufficient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bug data is not always feasible for some mobile apps, one possible approach is to leverage cross-app models. In this work, we propose a new cross-triplet deep feature embedding method, called CDFE, for cross-app JIT bug prediction task. The CDFE method incorporates a state-of-the-art cross-triplet loss function into a deep neural network to learn high-level feature representation for the cross-app 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loss function adapts to the cross-app feature learning task and aims to learn a new feature space to shorten the distance of commit instances with the same label and enlarge the distance of commit instances with different labels. In addition, this loss function assigns higher weights to losses caused by cross-app instance pairs than that by intra-app instance pairs, aiming to narrow the discrepancy of cross-app bug data. We evaluate our CDFE method on a benchmark bug dataset from 19 mobile apps with two effort-aware indicators. The experimental results on 342 cross-app pairs show that our proposed CDFE method performs better than 14 baseline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metrics used for traditional systems have been adapted into the mobile context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However, it is still unclear to what extent these metrics are </a:t>
            </a:r>
            <a:r>
              <a:rPr lang="en-IN" sz="2000" dirty="0" smtClean="0">
                <a:latin typeface="Times New Roman" pitchFamily="18" charset="0"/>
                <a:cs typeface="Times New Roman" pitchFamily="18" charset="0"/>
              </a:rPr>
              <a:t>effective.</a:t>
            </a:r>
          </a:p>
          <a:p>
            <a:pPr algn="just">
              <a:lnSpc>
                <a:spcPct val="150000"/>
              </a:lnSpc>
            </a:pPr>
            <a:r>
              <a:rPr lang="en-IN" sz="2000" dirty="0" smtClean="0">
                <a:latin typeface="Times New Roman" pitchFamily="18" charset="0"/>
                <a:cs typeface="Times New Roman" pitchFamily="18" charset="0"/>
              </a:rPr>
              <a:t>In particular, in the first </a:t>
            </a:r>
            <a:r>
              <a:rPr lang="en-IN" sz="2000" dirty="0" smtClean="0">
                <a:latin typeface="Times New Roman" pitchFamily="18" charset="0"/>
                <a:cs typeface="Times New Roman" pitchFamily="18" charset="0"/>
              </a:rPr>
              <a:t>study </a:t>
            </a:r>
            <a:r>
              <a:rPr lang="en-IN" sz="2000" dirty="0" smtClean="0">
                <a:latin typeface="Times New Roman" pitchFamily="18" charset="0"/>
                <a:cs typeface="Times New Roman" pitchFamily="18" charset="0"/>
              </a:rPr>
              <a:t>they analysed the performance of JIT bug prediction models considering 11 software systems; they built a logistic regression model and validate it using 10 fold-cross validation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conducted a large-scale empirical study to compare their approach with 43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supervised and unsupervised methods under three commonly used performance evaluation scenarios: cross-validation, </a:t>
            </a:r>
            <a:r>
              <a:rPr lang="en-IN" sz="2000" dirty="0" err="1" smtClean="0">
                <a:latin typeface="Times New Roman" pitchFamily="18" charset="0"/>
                <a:cs typeface="Times New Roman" pitchFamily="18" charset="0"/>
              </a:rPr>
              <a:t>crossproject</a:t>
            </a:r>
            <a:r>
              <a:rPr lang="en-IN" sz="2000" dirty="0" smtClean="0">
                <a:latin typeface="Times New Roman" pitchFamily="18" charset="0"/>
                <a:cs typeface="Times New Roman" pitchFamily="18" charset="0"/>
              </a:rPr>
              <a:t>-validation, and time wise-cross-validation.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defects induced by changes are often hard to track, difficult to resolve and cause issues for developers also.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led the research community to come up with some techniques identify and predict the upcoming possible defects in software so the conflict can be resolved in a timely manner and the debugging effort can be saved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tackled the mentioned problem and developed a fine-grained prediction version control system and proved that fine-grained performs better than coarse-grained predictions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interpreted this as a classification problem and proposed a methodology for effort aware just-in-time prediction using the fusion based method.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inner layer, they combine Decision Tree and Bagging to build a Random Forest model, while in the outer layer, they use random under-sampling to train many different Random Forest models and ensemble them once more using stacking.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Indeed</a:t>
            </a:r>
            <a:r>
              <a:rPr lang="en-IN" sz="2000" dirty="0" smtClean="0">
                <a:latin typeface="Times New Roman" pitchFamily="18" charset="0"/>
                <a:cs typeface="Times New Roman" pitchFamily="18" charset="0"/>
              </a:rPr>
              <a:t>, they proposed a Just-in-Time quality assurance technique as a more practical alternative to traditional bug prediction techniques being able to provide defect feedback at commit-time.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Afterwards, they proposed a two-layer ensemble learning approach for Just-in-Time defect </a:t>
            </a:r>
            <a:r>
              <a:rPr lang="en-IN" sz="2000" dirty="0" smtClean="0">
                <a:latin typeface="Times New Roman" pitchFamily="18" charset="0"/>
                <a:cs typeface="Times New Roman" pitchFamily="18" charset="0"/>
              </a:rPr>
              <a:t>prediction.</a:t>
            </a:r>
          </a:p>
          <a:p>
            <a:pPr algn="just">
              <a:lnSpc>
                <a:spcPct val="150000"/>
              </a:lnSpc>
            </a:pPr>
            <a:r>
              <a:rPr lang="en-IN" sz="2000" dirty="0" smtClean="0">
                <a:latin typeface="Times New Roman" pitchFamily="18" charset="0"/>
                <a:cs typeface="Times New Roman" pitchFamily="18" charset="0"/>
              </a:rPr>
              <a:t>In this context, we will exploit the concept of local bug </a:t>
            </a:r>
            <a:r>
              <a:rPr lang="en-IN" sz="2000" dirty="0" smtClean="0">
                <a:latin typeface="Times New Roman" pitchFamily="18" charset="0"/>
                <a:cs typeface="Times New Roman" pitchFamily="18" charset="0"/>
              </a:rPr>
              <a:t>prediction, </a:t>
            </a:r>
            <a:r>
              <a:rPr lang="en-IN" sz="2000" dirty="0" smtClean="0">
                <a:latin typeface="Times New Roman" pitchFamily="18" charset="0"/>
                <a:cs typeface="Times New Roman" pitchFamily="18" charset="0"/>
              </a:rPr>
              <a:t>a technique that has been already successfully applied to improve the effectiveness of traditional bug prediction.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done in order to achieve maximum performance, build the trust of user and enhance the overall quality of the </a:t>
            </a:r>
            <a:r>
              <a:rPr lang="en-IN" sz="2000" dirty="0" smtClean="0">
                <a:latin typeface="Times New Roman" pitchFamily="18" charset="0"/>
                <a:cs typeface="Times New Roman" pitchFamily="18" charset="0"/>
              </a:rPr>
              <a:t>product.</a:t>
            </a:r>
          </a:p>
          <a:p>
            <a:pPr algn="just">
              <a:lnSpc>
                <a:spcPct val="150000"/>
              </a:lnSpc>
            </a:pPr>
            <a:r>
              <a:rPr lang="en-IN" sz="2000" dirty="0" smtClean="0">
                <a:latin typeface="Times New Roman" pitchFamily="18" charset="0"/>
                <a:cs typeface="Times New Roman" pitchFamily="18" charset="0"/>
              </a:rPr>
              <a:t>Their assumption was quite true, as the unsupervised methodology provided good performance without extra cost but the false prediction error was not resolved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is an enactment of gradient boosted decision-trees, which is designed for its speed and performance quality, it provides a memory efficient solution for the classification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performances of these learning mechanisms are highly dependent on the data that is used to train the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Specifically, our results show that considering the performance of a single classifier, Random Forest and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performs better than the other state-of-the-art methods.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91199"/>
        </p:xfrm>
        <a:graphic>
          <a:graphicData uri="http://schemas.openxmlformats.org/drawingml/2006/table">
            <a:tbl>
              <a:tblPr firstRow="1" bandRow="1">
                <a:tableStyleId>{5C22544A-7EE6-4342-B048-85BDC9FD1C3A}</a:tableStyleId>
              </a:tblPr>
              <a:tblGrid>
                <a:gridCol w="2622550"/>
                <a:gridCol w="2622550"/>
                <a:gridCol w="2622550"/>
              </a:tblGrid>
              <a:tr h="44434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73429">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Effort-aware just-in-time defect prediction: Simple unsupervised models could be better than supervised models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Yang, Y.; Zhou, Y.; Liu, J.; Zhao, Y.; Lu, H.; Xu, L.; Leung, H.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first use the most commonly used change metrics to build simple unsupervised models</a:t>
                      </a:r>
                      <a:r>
                        <a:rPr lang="en-IN" sz="2000">
                          <a:latin typeface="Times New Roman" pitchFamily="18" charset="0"/>
                          <a:ea typeface="Calibri"/>
                          <a:cs typeface="Times New Roman" pitchFamily="18" charset="0"/>
                        </a:rPr>
                        <a:t>.</a:t>
                      </a:r>
                    </a:p>
                  </a:txBody>
                  <a:tcPr marL="68580" marR="68580" marT="0" marB="0"/>
                </a:tc>
              </a:tr>
              <a:tr h="2673429">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Just-in-Time Modeling for Function Prediction and Its Applications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Zheng, Q.; Kimura, H.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introduces a variant of k Bipartite Neighbors (k-BN), called k-BN2, for use in function prediction.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Predicting risk of software changes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Mockus, A.; Weiss, D.M.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predictive model is implemented as a Web-based tool to allow timely prediction of change quality.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empirical study of just-in-time defect prediction using cross-project models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Fukushima, T.; Kamei, Y.; McIntosh, S.; Yamashita, K.; Ubayashi, 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findings empirically confirm that JIT models learned using other projects are a viable solution for projects with limited historical data.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524000" y="1524000"/>
            <a:ext cx="70866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buNone/>
            </a:pPr>
            <a:r>
              <a:rPr lang="en-IN" dirty="0" smtClean="0">
                <a:latin typeface="Times New Roman" pitchFamily="18" charset="0"/>
                <a:cs typeface="Times New Roman" pitchFamily="18" charset="0"/>
              </a:rPr>
              <a:t>     Effort-aware </a:t>
            </a:r>
            <a:r>
              <a:rPr lang="en-IN" dirty="0" smtClean="0">
                <a:latin typeface="Times New Roman" pitchFamily="18" charset="0"/>
                <a:cs typeface="Times New Roman" pitchFamily="18" charset="0"/>
              </a:rPr>
              <a:t>JIT defect prediction helps project teams to allocate limited resources to the defect-prone software modules efficiently and accurately. Many machine learning and data mining approaches are used to detect and predict these defect inducing changes. However, the performances of these learning mechanisms are highly dependent on the data that is used to train the model. In this paper, we proposed a novel methodology for effort aware just in time prediction for sample datasets and different datasets using different supervised and unsupervised learning methods. Our experiment concluded that unsupervised models have a very high degree of specificity and sensitivity both on current data and across the project’s dataset. An unsupervised model is sufficient but a state-of-the-art supervised model outperforms the unsupervised model on two contexts: when the data is </a:t>
            </a:r>
            <a:r>
              <a:rPr lang="en-IN" dirty="0" err="1" smtClean="0">
                <a:latin typeface="Times New Roman" pitchFamily="18" charset="0"/>
                <a:cs typeface="Times New Roman" pitchFamily="18" charset="0"/>
              </a:rPr>
              <a:t>labeled</a:t>
            </a:r>
            <a:r>
              <a:rPr lang="en-IN" dirty="0" smtClean="0">
                <a:latin typeface="Times New Roman" pitchFamily="18" charset="0"/>
                <a:cs typeface="Times New Roman" pitchFamily="18" charset="0"/>
              </a:rPr>
              <a:t>, and the data is sufficient enough. Specifically, our results show that considering the performance of a single classifier, Random Forest and </a:t>
            </a:r>
            <a:r>
              <a:rPr lang="en-IN" dirty="0" err="1" smtClean="0">
                <a:latin typeface="Times New Roman" pitchFamily="18" charset="0"/>
                <a:cs typeface="Times New Roman" pitchFamily="18" charset="0"/>
              </a:rPr>
              <a:t>XGBoost</a:t>
            </a:r>
            <a:r>
              <a:rPr lang="en-IN" dirty="0" smtClean="0">
                <a:latin typeface="Times New Roman" pitchFamily="18" charset="0"/>
                <a:cs typeface="Times New Roman" pitchFamily="18" charset="0"/>
              </a:rPr>
              <a:t> performs better than the other state-of-the-art methods. In addition, 77% accuracy is achieved by fusing the output of three classifiers, i.e., Random Forest, </a:t>
            </a:r>
            <a:r>
              <a:rPr lang="en-IN" dirty="0" err="1" smtClean="0">
                <a:latin typeface="Times New Roman" pitchFamily="18" charset="0"/>
                <a:cs typeface="Times New Roman" pitchFamily="18" charset="0"/>
              </a:rPr>
              <a:t>XGBoost</a:t>
            </a:r>
            <a:r>
              <a:rPr lang="en-IN" dirty="0" smtClean="0">
                <a:latin typeface="Times New Roman" pitchFamily="18" charset="0"/>
                <a:cs typeface="Times New Roman" pitchFamily="18" charset="0"/>
              </a:rPr>
              <a:t> and Deep Neural Network for the sample dataset. We evaluated the proposed methodology only on the project that are publicly available; in future we can evaluate the result of our proposed methodology on closed source real-time software projects as </a:t>
            </a:r>
            <a:r>
              <a:rPr lang="en-IN" dirty="0" smtClean="0">
                <a:latin typeface="Times New Roman" pitchFamily="18" charset="0"/>
                <a:cs typeface="Times New Roman" pitchFamily="18" charset="0"/>
              </a:rPr>
              <a:t>well.</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Yang, Y.; Zhou, Y.; Liu, J.; Zhao, Y.; Lu,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L.; Leung, H. Effort-aware just-in-time defect prediction: Simple unsupervised models could be better than supervised models. In Proceedings of the 2016 24th ACM SIGSOFT International Symposium on Foundations of Software Engineering, Seattle, WA, USA, 13–18 November 2016; pp. 157–168.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Jacekliwerski</a:t>
            </a:r>
            <a:r>
              <a:rPr lang="en-IN" sz="1600" dirty="0" smtClean="0">
                <a:latin typeface="Times New Roman" pitchFamily="18" charset="0"/>
                <a:cs typeface="Times New Roman" pitchFamily="18" charset="0"/>
              </a:rPr>
              <a:t>, T.Z.; Zeller, A. When do changes induce fixes? SIGSOFT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Eng. Notes 2005, 30, 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Q.; Kimura, H. Just-in-Time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for Function Prediction and Its Applications. Asian J. Control 2001, 3, 35–44.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Mockus</a:t>
            </a:r>
            <a:r>
              <a:rPr lang="en-IN" sz="1600" dirty="0" smtClean="0">
                <a:latin typeface="Times New Roman" pitchFamily="18" charset="0"/>
                <a:cs typeface="Times New Roman" pitchFamily="18" charset="0"/>
              </a:rPr>
              <a:t>, A.; Weiss, D.M. Predicting risk of software changes. Bell Labs Tech. J. 2000, 5, 169–180.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Fukushima, T.; Kamei, Y.; McIntosh, S.; Yamashita, K.; </a:t>
            </a:r>
            <a:r>
              <a:rPr lang="en-IN" sz="1600" dirty="0" err="1" smtClean="0">
                <a:latin typeface="Times New Roman" pitchFamily="18" charset="0"/>
                <a:cs typeface="Times New Roman" pitchFamily="18" charset="0"/>
              </a:rPr>
              <a:t>Ubayashi</a:t>
            </a:r>
            <a:r>
              <a:rPr lang="en-IN" sz="1600" dirty="0" smtClean="0">
                <a:latin typeface="Times New Roman" pitchFamily="18" charset="0"/>
                <a:cs typeface="Times New Roman" pitchFamily="18" charset="0"/>
              </a:rPr>
              <a:t>, N. An empirical study of just-in-time defect prediction using cross-project models. In Proceedings of the 11th Working Conference on Mining Software Repositories, Hyderabad, India, 31 May–1 June 2014; pp. 172–181.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Kamei, Y.; </a:t>
            </a:r>
            <a:r>
              <a:rPr lang="en-IN" sz="1600" dirty="0" err="1" smtClean="0">
                <a:latin typeface="Times New Roman" pitchFamily="18" charset="0"/>
                <a:cs typeface="Times New Roman" pitchFamily="18" charset="0"/>
              </a:rPr>
              <a:t>Shihab</a:t>
            </a:r>
            <a:r>
              <a:rPr lang="en-IN" sz="1600" dirty="0" smtClean="0">
                <a:latin typeface="Times New Roman" pitchFamily="18" charset="0"/>
                <a:cs typeface="Times New Roman" pitchFamily="18" charset="0"/>
              </a:rPr>
              <a:t>, E.; Adams, B.; Hassan, A.E.; </a:t>
            </a:r>
            <a:r>
              <a:rPr lang="en-IN" sz="1600" dirty="0" err="1" smtClean="0">
                <a:latin typeface="Times New Roman" pitchFamily="18" charset="0"/>
                <a:cs typeface="Times New Roman" pitchFamily="18" charset="0"/>
              </a:rPr>
              <a:t>Mockus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Sinha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Ubayashi</a:t>
            </a:r>
            <a:r>
              <a:rPr lang="en-IN" sz="1600" dirty="0" smtClean="0">
                <a:latin typeface="Times New Roman" pitchFamily="18" charset="0"/>
                <a:cs typeface="Times New Roman" pitchFamily="18" charset="0"/>
              </a:rPr>
              <a:t>, N. A large-scale empirical study of just-in-time quality assurance. IEEE Trans.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Eng. 2012, 39, 757–773.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Zhou, T.; Sun, X.; Xia, X.; Li, B.; Chen, X. Improving defect prediction with deep forest. Inf.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Technol. 2019, 114, 204–216.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Ohlsson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Alberg</a:t>
            </a:r>
            <a:r>
              <a:rPr lang="en-IN" sz="1600" dirty="0" smtClean="0">
                <a:latin typeface="Times New Roman" pitchFamily="18" charset="0"/>
                <a:cs typeface="Times New Roman" pitchFamily="18" charset="0"/>
              </a:rPr>
              <a:t>, H. Predicting fault-prone software modules in telephone switches. IEEE Trans.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Eng. 1996, 22, 886–894.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Z.; Liu, J.;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X.; Yang, Z.; Zhang, Y.; Yuan, P.; Tang, Y.; Zhang, T. Software defect prediction based on kernel PCA and weighted extreme learning machine. Inf.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Technol. 2019, 106, 182–200.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Xing, F.;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M.R. A novel method for early software quality prediction based on support vector machine. In Proceedings of the 16th IEEE International Symposium on Software Reliability Engineering (ISSRE’05), Chicago, IL, USA, 8–11 November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1605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Effort-Aware Just-in-Time Bug Prediction for Mobile Apps Via Cross-Triplet Deep Feature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2021-06-08T09:36:31Z</dcterms:modified>
</cp:coreProperties>
</file>