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Context-aware Service Recommendation based on Knowledge Graph </a:t>
            </a:r>
            <a:r>
              <a:rPr lang="en-IN" b="1" dirty="0" smtClean="0">
                <a:latin typeface="Times New Roman" pitchFamily="18" charset="0"/>
                <a:cs typeface="Times New Roman" pitchFamily="18" charset="0"/>
              </a:rPr>
              <a:t>Embedding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As </a:t>
            </a:r>
            <a:r>
              <a:rPr lang="en-IN" sz="2000" dirty="0" smtClean="0">
                <a:latin typeface="Times New Roman" pitchFamily="18" charset="0"/>
                <a:cs typeface="Times New Roman" pitchFamily="18" charset="0"/>
              </a:rPr>
              <a:t>a class of context-aware systems, context-aware service recommendation aims to bind high-quality services to users while taking into account their context requirements, including invocation time, location, social profiles, connectivity, and so on. However, current CASR approaches are not scalable with the huge amount of service data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and context information, users reviews and feedbacks). In addition, they lack a rich representation of contextual information as they adopt a simple matrix view. Moreover, current CASR approaches adopt the traditional user-service relation and they do not allow for multi-relational interactions between users and services in different contexts.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To </a:t>
            </a:r>
            <a:r>
              <a:rPr lang="en-IN" sz="2000" dirty="0" smtClean="0">
                <a:latin typeface="Times New Roman" pitchFamily="18" charset="0"/>
                <a:cs typeface="Times New Roman" pitchFamily="18" charset="0"/>
              </a:rPr>
              <a:t>offer a scalable and context-sensitive service recommendation with great analysis and learning capabilities, we provide a rich and multi-relational representation of the CASR knowledge, based on the concept of knowledge graph. The constructed context-aware service knowledge graph (C-SKG) is, then, transformed into a low-</a:t>
            </a:r>
            <a:r>
              <a:rPr lang="en-IN" sz="2000" dirty="0" err="1" smtClean="0">
                <a:latin typeface="Times New Roman" pitchFamily="18" charset="0"/>
                <a:cs typeface="Times New Roman" pitchFamily="18" charset="0"/>
              </a:rPr>
              <a:t>dimentional</a:t>
            </a:r>
            <a:r>
              <a:rPr lang="en-IN" sz="2000" dirty="0" smtClean="0">
                <a:latin typeface="Times New Roman" pitchFamily="18" charset="0"/>
                <a:cs typeface="Times New Roman" pitchFamily="18" charset="0"/>
              </a:rPr>
              <a:t> vector space to facilitate its processing. For this purpose, we adopt Dilated Recurrent Neural Networks to propose a context-aware knowledge graph embedding, based on the principles of first-order and </a:t>
            </a:r>
            <a:r>
              <a:rPr lang="en-IN" sz="2000" dirty="0" err="1" smtClean="0">
                <a:latin typeface="Times New Roman" pitchFamily="18" charset="0"/>
                <a:cs typeface="Times New Roman" pitchFamily="18" charset="0"/>
              </a:rPr>
              <a:t>subgraph</a:t>
            </a:r>
            <a:r>
              <a:rPr lang="en-IN" sz="2000" dirty="0" smtClean="0">
                <a:latin typeface="Times New Roman" pitchFamily="18" charset="0"/>
                <a:cs typeface="Times New Roman" pitchFamily="18" charset="0"/>
              </a:rPr>
              <a:t>-aware proximity. Finally, a recommendation algorithm is defined to deliver the top-rated services according to the target user's context. Experiments have proved the accuracy and scalability of our CASR approach.</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15240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present a music recommendation scenario that we will use as a running example throughout the paper.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Existing </a:t>
            </a:r>
            <a:r>
              <a:rPr lang="en-IN" sz="2000" dirty="0" smtClean="0">
                <a:latin typeface="Times New Roman" pitchFamily="18" charset="0"/>
                <a:cs typeface="Times New Roman" pitchFamily="18" charset="0"/>
              </a:rPr>
              <a:t>recommendation systems tend to recommend songs of a specific music genre based on the user’s profile; e.g., recommending rock and jazz for male users in their 40s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graph data model provides flexibility and extensibility, making it easy to integrate data from multiple sources. We use rules to integrate the information coming from various sources and to explicate its semantics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Data from </a:t>
            </a:r>
            <a:r>
              <a:rPr lang="en-IN" sz="2000" dirty="0" err="1" smtClean="0">
                <a:latin typeface="Times New Roman" pitchFamily="18" charset="0"/>
                <a:cs typeface="Times New Roman" pitchFamily="18" charset="0"/>
              </a:rPr>
              <a:t>smartphone</a:t>
            </a:r>
            <a:r>
              <a:rPr lang="en-IN" sz="2000" dirty="0" smtClean="0">
                <a:latin typeface="Times New Roman" pitchFamily="18" charset="0"/>
                <a:cs typeface="Times New Roman" pitchFamily="18" charset="0"/>
              </a:rPr>
              <a:t> profile service can include users’ profile data as well as some basic contextual information. This data has a well defined structure and is relatively easy to add to the personal knowledge graph.</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Knowledge graphs can provide complementary information to overcome the problems faced by collaborative and content-based filtering approaches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since their recommendations are not linked to ratings; instead, they use domain knowledge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Collaborative </a:t>
            </a:r>
            <a:r>
              <a:rPr lang="en-IN" sz="2000" dirty="0" smtClean="0">
                <a:latin typeface="Times New Roman" pitchFamily="18" charset="0"/>
                <a:cs typeface="Times New Roman" pitchFamily="18" charset="0"/>
              </a:rPr>
              <a:t>filtering suffers mainly from two problems: </a:t>
            </a:r>
            <a:r>
              <a:rPr lang="en-IN" sz="2000" dirty="0" err="1" smtClean="0">
                <a:latin typeface="Times New Roman" pitchFamily="18" charset="0"/>
                <a:cs typeface="Times New Roman" pitchFamily="18" charset="0"/>
              </a:rPr>
              <a:t>sparsity</a:t>
            </a:r>
            <a:r>
              <a:rPr lang="en-IN" sz="2000" dirty="0" smtClean="0">
                <a:latin typeface="Times New Roman" pitchFamily="18" charset="0"/>
                <a:cs typeface="Times New Roman" pitchFamily="18" charset="0"/>
              </a:rPr>
              <a:t> of users’ data when there are few interactions between the user and the items, and cold-start problem (new user and new item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Content-based filtering (CBF) suffers from some limitations such as overspecialization, limited content analysis, serendipity, and new user </a:t>
            </a:r>
            <a:r>
              <a:rPr lang="en-IN" sz="2000" dirty="0" smtClean="0">
                <a:latin typeface="Times New Roman" pitchFamily="18" charset="0"/>
                <a:cs typeface="Times New Roman" pitchFamily="18" charset="0"/>
              </a:rPr>
              <a:t>problems.</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underlying advantage of doing this is to overcome the problem of data </a:t>
            </a:r>
            <a:r>
              <a:rPr lang="en-IN" sz="2000" dirty="0" err="1" smtClean="0">
                <a:latin typeface="Times New Roman" pitchFamily="18" charset="0"/>
                <a:cs typeface="Times New Roman" pitchFamily="18" charset="0"/>
              </a:rPr>
              <a:t>sparsity</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propose an architecture for a recommendation system that can provide high-quality context aware recommendations on mobile devices without compromising privacy or incurring large storage and communication costs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contrast, the proposed on-device system can use available real-time data for this purpose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One way to achieve this could be to use recently proposed semantic sequence </a:t>
            </a:r>
            <a:r>
              <a:rPr lang="en-IN" sz="2000" dirty="0" err="1" smtClean="0">
                <a:latin typeface="Times New Roman" pitchFamily="18" charset="0"/>
                <a:cs typeface="Times New Roman" pitchFamily="18" charset="0"/>
              </a:rPr>
              <a:t>labeling</a:t>
            </a:r>
            <a:r>
              <a:rPr lang="en-IN" sz="2000" dirty="0" smtClean="0">
                <a:latin typeface="Times New Roman" pitchFamily="18" charset="0"/>
                <a:cs typeface="Times New Roman" pitchFamily="18" charset="0"/>
              </a:rPr>
              <a:t> approaches for automatic slot filling that exploit statistical machine learning techniques such as long short-term memory (LSTM),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neural networks (CNN), recurrent neural networks (RNN), and conditional random fields (CRF</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These systems commonly combine collaborative filtering with content-based filtering or collaborative filtering with any other recommendation approach. The goal of combination is to leverage each approach’s advantages and to improve the overall system </a:t>
            </a:r>
            <a:r>
              <a:rPr lang="en-IN" sz="2000" dirty="0" smtClean="0">
                <a:latin typeface="Times New Roman" pitchFamily="18" charset="0"/>
                <a:cs typeface="Times New Roman" pitchFamily="18" charset="0"/>
              </a:rPr>
              <a:t>performance.</a:t>
            </a:r>
          </a:p>
          <a:p>
            <a:pPr algn="just">
              <a:lnSpc>
                <a:spcPct val="150000"/>
              </a:lnSpc>
            </a:pPr>
            <a:r>
              <a:rPr lang="en-IN" sz="2000" dirty="0" smtClean="0">
                <a:latin typeface="Times New Roman" pitchFamily="18" charset="0"/>
                <a:cs typeface="Times New Roman" pitchFamily="18" charset="0"/>
              </a:rPr>
              <a:t>On the contrary, in general, classical recommendation methods based on feature vectors overlook such connections, which may result in suboptimal performance, especially when there is data </a:t>
            </a:r>
            <a:r>
              <a:rPr lang="en-IN" sz="2000" dirty="0" err="1" smtClean="0">
                <a:latin typeface="Times New Roman" pitchFamily="18" charset="0"/>
                <a:cs typeface="Times New Roman" pitchFamily="18" charset="0"/>
              </a:rPr>
              <a:t>sparsity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Concerning the performance of the analyzed works, in general, an improvement is observed compared to other recommendation methods taken as a baseline.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Most recommendation models focus on achieving good performance from the point of view of </a:t>
            </a:r>
            <a:r>
              <a:rPr lang="en-IN" sz="2000" dirty="0" smtClean="0">
                <a:latin typeface="Times New Roman" pitchFamily="18" charset="0"/>
                <a:cs typeface="Times New Roman" pitchFamily="18" charset="0"/>
              </a:rPr>
              <a:t>accuracy.</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63207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An efficient recommender system method based on the numerical </a:t>
                      </a:r>
                      <a:r>
                        <a:rPr lang="en-US" sz="1800" dirty="0" err="1">
                          <a:latin typeface="Times New Roman"/>
                          <a:ea typeface="Calibri"/>
                          <a:cs typeface="Latha"/>
                        </a:rPr>
                        <a:t>relevances</a:t>
                      </a:r>
                      <a:r>
                        <a:rPr lang="en-US" sz="1800" dirty="0">
                          <a:latin typeface="Times New Roman"/>
                          <a:ea typeface="Calibri"/>
                          <a:cs typeface="Latha"/>
                        </a:rPr>
                        <a:t> and the non-numerical structures of the ratings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Zhu, B.; Hurtado, R.; Bobadilla, J.; Ortega, F.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The accuracy improvement is achieved by combining the numerical relevance of the ratings with non-numerical information based on the votes structure.</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A survey of collaborative filtering-based recommender systems: From traditional methods to hybrid methods based on social networks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Chen, R.; Hua, Q.; Chang, Y.S.; Wang, B.; Zhang, L.; Kong, X.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In the era of big data, recommender system (RS) has become an effective information filtering tool that alleviates information overload for Web users.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08345"/>
        </p:xfrm>
        <a:graphic>
          <a:graphicData uri="http://schemas.openxmlformats.org/drawingml/2006/table">
            <a:tbl>
              <a:tblPr firstRow="1" bandRow="1">
                <a:tableStyleId>{5C22544A-7EE6-4342-B048-85BDC9FD1C3A}</a:tableStyleId>
              </a:tblPr>
              <a:tblGrid>
                <a:gridCol w="2571750"/>
                <a:gridCol w="16192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hybrid recommender system for recommending relevant movies using an expert system</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Walek, B.; Fojtik, V.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expert system works with several parameters – average movie rating, number of ratings, and the level of similarity between already rated movies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Application of semantic similarity calculation based on knowledge graph for personalized study recommendation service</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Jia, B.; Huang, X.; Jiao, S.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efficiency of personalized recommendation service of large educational data is mainly reflected in the accuracy of the recommended algorithm.</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3.png"/>
          <p:cNvPicPr>
            <a:picLocks noGrp="1" noChangeAspect="1" noChangeArrowheads="1"/>
          </p:cNvPicPr>
          <p:nvPr>
            <p:ph idx="1"/>
          </p:nvPr>
        </p:nvPicPr>
        <p:blipFill>
          <a:blip r:embed="rId2"/>
          <a:srcRect/>
          <a:stretch>
            <a:fillRect/>
          </a:stretch>
        </p:blipFill>
        <p:spPr bwMode="auto">
          <a:xfrm>
            <a:off x="1752600" y="1524000"/>
            <a:ext cx="6629400" cy="4495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55000" lnSpcReduction="20000"/>
          </a:bodyPr>
          <a:lstStyle/>
          <a:p>
            <a:pPr algn="just">
              <a:lnSpc>
                <a:spcPct val="170000"/>
              </a:lnSpc>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survey presented a comprehensive review of studies related to KG-based recommender systems. Additionally, it identified the technologies used, the level of development, and the contributions of each related work. KG-based recommendation methods have huge potential applications in broad fields: education, healthcare, tourism, e-commerce, entertainment, etc. In this paper, we selected 38 papers, and in at least 8 of </a:t>
            </a:r>
            <a:r>
              <a:rPr lang="en-IN" dirty="0" smtClean="0">
                <a:latin typeface="Times New Roman" pitchFamily="18" charset="0"/>
                <a:cs typeface="Times New Roman" pitchFamily="18" charset="0"/>
              </a:rPr>
              <a:t>them , </a:t>
            </a:r>
            <a:r>
              <a:rPr lang="en-IN" dirty="0" smtClean="0">
                <a:latin typeface="Times New Roman" pitchFamily="18" charset="0"/>
                <a:cs typeface="Times New Roman" pitchFamily="18" charset="0"/>
              </a:rPr>
              <a:t>the authors found improved performance against baseline or traditional models. On the other hand, according to the work analyzed, there is a lack of complete proposals that include implementing and evaluating the proposals. In fact, 43% of the analyzed proposals have a reference or conceptual description of KG-based recommendation.</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Ricci, F.; </a:t>
            </a:r>
            <a:r>
              <a:rPr lang="en-IN" sz="1600" dirty="0" err="1" smtClean="0">
                <a:latin typeface="Times New Roman" pitchFamily="18" charset="0"/>
                <a:cs typeface="Times New Roman" pitchFamily="18" charset="0"/>
              </a:rPr>
              <a:t>Rokach</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Shapira</a:t>
            </a:r>
            <a:r>
              <a:rPr lang="en-IN" sz="1600" dirty="0" smtClean="0">
                <a:latin typeface="Times New Roman" pitchFamily="18" charset="0"/>
                <a:cs typeface="Times New Roman" pitchFamily="18" charset="0"/>
              </a:rPr>
              <a:t>, B.; Kantor, P.B. Recommender Systems Handbook; Springer: Boston, MA, USA, 2011.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Zhu, B.; </a:t>
            </a:r>
            <a:r>
              <a:rPr lang="en-IN" sz="1600" dirty="0" err="1" smtClean="0">
                <a:latin typeface="Times New Roman" pitchFamily="18" charset="0"/>
                <a:cs typeface="Times New Roman" pitchFamily="18" charset="0"/>
              </a:rPr>
              <a:t>Hurtado</a:t>
            </a:r>
            <a:r>
              <a:rPr lang="en-IN" sz="1600" dirty="0" smtClean="0">
                <a:latin typeface="Times New Roman" pitchFamily="18" charset="0"/>
                <a:cs typeface="Times New Roman" pitchFamily="18" charset="0"/>
              </a:rPr>
              <a:t>, R.; Bobadilla, J.; Ortega, F. An efficient recommender system method based on the numerical </a:t>
            </a:r>
            <a:r>
              <a:rPr lang="en-IN" sz="1600" dirty="0" err="1" smtClean="0">
                <a:latin typeface="Times New Roman" pitchFamily="18" charset="0"/>
                <a:cs typeface="Times New Roman" pitchFamily="18" charset="0"/>
              </a:rPr>
              <a:t>relevances</a:t>
            </a:r>
            <a:r>
              <a:rPr lang="en-IN" sz="1600" dirty="0" smtClean="0">
                <a:latin typeface="Times New Roman" pitchFamily="18" charset="0"/>
                <a:cs typeface="Times New Roman" pitchFamily="18" charset="0"/>
              </a:rPr>
              <a:t> and the non-numerical structures of the ratings. IEEE Access 2018, 6, 49935–49954.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Chen, R.; </a:t>
            </a:r>
            <a:r>
              <a:rPr lang="en-IN" sz="1600" dirty="0" err="1" smtClean="0">
                <a:latin typeface="Times New Roman" pitchFamily="18" charset="0"/>
                <a:cs typeface="Times New Roman" pitchFamily="18" charset="0"/>
              </a:rPr>
              <a:t>Hua</a:t>
            </a:r>
            <a:r>
              <a:rPr lang="en-IN" sz="1600" dirty="0" smtClean="0">
                <a:latin typeface="Times New Roman" pitchFamily="18" charset="0"/>
                <a:cs typeface="Times New Roman" pitchFamily="18" charset="0"/>
              </a:rPr>
              <a:t>, Q.; Chang, Y.S.; Wang, B.; Zhang, L.; Kong, X. A survey of collaborative filtering-based recommender systems: From traditional methods to hybrid methods based on social networks. IEEE Access 2018, 6, 64301–64320.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Walek</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Fojtik</a:t>
            </a:r>
            <a:r>
              <a:rPr lang="en-IN" sz="1600" dirty="0" smtClean="0">
                <a:latin typeface="Times New Roman" pitchFamily="18" charset="0"/>
                <a:cs typeface="Times New Roman" pitchFamily="18" charset="0"/>
              </a:rPr>
              <a:t>, V. A hybrid recommender system for recommending relevant movies using an expert system. Expert Syst. Appl. 2020, 158.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Jia</a:t>
            </a:r>
            <a:r>
              <a:rPr lang="en-IN" sz="1600" dirty="0" smtClean="0">
                <a:latin typeface="Times New Roman" pitchFamily="18" charset="0"/>
                <a:cs typeface="Times New Roman" pitchFamily="18" charset="0"/>
              </a:rPr>
              <a:t>, B.; Huang, X.; Jiao, S. Application of semantic similarity calculation based on knowledge graph for personalized study recommendation service. </a:t>
            </a:r>
            <a:r>
              <a:rPr lang="en-IN" sz="1600" dirty="0" err="1" smtClean="0">
                <a:latin typeface="Times New Roman" pitchFamily="18" charset="0"/>
                <a:cs typeface="Times New Roman" pitchFamily="18" charset="0"/>
              </a:rPr>
              <a:t>Kuram</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Uygulamada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Egit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Bilim</a:t>
            </a:r>
            <a:r>
              <a:rPr lang="en-IN" sz="1600" dirty="0" smtClean="0">
                <a:latin typeface="Times New Roman" pitchFamily="18" charset="0"/>
                <a:cs typeface="Times New Roman" pitchFamily="18" charset="0"/>
              </a:rPr>
              <a:t>. 2018, 18, 2958–2966.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400" dirty="0" smtClean="0">
                <a:latin typeface="Times New Roman" pitchFamily="18" charset="0"/>
                <a:cs typeface="Times New Roman" pitchFamily="18" charset="0"/>
              </a:rPr>
              <a:t>6. Liu, C.; Li, L.; Yao, X.; Tang, L. A Survey of Recommendation Algorithms Based on Knowledge Graph Embedding. In Proceedings of the 2019 IEEE International Conference on Computer Science and Educational </a:t>
            </a:r>
            <a:r>
              <a:rPr lang="en-IN" sz="1400" dirty="0" err="1" smtClean="0">
                <a:latin typeface="Times New Roman" pitchFamily="18" charset="0"/>
                <a:cs typeface="Times New Roman" pitchFamily="18" charset="0"/>
              </a:rPr>
              <a:t>Informatization</a:t>
            </a:r>
            <a:r>
              <a:rPr lang="en-IN" sz="1400" dirty="0" smtClean="0">
                <a:latin typeface="Times New Roman" pitchFamily="18" charset="0"/>
                <a:cs typeface="Times New Roman" pitchFamily="18" charset="0"/>
              </a:rPr>
              <a:t> (CSEI), Kunming, China, 16–19 August 2019; Institute of Electrical and Electronics Engineers Inc.: Interlaken, Switzerland, 2019</a:t>
            </a:r>
            <a:r>
              <a:rPr lang="en-IN" sz="1400" dirty="0" smtClean="0">
                <a:latin typeface="Times New Roman" pitchFamily="18" charset="0"/>
                <a:cs typeface="Times New Roman" pitchFamily="18" charset="0"/>
              </a:rPr>
              <a:t>.</a:t>
            </a:r>
          </a:p>
          <a:p>
            <a:pPr algn="just">
              <a:lnSpc>
                <a:spcPct val="170000"/>
              </a:lnSpc>
            </a:pPr>
            <a:r>
              <a:rPr lang="en-IN" sz="1400" dirty="0" smtClean="0">
                <a:latin typeface="Times New Roman" pitchFamily="18" charset="0"/>
                <a:cs typeface="Times New Roman" pitchFamily="18" charset="0"/>
              </a:rPr>
              <a:t>7. </a:t>
            </a:r>
            <a:r>
              <a:rPr lang="en-IN" sz="1400" dirty="0" err="1" smtClean="0">
                <a:latin typeface="Times New Roman" pitchFamily="18" charset="0"/>
                <a:cs typeface="Times New Roman" pitchFamily="18" charset="0"/>
              </a:rPr>
              <a:t>Manouselis</a:t>
            </a:r>
            <a:r>
              <a:rPr lang="en-IN" sz="1400" dirty="0" smtClean="0">
                <a:latin typeface="Times New Roman" pitchFamily="18" charset="0"/>
                <a:cs typeface="Times New Roman" pitchFamily="18" charset="0"/>
              </a:rPr>
              <a:t>, N.; </a:t>
            </a:r>
            <a:r>
              <a:rPr lang="en-IN" sz="1400" dirty="0" err="1" smtClean="0">
                <a:latin typeface="Times New Roman" pitchFamily="18" charset="0"/>
                <a:cs typeface="Times New Roman" pitchFamily="18" charset="0"/>
              </a:rPr>
              <a:t>Drachsler</a:t>
            </a:r>
            <a:r>
              <a:rPr lang="en-IN" sz="1400" dirty="0" smtClean="0">
                <a:latin typeface="Times New Roman" pitchFamily="18" charset="0"/>
                <a:cs typeface="Times New Roman" pitchFamily="18" charset="0"/>
              </a:rPr>
              <a:t>, H.; </a:t>
            </a:r>
            <a:r>
              <a:rPr lang="en-IN" sz="1400" dirty="0" err="1" smtClean="0">
                <a:latin typeface="Times New Roman" pitchFamily="18" charset="0"/>
                <a:cs typeface="Times New Roman" pitchFamily="18" charset="0"/>
              </a:rPr>
              <a:t>Vuorikari</a:t>
            </a:r>
            <a:r>
              <a:rPr lang="en-IN" sz="1400" dirty="0" smtClean="0">
                <a:latin typeface="Times New Roman" pitchFamily="18" charset="0"/>
                <a:cs typeface="Times New Roman" pitchFamily="18" charset="0"/>
              </a:rPr>
              <a:t>, R.; Hummel, H.; </a:t>
            </a:r>
            <a:r>
              <a:rPr lang="en-IN" sz="1400" dirty="0" err="1" smtClean="0">
                <a:latin typeface="Times New Roman" pitchFamily="18" charset="0"/>
                <a:cs typeface="Times New Roman" pitchFamily="18" charset="0"/>
              </a:rPr>
              <a:t>Koper</a:t>
            </a:r>
            <a:r>
              <a:rPr lang="en-IN" sz="1400" dirty="0" smtClean="0">
                <a:latin typeface="Times New Roman" pitchFamily="18" charset="0"/>
                <a:cs typeface="Times New Roman" pitchFamily="18" charset="0"/>
              </a:rPr>
              <a:t>, R., Recommender Systems in Technology Enhanced Learning. In Recommender Systems Handbook; Ricci, F., </a:t>
            </a:r>
            <a:r>
              <a:rPr lang="en-IN" sz="1400" dirty="0" err="1" smtClean="0">
                <a:latin typeface="Times New Roman" pitchFamily="18" charset="0"/>
                <a:cs typeface="Times New Roman" pitchFamily="18" charset="0"/>
              </a:rPr>
              <a:t>Rokach</a:t>
            </a:r>
            <a:r>
              <a:rPr lang="en-IN" sz="1400" dirty="0" smtClean="0">
                <a:latin typeface="Times New Roman" pitchFamily="18" charset="0"/>
                <a:cs typeface="Times New Roman" pitchFamily="18" charset="0"/>
              </a:rPr>
              <a:t>, L., </a:t>
            </a:r>
            <a:r>
              <a:rPr lang="en-IN" sz="1400" dirty="0" err="1" smtClean="0">
                <a:latin typeface="Times New Roman" pitchFamily="18" charset="0"/>
                <a:cs typeface="Times New Roman" pitchFamily="18" charset="0"/>
              </a:rPr>
              <a:t>Shapira</a:t>
            </a:r>
            <a:r>
              <a:rPr lang="en-IN" sz="1400" dirty="0" smtClean="0">
                <a:latin typeface="Times New Roman" pitchFamily="18" charset="0"/>
                <a:cs typeface="Times New Roman" pitchFamily="18" charset="0"/>
              </a:rPr>
              <a:t>, B., Kantor, P.B., Eds.; Springer: Boston, MA, USA, 2011; pp. 387–415. [</a:t>
            </a:r>
            <a:r>
              <a:rPr lang="en-IN" sz="1400" dirty="0" err="1" smtClean="0">
                <a:latin typeface="Times New Roman" pitchFamily="18" charset="0"/>
                <a:cs typeface="Times New Roman" pitchFamily="18" charset="0"/>
              </a:rPr>
              <a:t>CrossRef</a:t>
            </a:r>
            <a:r>
              <a:rPr lang="en-IN" sz="1400" dirty="0" smtClean="0">
                <a:latin typeface="Times New Roman" pitchFamily="18" charset="0"/>
                <a:cs typeface="Times New Roman" pitchFamily="18" charset="0"/>
              </a:rPr>
              <a:t>]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8</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Chicaiza</a:t>
            </a:r>
            <a:r>
              <a:rPr lang="en-IN" sz="1400" dirty="0" smtClean="0">
                <a:latin typeface="Times New Roman" pitchFamily="18" charset="0"/>
                <a:cs typeface="Times New Roman" pitchFamily="18" charset="0"/>
              </a:rPr>
              <a:t>, J.; </a:t>
            </a:r>
            <a:r>
              <a:rPr lang="en-IN" sz="1400" dirty="0" err="1" smtClean="0">
                <a:latin typeface="Times New Roman" pitchFamily="18" charset="0"/>
                <a:cs typeface="Times New Roman" pitchFamily="18" charset="0"/>
              </a:rPr>
              <a:t>Piedra</a:t>
            </a:r>
            <a:r>
              <a:rPr lang="en-IN" sz="1400" dirty="0" smtClean="0">
                <a:latin typeface="Times New Roman" pitchFamily="18" charset="0"/>
                <a:cs typeface="Times New Roman" pitchFamily="18" charset="0"/>
              </a:rPr>
              <a:t>, N.; Lopez-Vargas, J.; Tovar-Caro, E. Recommendation of Open Educational Resources. An Approach based on Linked Open Data. In Proceedings of the 2017 IEEE Global Engineering Education Conference (EDUCON), Athens, Greece, 25–28 April 2017; pp. 1316–1321. [</a:t>
            </a:r>
            <a:r>
              <a:rPr lang="en-IN" sz="1400" dirty="0" err="1" smtClean="0">
                <a:latin typeface="Times New Roman" pitchFamily="18" charset="0"/>
                <a:cs typeface="Times New Roman" pitchFamily="18" charset="0"/>
              </a:rPr>
              <a:t>CrossRef</a:t>
            </a:r>
            <a:r>
              <a:rPr lang="en-IN" sz="1400" dirty="0" smtClean="0">
                <a:latin typeface="Times New Roman" pitchFamily="18" charset="0"/>
                <a:cs typeface="Times New Roman" pitchFamily="18" charset="0"/>
              </a:rPr>
              <a:t>]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9</a:t>
            </a:r>
            <a:r>
              <a:rPr lang="en-IN" sz="1400" dirty="0" smtClean="0">
                <a:latin typeface="Times New Roman" pitchFamily="18" charset="0"/>
                <a:cs typeface="Times New Roman" pitchFamily="18" charset="0"/>
              </a:rPr>
              <a:t>. Deng, Y.; Lu, D.; Huang, D.; Chung, C.J.; Lin, F. Knowledge Graph based Learning Guidance for </a:t>
            </a:r>
            <a:r>
              <a:rPr lang="en-IN" sz="1400" dirty="0" err="1" smtClean="0">
                <a:latin typeface="Times New Roman" pitchFamily="18" charset="0"/>
                <a:cs typeface="Times New Roman" pitchFamily="18" charset="0"/>
              </a:rPr>
              <a:t>Cybersecurity</a:t>
            </a:r>
            <a:r>
              <a:rPr lang="en-IN" sz="1400" dirty="0" smtClean="0">
                <a:latin typeface="Times New Roman" pitchFamily="18" charset="0"/>
                <a:cs typeface="Times New Roman" pitchFamily="18" charset="0"/>
              </a:rPr>
              <a:t> Hands-on Labs. In Proceedings of the ACM Conference on Global Computing Education, Chengdu, China, 17–19 May 2019; ACM: New York, NY, USA, 2018; Volume 19.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10</a:t>
            </a:r>
            <a:r>
              <a:rPr lang="en-IN" sz="1400" dirty="0" smtClean="0">
                <a:latin typeface="Times New Roman" pitchFamily="18" charset="0"/>
                <a:cs typeface="Times New Roman" pitchFamily="18" charset="0"/>
              </a:rPr>
              <a:t>. Li, X.; Chen, Y.; Pettit, B.; De </a:t>
            </a:r>
            <a:r>
              <a:rPr lang="en-IN" sz="1400" dirty="0" err="1" smtClean="0">
                <a:latin typeface="Times New Roman" pitchFamily="18" charset="0"/>
                <a:cs typeface="Times New Roman" pitchFamily="18" charset="0"/>
              </a:rPr>
              <a:t>Rijke</a:t>
            </a:r>
            <a:r>
              <a:rPr lang="en-IN" sz="1400" dirty="0" smtClean="0">
                <a:latin typeface="Times New Roman" pitchFamily="18" charset="0"/>
                <a:cs typeface="Times New Roman" pitchFamily="18" charset="0"/>
              </a:rPr>
              <a:t>, M. Personalised </a:t>
            </a:r>
            <a:r>
              <a:rPr lang="en-IN" sz="1400" dirty="0" err="1" smtClean="0">
                <a:latin typeface="Times New Roman" pitchFamily="18" charset="0"/>
                <a:cs typeface="Times New Roman" pitchFamily="18" charset="0"/>
              </a:rPr>
              <a:t>reranking</a:t>
            </a:r>
            <a:r>
              <a:rPr lang="en-IN" sz="1400" dirty="0" smtClean="0">
                <a:latin typeface="Times New Roman" pitchFamily="18" charset="0"/>
                <a:cs typeface="Times New Roman" pitchFamily="18" charset="0"/>
              </a:rPr>
              <a:t> of paper recommendations using paper content and user </a:t>
            </a:r>
            <a:r>
              <a:rPr lang="en-IN" sz="1400" dirty="0" err="1" smtClean="0">
                <a:latin typeface="Times New Roman" pitchFamily="18" charset="0"/>
                <a:cs typeface="Times New Roman" pitchFamily="18" charset="0"/>
              </a:rPr>
              <a:t>behavior</a:t>
            </a:r>
            <a:r>
              <a:rPr lang="en-IN" sz="1400" dirty="0" smtClean="0">
                <a:latin typeface="Times New Roman" pitchFamily="18" charset="0"/>
                <a:cs typeface="Times New Roman" pitchFamily="18" charset="0"/>
              </a:rPr>
              <a:t>. ACM Trans. Inf. Syst. 2019, 37, 1–23. [</a:t>
            </a:r>
            <a:r>
              <a:rPr lang="en-IN" sz="1400" dirty="0" err="1" smtClean="0">
                <a:latin typeface="Times New Roman" pitchFamily="18" charset="0"/>
                <a:cs typeface="Times New Roman" pitchFamily="18" charset="0"/>
              </a:rPr>
              <a:t>CrossRef</a:t>
            </a:r>
            <a:r>
              <a:rPr lang="en-IN" sz="1400" dirty="0" smtClean="0">
                <a:latin typeface="Times New Roman" pitchFamily="18" charset="0"/>
                <a:cs typeface="Times New Roman" pitchFamily="18" charset="0"/>
              </a:rPr>
              <a:t>]</a:t>
            </a:r>
            <a:endParaRPr lang="en-IN"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1276</TotalTime>
  <Words>1592</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Context-aware Service Recommendation based on Knowledge Graph Embedding</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2021-06-08T14:15:23Z</dcterms:modified>
</cp:coreProperties>
</file>