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Hybrid Embedding via Cross-layer Random Walks on Multiplex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457200"/>
            <a:ext cx="7498080" cy="944562"/>
          </a:xfrm>
        </p:spPr>
        <p:txBody>
          <a:bodyPr>
            <a:normAutofit/>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t>
            </a:r>
          </a:p>
          <a:p>
            <a:pPr algn="just">
              <a:lnSpc>
                <a:spcPct val="150000"/>
              </a:lnSpc>
              <a:buNone/>
            </a:pP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   Node </a:t>
            </a:r>
            <a:r>
              <a:rPr lang="en-IN" sz="2000" dirty="0" smtClean="0">
                <a:latin typeface="Times New Roman" pitchFamily="18" charset="0"/>
                <a:cs typeface="Times New Roman" pitchFamily="18" charset="0"/>
              </a:rPr>
              <a:t>embedding aims to encode network nodes as a set of low-dimensional vectors while preserving certain structural properties of the network. In recent years, extensive studies have been conducted to preserve network communities, i.e., structural proximity of network nodes. However, few of them have focused on preserving the structural equivalence of network nodes, which describes the similarity of structural roles between network nodes. In this paper, we focus on a hybrid network embedding problem of how to flexibly and simultaneously preserve both structural proximity and equivalence</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Here</a:t>
            </a:r>
            <a:r>
              <a:rPr lang="en-IN" sz="2000" dirty="0" smtClean="0">
                <a:latin typeface="Times New Roman" pitchFamily="18" charset="0"/>
                <a:cs typeface="Times New Roman" pitchFamily="18" charset="0"/>
              </a:rPr>
              <a:t>, we introduce the concept of </a:t>
            </a:r>
            <a:r>
              <a:rPr lang="en-IN" sz="2000" dirty="0" err="1" smtClean="0">
                <a:latin typeface="Times New Roman" pitchFamily="18" charset="0"/>
                <a:cs typeface="Times New Roman" pitchFamily="18" charset="0"/>
              </a:rPr>
              <a:t>graphlet</a:t>
            </a:r>
            <a:r>
              <a:rPr lang="en-IN" sz="2000" dirty="0" smtClean="0">
                <a:latin typeface="Times New Roman" pitchFamily="18" charset="0"/>
                <a:cs typeface="Times New Roman" pitchFamily="18" charset="0"/>
              </a:rPr>
              <a:t> degree vector (GDV) to describe structure roles of network nodes, and further measure structural equivalence based on their similarity. Specifically, we capture both structural proximity and equivalence by building a multiplex network, where both unsupervised and semi-supervised cross-layer random walk (CL-Walk) methods are implemented. By carrying out experiments on both synthetic and real-world datasets, we evaluate the performance of the proposed CL-Walk methods for the tasks of node clustering, node classification, and label prediction. The experimental results indicate that the CL-Walk method outperforms several state-of-the-art methods when both structural proximity and structural equivalence are relevant to specific network analytic task.</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err="1" smtClean="0">
                <a:latin typeface="Times New Roman" pitchFamily="18" charset="0"/>
                <a:cs typeface="Times New Roman" pitchFamily="18" charset="0"/>
              </a:rPr>
              <a:t>MultiVERSE</a:t>
            </a:r>
            <a:r>
              <a:rPr lang="en-IN" sz="2000" dirty="0" smtClean="0">
                <a:latin typeface="Times New Roman" pitchFamily="18" charset="0"/>
                <a:cs typeface="Times New Roman" pitchFamily="18" charset="0"/>
              </a:rPr>
              <a:t> and the other embedding methods allow learning vector representations of nodes from networks.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aim here to test their performance on link prediction and network reconstruction. We hence need to predict whether an edge exists between every pairs of node </a:t>
            </a:r>
            <a:r>
              <a:rPr lang="en-IN" sz="2000" dirty="0" smtClean="0">
                <a:latin typeface="Times New Roman" pitchFamily="18" charset="0"/>
                <a:cs typeface="Times New Roman" pitchFamily="18" charset="0"/>
              </a:rPr>
              <a:t>embeddings.</a:t>
            </a:r>
          </a:p>
          <a:p>
            <a:pPr algn="just">
              <a:lnSpc>
                <a:spcPct val="150000"/>
              </a:lnSpc>
            </a:pPr>
            <a:r>
              <a:rPr lang="en-IN" sz="2000" dirty="0" smtClean="0">
                <a:latin typeface="Times New Roman" pitchFamily="18" charset="0"/>
                <a:cs typeface="Times New Roman" pitchFamily="18" charset="0"/>
              </a:rPr>
              <a:t>Moreover</a:t>
            </a:r>
            <a:r>
              <a:rPr lang="en-IN" sz="2000" dirty="0" smtClean="0">
                <a:latin typeface="Times New Roman" pitchFamily="18" charset="0"/>
                <a:cs typeface="Times New Roman" pitchFamily="18" charset="0"/>
              </a:rPr>
              <a:t>, to our knowledge, existing approaches cannot embed multiple nodes from multiplex-heterogeneous networks, i.e. networks composed of several layers containing both different types of nodes and </a:t>
            </a:r>
            <a:r>
              <a:rPr lang="en-IN" sz="2000" dirty="0" smtClean="0">
                <a:latin typeface="Times New Roman" pitchFamily="18" charset="0"/>
                <a:cs typeface="Times New Roman" pitchFamily="18" charset="0"/>
              </a:rPr>
              <a:t>edges.</a:t>
            </a:r>
          </a:p>
          <a:p>
            <a:pPr algn="just">
              <a:lnSpc>
                <a:spcPct val="150000"/>
              </a:lnSpc>
            </a:pPr>
            <a:r>
              <a:rPr lang="en-IN" sz="2000" dirty="0" smtClean="0">
                <a:latin typeface="Times New Roman" pitchFamily="18" charset="0"/>
                <a:cs typeface="Times New Roman" pitchFamily="18" charset="0"/>
              </a:rPr>
              <a:t>However, comparisons with other approaches are not possible as, to our knowledge, no existing multiplex-heterogeneous network embedding method are currently available in the literature.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work, we presented Multi-Net: a basic framework on learning features in an unsupervised way from a multilayer network as an optimization </a:t>
            </a:r>
            <a:r>
              <a:rPr lang="en-IN" sz="2000" dirty="0" smtClean="0">
                <a:latin typeface="Times New Roman" pitchFamily="18" charset="0"/>
                <a:cs typeface="Times New Roman" pitchFamily="18" charset="0"/>
              </a:rPr>
              <a:t>problem.</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have given a simple search strategy on the multiplex network to efficiently get a node’s context or </a:t>
            </a:r>
            <a:r>
              <a:rPr lang="en-IN" sz="2000" dirty="0" err="1" smtClean="0">
                <a:latin typeface="Times New Roman" pitchFamily="18" charset="0"/>
                <a:cs typeface="Times New Roman" pitchFamily="18" charset="0"/>
              </a:rPr>
              <a:t>neighborhood</a:t>
            </a:r>
            <a:r>
              <a:rPr lang="en-IN" sz="2000" dirty="0" smtClean="0">
                <a:latin typeface="Times New Roman" pitchFamily="18" charset="0"/>
                <a:cs typeface="Times New Roman" pitchFamily="18" charset="0"/>
              </a:rPr>
              <a:t> in a multiplex network setup</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construct our problem as a maximum likelihood optimization problem, similar to earlier works like word2vec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node2vec </a:t>
            </a:r>
            <a:r>
              <a:rPr lang="en-IN" sz="2000" dirty="0" smtClean="0">
                <a:latin typeface="Times New Roman" pitchFamily="18" charset="0"/>
                <a:cs typeface="Times New Roman" pitchFamily="18" charset="0"/>
              </a:rPr>
              <a:t>and </a:t>
            </a:r>
            <a:r>
              <a:rPr lang="en-IN" sz="2000" dirty="0" err="1" smtClean="0">
                <a:latin typeface="Times New Roman" pitchFamily="18" charset="0"/>
                <a:cs typeface="Times New Roman" pitchFamily="18" charset="0"/>
              </a:rPr>
              <a:t>OhmNet</a:t>
            </a:r>
            <a:r>
              <a:rPr lang="en-IN" sz="2000" dirty="0" smtClean="0">
                <a:latin typeface="Times New Roman" pitchFamily="18" charset="0"/>
                <a:cs typeface="Times New Roman" pitchFamily="18" charset="0"/>
              </a:rPr>
              <a:t>. </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frame our method in such a way that it can be applied to (un)directed and (un)weighted networks also.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Multi-layer networks, including multiplex </a:t>
            </a:r>
            <a:r>
              <a:rPr lang="en-IN" sz="2000" dirty="0" smtClean="0">
                <a:latin typeface="Times New Roman" pitchFamily="18" charset="0"/>
                <a:cs typeface="Times New Roman" pitchFamily="18" charset="0"/>
              </a:rPr>
              <a:t>and </a:t>
            </a:r>
            <a:r>
              <a:rPr lang="en-IN" sz="2000" dirty="0" smtClean="0">
                <a:latin typeface="Times New Roman" pitchFamily="18" charset="0"/>
                <a:cs typeface="Times New Roman" pitchFamily="18" charset="0"/>
              </a:rPr>
              <a:t>multiplex-heterogeneous </a:t>
            </a:r>
            <a:r>
              <a:rPr lang="en-IN" sz="2000" dirty="0" smtClean="0">
                <a:latin typeface="Times New Roman" pitchFamily="18" charset="0"/>
                <a:cs typeface="Times New Roman" pitchFamily="18" charset="0"/>
              </a:rPr>
              <a:t>networks </a:t>
            </a:r>
            <a:r>
              <a:rPr lang="en-IN" sz="2000" dirty="0" smtClean="0">
                <a:latin typeface="Times New Roman" pitchFamily="18" charset="0"/>
                <a:cs typeface="Times New Roman" pitchFamily="18" charset="0"/>
              </a:rPr>
              <a:t>have been proposed to handle these more complex but richer heterogeneous interaction datasets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propose, to our knowledge, the first multiplex-heterogeneous network embedding method (with an embedding of the different types of nodes). </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propose a method to evaluate multiplex-heterogeneous network embedding on link prediction. We demonstrate the efficiency of </a:t>
            </a:r>
            <a:r>
              <a:rPr lang="en-IN" sz="2000" dirty="0" err="1" smtClean="0">
                <a:latin typeface="Times New Roman" pitchFamily="18" charset="0"/>
                <a:cs typeface="Times New Roman" pitchFamily="18" charset="0"/>
              </a:rPr>
              <a:t>MultiVERSE</a:t>
            </a:r>
            <a:r>
              <a:rPr lang="en-IN" sz="2000" dirty="0" smtClean="0">
                <a:latin typeface="Times New Roman" pitchFamily="18" charset="0"/>
                <a:cs typeface="Times New Roman" pitchFamily="18" charset="0"/>
              </a:rPr>
              <a:t> on this task on two biological multiplex-heterogeneous networks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propose a benchmark to compare the performance of </a:t>
            </a:r>
            <a:r>
              <a:rPr lang="en-IN" sz="2000" dirty="0" err="1" smtClean="0">
                <a:latin typeface="Times New Roman" pitchFamily="18" charset="0"/>
                <a:cs typeface="Times New Roman" pitchFamily="18" charset="0"/>
              </a:rPr>
              <a:t>MultiVERSE</a:t>
            </a:r>
            <a:r>
              <a:rPr lang="en-IN" sz="2000" dirty="0" smtClean="0">
                <a:latin typeface="Times New Roman" pitchFamily="18" charset="0"/>
                <a:cs typeface="Times New Roman" pitchFamily="18" charset="0"/>
              </a:rPr>
              <a:t> and other embedding methods for multiplex and multiplex-heterogeneous networks.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We demonstrate superior performance of Multi-Net on four real-world datasets from different domains. In particular, we highlight the uniqueness of Multi-Net by leveraging it for the complex task of network reconstruction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also note that Classical and Diffusive random walk methods performs better only if the network size is very small and the performance degrades when number of edges increase in the network.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is due to the overhead of extracting shortest paths between nodes across multiplex networks. </a:t>
            </a:r>
            <a:endParaRPr lang="en-IN" sz="2000" dirty="0" smtClean="0">
              <a:latin typeface="Times New Roman" pitchFamily="18" charset="0"/>
              <a:cs typeface="Times New Roman" pitchFamily="18" charset="0"/>
            </a:endParaRPr>
          </a:p>
          <a:p>
            <a:pPr algn="just">
              <a:lnSpc>
                <a:spcPct val="150000"/>
              </a:lnSpc>
            </a:pPr>
            <a:r>
              <a:rPr lang="en-IN" sz="2000" dirty="0" err="1" smtClean="0">
                <a:latin typeface="Times New Roman" pitchFamily="18" charset="0"/>
                <a:cs typeface="Times New Roman" pitchFamily="18" charset="0"/>
              </a:rPr>
              <a:t>Eventhough</a:t>
            </a:r>
            <a:r>
              <a:rPr lang="en-IN" sz="2000" dirty="0" smtClean="0">
                <a:latin typeface="Times New Roman" pitchFamily="18" charset="0"/>
                <a:cs typeface="Times New Roman" pitchFamily="18" charset="0"/>
              </a:rPr>
              <a:t>, Multi-Net and Physical random walks performs poor compared to </a:t>
            </a:r>
            <a:r>
              <a:rPr lang="en-IN" sz="2000" dirty="0" err="1" smtClean="0">
                <a:latin typeface="Times New Roman" pitchFamily="18" charset="0"/>
                <a:cs typeface="Times New Roman" pitchFamily="18" charset="0"/>
              </a:rPr>
              <a:t>DeepWalk</a:t>
            </a:r>
            <a:r>
              <a:rPr lang="en-IN" sz="2000" dirty="0" smtClean="0">
                <a:latin typeface="Times New Roman" pitchFamily="18" charset="0"/>
                <a:cs typeface="Times New Roman" pitchFamily="18" charset="0"/>
              </a:rPr>
              <a:t>, their performance improves for larger networks like Twitter.</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3022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Supervised random walks: predicting and recommending links in social networks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Backstrom, L., Leskovec, J.</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We develop an efficient training algorithm to directly learn the edge strength estimation function.</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Higher-order organization of complex networks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Benson, A.R., Gleich, D.F., Leskovec, J.</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framework also provides new insights into network organization beyond the clustering of nodes based only on edges.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594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Node classification in social networks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Bhagat, S., Cormode, G., Muthukrishnan, 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work, we use a factor graph model with partially-labeled data to solve these problems.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Wiring optimization can relate neuronal structure and function</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Chen, B.L., Hall, D.H., Chklovskii, D.B.</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propose that biological factors relating to axonal guidance and command neuron functions contribute to these deviations.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6.jpg"/>
          <p:cNvPicPr>
            <a:picLocks noGrp="1" noChangeAspect="1" noChangeArrowheads="1"/>
          </p:cNvPicPr>
          <p:nvPr>
            <p:ph idx="1"/>
          </p:nvPr>
        </p:nvPicPr>
        <p:blipFill>
          <a:blip r:embed="rId2"/>
          <a:srcRect/>
          <a:stretch>
            <a:fillRect/>
          </a:stretch>
        </p:blipFill>
        <p:spPr bwMode="auto">
          <a:xfrm>
            <a:off x="1905000" y="1600200"/>
            <a:ext cx="6257925" cy="45720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6397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19200" y="7620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   The </a:t>
            </a:r>
            <a:r>
              <a:rPr lang="en-IN" sz="1800" dirty="0" smtClean="0">
                <a:latin typeface="Times New Roman" pitchFamily="18" charset="0"/>
                <a:cs typeface="Times New Roman" pitchFamily="18" charset="0"/>
              </a:rPr>
              <a:t>crux of developing network embeddings given a graph is to design a </a:t>
            </a:r>
            <a:r>
              <a:rPr lang="en-IN" sz="1800" dirty="0" err="1" smtClean="0">
                <a:latin typeface="Times New Roman" pitchFamily="18" charset="0"/>
                <a:cs typeface="Times New Roman" pitchFamily="18" charset="0"/>
              </a:rPr>
              <a:t>randomwalk</a:t>
            </a:r>
            <a:r>
              <a:rPr lang="en-IN" sz="1800" dirty="0" smtClean="0">
                <a:latin typeface="Times New Roman" pitchFamily="18" charset="0"/>
                <a:cs typeface="Times New Roman" pitchFamily="18" charset="0"/>
              </a:rPr>
              <a:t> procedure. Moreover, in a multiplex network we need an effective way to </a:t>
            </a:r>
            <a:r>
              <a:rPr lang="en-IN" sz="1800" dirty="0" smtClean="0">
                <a:latin typeface="Times New Roman" pitchFamily="18" charset="0"/>
                <a:cs typeface="Times New Roman" pitchFamily="18" charset="0"/>
              </a:rPr>
              <a:t>aggregate </a:t>
            </a:r>
            <a:r>
              <a:rPr lang="en-IN" sz="1800" dirty="0" smtClean="0">
                <a:latin typeface="Times New Roman" pitchFamily="18" charset="0"/>
                <a:cs typeface="Times New Roman" pitchFamily="18" charset="0"/>
              </a:rPr>
              <a:t>the low-dimensional node embeddings across the different layers. In this work, we presented Multi-Net: a basic framework on learning features in an unsupervised way from a multilayer network as an optimization problem. We have given a simple search strategy on the multiplex network to efficiently get a node’s context or </a:t>
            </a:r>
            <a:r>
              <a:rPr lang="en-IN" sz="1800" dirty="0" err="1" smtClean="0">
                <a:latin typeface="Times New Roman" pitchFamily="18" charset="0"/>
                <a:cs typeface="Times New Roman" pitchFamily="18" charset="0"/>
              </a:rPr>
              <a:t>neighborhood</a:t>
            </a:r>
            <a:r>
              <a:rPr lang="en-IN" sz="1800" dirty="0" smtClean="0">
                <a:latin typeface="Times New Roman" pitchFamily="18" charset="0"/>
                <a:cs typeface="Times New Roman" pitchFamily="18" charset="0"/>
              </a:rPr>
              <a:t> in a multiplex network setup. Our method benefits from the </a:t>
            </a:r>
            <a:r>
              <a:rPr lang="en-IN" sz="1800" dirty="0" err="1" smtClean="0">
                <a:latin typeface="Times New Roman" pitchFamily="18" charset="0"/>
                <a:cs typeface="Times New Roman" pitchFamily="18" charset="0"/>
              </a:rPr>
              <a:t>occam’s</a:t>
            </a:r>
            <a:r>
              <a:rPr lang="en-IN" sz="1800" dirty="0" smtClean="0">
                <a:latin typeface="Times New Roman" pitchFamily="18" charset="0"/>
                <a:cs typeface="Times New Roman" pitchFamily="18" charset="0"/>
              </a:rPr>
              <a:t> razor principle for designing random walk procedures by assigning transition probability to a node and a simple switching probability across layers. Particularly, the effectiveness of Multi-Net in reconstructing a multiplex network layer from representations of nodes from other layers in the network.</a:t>
            </a:r>
            <a:endParaRPr lang="en-US" sz="18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Backstrom</a:t>
            </a:r>
            <a:r>
              <a:rPr lang="en-IN" sz="1600" dirty="0" smtClean="0">
                <a:latin typeface="Times New Roman" pitchFamily="18" charset="0"/>
                <a:cs typeface="Times New Roman" pitchFamily="18" charset="0"/>
              </a:rPr>
              <a:t>, L., </a:t>
            </a:r>
            <a:r>
              <a:rPr lang="en-IN" sz="1600" dirty="0" err="1" smtClean="0">
                <a:latin typeface="Times New Roman" pitchFamily="18" charset="0"/>
                <a:cs typeface="Times New Roman" pitchFamily="18" charset="0"/>
              </a:rPr>
              <a:t>Leskovec</a:t>
            </a:r>
            <a:r>
              <a:rPr lang="en-IN" sz="1600" dirty="0" smtClean="0">
                <a:latin typeface="Times New Roman" pitchFamily="18" charset="0"/>
                <a:cs typeface="Times New Roman" pitchFamily="18" charset="0"/>
              </a:rPr>
              <a:t>, J.: Supervised random walks: predicting and recommending links in social networks. In: Proceedings of the fourth ACM international conference on Web search and data mining, pp. 635–644. ACM (2011)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Benson, A.R., </a:t>
            </a:r>
            <a:r>
              <a:rPr lang="en-IN" sz="1600" dirty="0" err="1" smtClean="0">
                <a:latin typeface="Times New Roman" pitchFamily="18" charset="0"/>
                <a:cs typeface="Times New Roman" pitchFamily="18" charset="0"/>
              </a:rPr>
              <a:t>Gleich</a:t>
            </a:r>
            <a:r>
              <a:rPr lang="en-IN" sz="1600" dirty="0" smtClean="0">
                <a:latin typeface="Times New Roman" pitchFamily="18" charset="0"/>
                <a:cs typeface="Times New Roman" pitchFamily="18" charset="0"/>
              </a:rPr>
              <a:t>, D.F., </a:t>
            </a:r>
            <a:r>
              <a:rPr lang="en-IN" sz="1600" dirty="0" err="1" smtClean="0">
                <a:latin typeface="Times New Roman" pitchFamily="18" charset="0"/>
                <a:cs typeface="Times New Roman" pitchFamily="18" charset="0"/>
              </a:rPr>
              <a:t>Leskovec</a:t>
            </a:r>
            <a:r>
              <a:rPr lang="en-IN" sz="1600" dirty="0" smtClean="0">
                <a:latin typeface="Times New Roman" pitchFamily="18" charset="0"/>
                <a:cs typeface="Times New Roman" pitchFamily="18" charset="0"/>
              </a:rPr>
              <a:t>, J.: Higher-order organization of complex networks. Science 353(6295), 163–166 (2016)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Bhagat</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Cormode</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Muthukrishnan</a:t>
            </a:r>
            <a:r>
              <a:rPr lang="en-IN" sz="1600" dirty="0" smtClean="0">
                <a:latin typeface="Times New Roman" pitchFamily="18" charset="0"/>
                <a:cs typeface="Times New Roman" pitchFamily="18" charset="0"/>
              </a:rPr>
              <a:t>, S.: Node classification in social networks. In: Social network data analytics, pp. 115–148. Springer (2011)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Boccaletti</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Bianconi</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Criado</a:t>
            </a:r>
            <a:r>
              <a:rPr lang="en-IN" sz="1600" dirty="0" smtClean="0">
                <a:latin typeface="Times New Roman" pitchFamily="18" charset="0"/>
                <a:cs typeface="Times New Roman" pitchFamily="18" charset="0"/>
              </a:rPr>
              <a:t>, R., Del </a:t>
            </a:r>
            <a:r>
              <a:rPr lang="en-IN" sz="1600" dirty="0" err="1" smtClean="0">
                <a:latin typeface="Times New Roman" pitchFamily="18" charset="0"/>
                <a:cs typeface="Times New Roman" pitchFamily="18" charset="0"/>
              </a:rPr>
              <a:t>Genio</a:t>
            </a:r>
            <a:r>
              <a:rPr lang="en-IN" sz="1600" dirty="0" smtClean="0">
                <a:latin typeface="Times New Roman" pitchFamily="18" charset="0"/>
                <a:cs typeface="Times New Roman" pitchFamily="18" charset="0"/>
              </a:rPr>
              <a:t>, C.I., Gomez-</a:t>
            </a:r>
            <a:r>
              <a:rPr lang="en-IN" sz="1600" dirty="0" err="1" smtClean="0">
                <a:latin typeface="Times New Roman" pitchFamily="18" charset="0"/>
                <a:cs typeface="Times New Roman" pitchFamily="18" charset="0"/>
              </a:rPr>
              <a:t>Gardenes</a:t>
            </a:r>
            <a:r>
              <a:rPr lang="en-IN" sz="1600" dirty="0" smtClean="0">
                <a:latin typeface="Times New Roman" pitchFamily="18" charset="0"/>
                <a:cs typeface="Times New Roman" pitchFamily="18" charset="0"/>
              </a:rPr>
              <a:t>, J., Romance, M., ´ </a:t>
            </a:r>
            <a:r>
              <a:rPr lang="en-IN" sz="1600" dirty="0" err="1" smtClean="0">
                <a:latin typeface="Times New Roman" pitchFamily="18" charset="0"/>
                <a:cs typeface="Times New Roman" pitchFamily="18" charset="0"/>
              </a:rPr>
              <a:t>Sendina-Nadal</a:t>
            </a:r>
            <a:r>
              <a:rPr lang="en-IN" sz="1600" dirty="0" smtClean="0">
                <a:latin typeface="Times New Roman" pitchFamily="18" charset="0"/>
                <a:cs typeface="Times New Roman" pitchFamily="18" charset="0"/>
              </a:rPr>
              <a:t>, I., Wang, Z., </a:t>
            </a:r>
            <a:r>
              <a:rPr lang="en-IN" sz="1600" dirty="0" err="1" smtClean="0">
                <a:latin typeface="Times New Roman" pitchFamily="18" charset="0"/>
                <a:cs typeface="Times New Roman" pitchFamily="18" charset="0"/>
              </a:rPr>
              <a:t>Zanin</a:t>
            </a:r>
            <a:r>
              <a:rPr lang="en-IN" sz="1600" dirty="0" smtClean="0">
                <a:latin typeface="Times New Roman" pitchFamily="18" charset="0"/>
                <a:cs typeface="Times New Roman" pitchFamily="18" charset="0"/>
              </a:rPr>
              <a:t>, M.: The structure and dynamics of multilayer networks. Physics Reports 544(1), 1–122 (2014)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Chen, B.L., Hall, D.H., </a:t>
            </a:r>
            <a:r>
              <a:rPr lang="en-IN" sz="1600" dirty="0" err="1" smtClean="0">
                <a:latin typeface="Times New Roman" pitchFamily="18" charset="0"/>
                <a:cs typeface="Times New Roman" pitchFamily="18" charset="0"/>
              </a:rPr>
              <a:t>Chklovskii</a:t>
            </a:r>
            <a:r>
              <a:rPr lang="en-IN" sz="1600" dirty="0" smtClean="0">
                <a:latin typeface="Times New Roman" pitchFamily="18" charset="0"/>
                <a:cs typeface="Times New Roman" pitchFamily="18" charset="0"/>
              </a:rPr>
              <a:t>, D.B.: Wiring optimization can relate neuronal structure and function. Proceedings of the National Academy of Sciences 103(12), 4723–4728 (2006) </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De </a:t>
            </a:r>
            <a:r>
              <a:rPr lang="en-IN" sz="1700" dirty="0" err="1" smtClean="0">
                <a:latin typeface="Times New Roman" pitchFamily="18" charset="0"/>
                <a:cs typeface="Times New Roman" pitchFamily="18" charset="0"/>
              </a:rPr>
              <a:t>Domenico</a:t>
            </a:r>
            <a:r>
              <a:rPr lang="en-IN" sz="1700" dirty="0" smtClean="0">
                <a:latin typeface="Times New Roman" pitchFamily="18" charset="0"/>
                <a:cs typeface="Times New Roman" pitchFamily="18" charset="0"/>
              </a:rPr>
              <a:t>, M., </a:t>
            </a:r>
            <a:r>
              <a:rPr lang="en-IN" sz="1700" dirty="0" err="1" smtClean="0">
                <a:latin typeface="Times New Roman" pitchFamily="18" charset="0"/>
                <a:cs typeface="Times New Roman" pitchFamily="18" charset="0"/>
              </a:rPr>
              <a:t>Granell</a:t>
            </a:r>
            <a:r>
              <a:rPr lang="en-IN" sz="1700" dirty="0" smtClean="0">
                <a:latin typeface="Times New Roman" pitchFamily="18" charset="0"/>
                <a:cs typeface="Times New Roman" pitchFamily="18" charset="0"/>
              </a:rPr>
              <a:t>, C., Porter, M.A., Arenas, A.: The physics of spreading processes in multilayer networks. Nature Physics 12(10), 901 (2016)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7</a:t>
            </a:r>
            <a:r>
              <a:rPr lang="en-IN" sz="1700" dirty="0" smtClean="0">
                <a:latin typeface="Times New Roman" pitchFamily="18" charset="0"/>
                <a:cs typeface="Times New Roman" pitchFamily="18" charset="0"/>
              </a:rPr>
              <a:t>. De </a:t>
            </a:r>
            <a:r>
              <a:rPr lang="en-IN" sz="1700" dirty="0" err="1" smtClean="0">
                <a:latin typeface="Times New Roman" pitchFamily="18" charset="0"/>
                <a:cs typeface="Times New Roman" pitchFamily="18" charset="0"/>
              </a:rPr>
              <a:t>Domenico</a:t>
            </a:r>
            <a:r>
              <a:rPr lang="en-IN" sz="1700" dirty="0" smtClean="0">
                <a:latin typeface="Times New Roman" pitchFamily="18" charset="0"/>
                <a:cs typeface="Times New Roman" pitchFamily="18" charset="0"/>
              </a:rPr>
              <a:t>, M., Lima, A., </a:t>
            </a:r>
            <a:r>
              <a:rPr lang="en-IN" sz="1700" dirty="0" err="1" smtClean="0">
                <a:latin typeface="Times New Roman" pitchFamily="18" charset="0"/>
                <a:cs typeface="Times New Roman" pitchFamily="18" charset="0"/>
              </a:rPr>
              <a:t>Mougel</a:t>
            </a:r>
            <a:r>
              <a:rPr lang="en-IN" sz="1700" dirty="0" smtClean="0">
                <a:latin typeface="Times New Roman" pitchFamily="18" charset="0"/>
                <a:cs typeface="Times New Roman" pitchFamily="18" charset="0"/>
              </a:rPr>
              <a:t>, P., </a:t>
            </a:r>
            <a:r>
              <a:rPr lang="en-IN" sz="1700" dirty="0" err="1" smtClean="0">
                <a:latin typeface="Times New Roman" pitchFamily="18" charset="0"/>
                <a:cs typeface="Times New Roman" pitchFamily="18" charset="0"/>
              </a:rPr>
              <a:t>Musolesi</a:t>
            </a:r>
            <a:r>
              <a:rPr lang="en-IN" sz="1700" dirty="0" smtClean="0">
                <a:latin typeface="Times New Roman" pitchFamily="18" charset="0"/>
                <a:cs typeface="Times New Roman" pitchFamily="18" charset="0"/>
              </a:rPr>
              <a:t>, M.: The anatomy of a scientific </a:t>
            </a:r>
            <a:r>
              <a:rPr lang="en-IN" sz="1700" dirty="0" err="1" smtClean="0">
                <a:latin typeface="Times New Roman" pitchFamily="18" charset="0"/>
                <a:cs typeface="Times New Roman" pitchFamily="18" charset="0"/>
              </a:rPr>
              <a:t>rumor</a:t>
            </a:r>
            <a:r>
              <a:rPr lang="en-IN" sz="1700" dirty="0" smtClean="0">
                <a:latin typeface="Times New Roman" pitchFamily="18" charset="0"/>
                <a:cs typeface="Times New Roman" pitchFamily="18" charset="0"/>
              </a:rPr>
              <a:t>. Scientific reports 3, 2980 (2013)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8</a:t>
            </a:r>
            <a:r>
              <a:rPr lang="en-IN" sz="1700" dirty="0" smtClean="0">
                <a:latin typeface="Times New Roman" pitchFamily="18" charset="0"/>
                <a:cs typeface="Times New Roman" pitchFamily="18" charset="0"/>
              </a:rPr>
              <a:t>. De </a:t>
            </a:r>
            <a:r>
              <a:rPr lang="en-IN" sz="1700" dirty="0" err="1" smtClean="0">
                <a:latin typeface="Times New Roman" pitchFamily="18" charset="0"/>
                <a:cs typeface="Times New Roman" pitchFamily="18" charset="0"/>
              </a:rPr>
              <a:t>Domenico</a:t>
            </a:r>
            <a:r>
              <a:rPr lang="en-IN" sz="1700" dirty="0" smtClean="0">
                <a:latin typeface="Times New Roman" pitchFamily="18" charset="0"/>
                <a:cs typeface="Times New Roman" pitchFamily="18" charset="0"/>
              </a:rPr>
              <a:t>, M., Porter, M.A., Arenas, A.: </a:t>
            </a:r>
            <a:r>
              <a:rPr lang="en-IN" sz="1700" dirty="0" err="1" smtClean="0">
                <a:latin typeface="Times New Roman" pitchFamily="18" charset="0"/>
                <a:cs typeface="Times New Roman" pitchFamily="18" charset="0"/>
              </a:rPr>
              <a:t>Muxviz</a:t>
            </a:r>
            <a:r>
              <a:rPr lang="en-IN" sz="1700" dirty="0" smtClean="0">
                <a:latin typeface="Times New Roman" pitchFamily="18" charset="0"/>
                <a:cs typeface="Times New Roman" pitchFamily="18" charset="0"/>
              </a:rPr>
              <a:t>: a tool for multilayer analysis and visualization of networks. Journal of Complex Networks 3(2), 159–176 (2015)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9</a:t>
            </a:r>
            <a:r>
              <a:rPr lang="en-IN" sz="1700" dirty="0" smtClean="0">
                <a:latin typeface="Times New Roman" pitchFamily="18" charset="0"/>
                <a:cs typeface="Times New Roman" pitchFamily="18" charset="0"/>
              </a:rPr>
              <a:t>. Grover, A., </a:t>
            </a:r>
            <a:r>
              <a:rPr lang="en-IN" sz="1700" dirty="0" err="1" smtClean="0">
                <a:latin typeface="Times New Roman" pitchFamily="18" charset="0"/>
                <a:cs typeface="Times New Roman" pitchFamily="18" charset="0"/>
              </a:rPr>
              <a:t>Leskovec</a:t>
            </a:r>
            <a:r>
              <a:rPr lang="en-IN" sz="1700" dirty="0" smtClean="0">
                <a:latin typeface="Times New Roman" pitchFamily="18" charset="0"/>
                <a:cs typeface="Times New Roman" pitchFamily="18" charset="0"/>
              </a:rPr>
              <a:t>, J.: node2vec: Scalable feature learning for networks. In: Proceedings of the 22nd ACM SIGKDD international conference on Knowledge discovery and data mining, pp. 855–864. ACM (2016)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10</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Guo</a:t>
            </a:r>
            <a:r>
              <a:rPr lang="en-IN" sz="1700" dirty="0" smtClean="0">
                <a:latin typeface="Times New Roman" pitchFamily="18" charset="0"/>
                <a:cs typeface="Times New Roman" pitchFamily="18" charset="0"/>
              </a:rPr>
              <a:t>, Q., </a:t>
            </a:r>
            <a:r>
              <a:rPr lang="en-IN" sz="1700" dirty="0" err="1" smtClean="0">
                <a:latin typeface="Times New Roman" pitchFamily="18" charset="0"/>
                <a:cs typeface="Times New Roman" pitchFamily="18" charset="0"/>
              </a:rPr>
              <a:t>Cozzo</a:t>
            </a:r>
            <a:r>
              <a:rPr lang="en-IN" sz="1700" dirty="0" smtClean="0">
                <a:latin typeface="Times New Roman" pitchFamily="18" charset="0"/>
                <a:cs typeface="Times New Roman" pitchFamily="18" charset="0"/>
              </a:rPr>
              <a:t>, E., </a:t>
            </a:r>
            <a:r>
              <a:rPr lang="en-IN" sz="1700" dirty="0" err="1" smtClean="0">
                <a:latin typeface="Times New Roman" pitchFamily="18" charset="0"/>
                <a:cs typeface="Times New Roman" pitchFamily="18" charset="0"/>
              </a:rPr>
              <a:t>Zheng</a:t>
            </a:r>
            <a:r>
              <a:rPr lang="en-IN" sz="1700" dirty="0" smtClean="0">
                <a:latin typeface="Times New Roman" pitchFamily="18" charset="0"/>
                <a:cs typeface="Times New Roman" pitchFamily="18" charset="0"/>
              </a:rPr>
              <a:t>, Z., Moreno, Y.: Levy random walks on multiplex networks. Scientific reports 6, 37,641 (2016)</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1272</TotalTime>
  <Words>1337</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Hybrid Embedding via Cross-layer Random Walks on Multiplex Networks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2021-06-07T14:55:08Z</dcterms:modified>
</cp:coreProperties>
</file>