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Graph-based Embedding Smoothing for Sequential Recommendation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real-world scenarios, a user's interactions with items could be formalized as a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sequence, indicating his/her dynamic and evolutionary preferences. To this end, a series of recent efforts in recommender systems aim at improving recommendation performance by considering the sequential information. However, impacts of sequential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on future interactions may vary greatly in different scenarios. Additionally, semantic item relations underlying item attributes have not been well exploited in sequential recommendation models, which could be crucial for measuring item similarities in recommendation.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To deal with the above problems, this paper provides a general embedding smoothing framework for sequential recommendation models. Specifically, we first construct a hybrid item graph by fusing sequential item relations derived from user-item interactions with semantic item relations built upon item attributes. Second, we perform graph convolutions on the hybrid item graph to generate smoothed item embedding. Finally, we equip sequential recommendation models with the smoothed item representations to enhance their performances. Experimental results demonstrate that with our embedding smoothing framework, the state-of-the-art sequential recommendation model, </a:t>
            </a:r>
            <a:r>
              <a:rPr lang="en-IN" sz="2000" dirty="0" err="1" smtClean="0">
                <a:latin typeface="Times New Roman" pitchFamily="18" charset="0"/>
                <a:cs typeface="Times New Roman" pitchFamily="18" charset="0"/>
              </a:rPr>
              <a:t>SASRec</a:t>
            </a:r>
            <a:r>
              <a:rPr lang="en-IN" sz="2000" dirty="0" smtClean="0">
                <a:latin typeface="Times New Roman" pitchFamily="18" charset="0"/>
                <a:cs typeface="Times New Roman" pitchFamily="18" charset="0"/>
              </a:rPr>
              <a:t>, achieves superior performance to most baseline methods on three real-world datasets. Moreover, the results show that most mainstream sequential recommendation models could benefit from our framework.</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propose a systematic classification schema to organize the existing GNN-based recommendation models. We first categorize the existing works into general recommendation and sequential recommendation based on the task they deal with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of the existing works in GNN-based recommendation adopt </a:t>
            </a:r>
            <a:r>
              <a:rPr lang="en-IN" sz="2000" dirty="0" err="1" smtClean="0">
                <a:latin typeface="Times New Roman" pitchFamily="18" charset="0"/>
                <a:cs typeface="Times New Roman" pitchFamily="18" charset="0"/>
              </a:rPr>
              <a:t>ConvGNN</a:t>
            </a:r>
            <a:r>
              <a:rPr lang="en-IN" sz="2000" dirty="0" smtClean="0">
                <a:latin typeface="Times New Roman" pitchFamily="18" charset="0"/>
                <a:cs typeface="Times New Roman" pitchFamily="18" charset="0"/>
              </a:rPr>
              <a:t> to simulate the propagation process.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further categorize them into three subcategories based on the types of information used. Without side information, existing models consider the </a:t>
            </a:r>
            <a:r>
              <a:rPr lang="en-IN" sz="2000" dirty="0" err="1" smtClean="0">
                <a:latin typeface="Times New Roman" pitchFamily="18" charset="0"/>
                <a:cs typeface="Times New Roman" pitchFamily="18" charset="0"/>
              </a:rPr>
              <a:t>useritem</a:t>
            </a:r>
            <a:r>
              <a:rPr lang="en-IN" sz="2000" dirty="0" smtClean="0">
                <a:latin typeface="Times New Roman" pitchFamily="18" charset="0"/>
                <a:cs typeface="Times New Roman" pitchFamily="18" charset="0"/>
              </a:rPr>
              <a:t> relationships as a user-item bipartite </a:t>
            </a:r>
            <a:r>
              <a:rPr lang="en-IN" sz="2000" dirty="0" smtClean="0">
                <a:latin typeface="Times New Roman" pitchFamily="18" charset="0"/>
                <a:cs typeface="Times New Roman" pitchFamily="18" charset="0"/>
              </a:rPr>
              <a:t>graph.</a:t>
            </a:r>
          </a:p>
          <a:p>
            <a:pPr algn="just">
              <a:lnSpc>
                <a:spcPct val="150000"/>
              </a:lnSpc>
            </a:pPr>
            <a:r>
              <a:rPr lang="en-IN" sz="2000" dirty="0" smtClean="0">
                <a:latin typeface="Times New Roman" pitchFamily="18" charset="0"/>
                <a:cs typeface="Times New Roman" pitchFamily="18" charset="0"/>
              </a:rPr>
              <a:t>Most of the existing works capture users’ dynamic preferences only based on the sequences.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users’ preference from his historical sequences is one of the core problem of sequential recommendation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dramatic growth of the amount of information on the Internet, recommender systems have been applied to help users alleviate the problem of information overload in online services, such as e-commerce, search engines, and social media</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SASRec</a:t>
            </a:r>
            <a:r>
              <a:rPr lang="en-IN" sz="2000" dirty="0" smtClean="0">
                <a:latin typeface="Times New Roman" pitchFamily="18" charset="0"/>
                <a:cs typeface="Times New Roman" pitchFamily="18" charset="0"/>
              </a:rPr>
              <a:t> applies </a:t>
            </a:r>
            <a:r>
              <a:rPr lang="en-IN" sz="2000" dirty="0" smtClean="0">
                <a:latin typeface="Times New Roman" pitchFamily="18" charset="0"/>
                <a:cs typeface="Times New Roman" pitchFamily="18" charset="0"/>
              </a:rPr>
              <a:t>self-attention mechanisms to sequential recommendation problems to explicitly model the relationship between </a:t>
            </a:r>
            <a:r>
              <a:rPr lang="en-IN" sz="2000" dirty="0" smtClean="0">
                <a:latin typeface="Times New Roman" pitchFamily="18" charset="0"/>
                <a:cs typeface="Times New Roman" pitchFamily="18" charset="0"/>
              </a:rPr>
              <a:t>items.</a:t>
            </a:r>
          </a:p>
          <a:p>
            <a:pPr algn="just">
              <a:lnSpc>
                <a:spcPct val="150000"/>
              </a:lnSpc>
            </a:pPr>
            <a:r>
              <a:rPr lang="en-IN" sz="2000" dirty="0" smtClean="0">
                <a:latin typeface="Times New Roman" pitchFamily="18" charset="0"/>
                <a:cs typeface="Times New Roman" pitchFamily="18" charset="0"/>
              </a:rPr>
              <a:t>To settle this problem, we build a message propagation mechanism from user to item, considering the order information.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adapt to different scenarios, various strategies are proposed to better integrate the two representations, such as GRU </a:t>
            </a:r>
            <a:r>
              <a:rPr lang="en-IN" sz="2000" dirty="0" smtClean="0">
                <a:latin typeface="Times New Roman" pitchFamily="18" charset="0"/>
                <a:cs typeface="Times New Roman" pitchFamily="18" charset="0"/>
              </a:rPr>
              <a:t>mechanism, </a:t>
            </a:r>
            <a:r>
              <a:rPr lang="en-IN" sz="2000" dirty="0" smtClean="0">
                <a:latin typeface="Times New Roman" pitchFamily="18" charset="0"/>
                <a:cs typeface="Times New Roman" pitchFamily="18" charset="0"/>
              </a:rPr>
              <a:t>concatenation with nonlinear transformation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sum </a:t>
            </a:r>
            <a:r>
              <a:rPr lang="en-IN" sz="2000" dirty="0" smtClean="0">
                <a:latin typeface="Times New Roman" pitchFamily="18" charset="0"/>
                <a:cs typeface="Times New Roman" pitchFamily="18" charset="0"/>
              </a:rPr>
              <a:t>operation.</a:t>
            </a:r>
          </a:p>
          <a:p>
            <a:pPr algn="just">
              <a:lnSpc>
                <a:spcPct val="150000"/>
              </a:lnSpc>
            </a:pPr>
            <a:r>
              <a:rPr lang="en-IN" sz="2000" dirty="0" smtClean="0">
                <a:latin typeface="Times New Roman" pitchFamily="18" charset="0"/>
                <a:cs typeface="Times New Roman" pitchFamily="18" charset="0"/>
              </a:rPr>
              <a:t>Due to the specific characteristic of different types of data in recommendation, a variety of models have been proposed to effectively learn their pattern for better recommendation results, which is a big challenge for the model design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emergence of online social networks, social recommender systems have been proposed to utilize each user’s local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preferences to enhance user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DGSR-GCN </a:t>
            </a:r>
            <a:r>
              <a:rPr lang="en-IN" sz="2000" dirty="0" smtClean="0">
                <a:latin typeface="Times New Roman" pitchFamily="18" charset="0"/>
                <a:cs typeface="Times New Roman" pitchFamily="18" charset="0"/>
              </a:rPr>
              <a:t>achieves the poorest performance of all variants. It is probably because the GCN net is a linear approximation of localized graph convolution, assuming that all interactions contribute equally.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Compared </a:t>
            </a:r>
            <a:r>
              <a:rPr lang="en-IN" sz="2000" dirty="0" smtClean="0">
                <a:latin typeface="Times New Roman" pitchFamily="18" charset="0"/>
                <a:cs typeface="Times New Roman" pitchFamily="18" charset="0"/>
              </a:rPr>
              <a:t>with the excellent performance in the session-based recommendation scenario, the performance of SR-GNN is flat in the sequential recommendation and especially poorly in ML-1M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Increasing the layer of DGSR is capable of promoting the performance substantially. It demonstrates that exploiting high-order user sequences information explicitly can effectively improve recommendation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increase of 𝑚, the model performance tends to be stable because of the limitation of the number of DGAN layers.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Empirical evaluation of gated recurrent neural networks on sequence modeling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Junyoung Chung, Caglar Gulcehre, KyungHyun Cho, and Yoshua Bengio. 2014.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We evaluate these recurrent units on the tasks of polyphonic music modeling and speech signal modeling.</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Dyngem: Deep embedding method for dynamic graphs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Palash Goyal, Nitin Kamra, Xinran He, and Yan Liu. 2018.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work, we present an efficient algorithm </a:t>
                      </a:r>
                      <a:r>
                        <a:rPr lang="en-US" sz="2000" dirty="0" err="1">
                          <a:solidFill>
                            <a:srgbClr val="333333"/>
                          </a:solidFill>
                          <a:latin typeface="Times New Roman"/>
                          <a:ea typeface="Calibri"/>
                          <a:cs typeface="Latha"/>
                        </a:rPr>
                        <a:t>DynGEM</a:t>
                      </a:r>
                      <a:r>
                        <a:rPr lang="en-US" sz="2000" dirty="0">
                          <a:solidFill>
                            <a:srgbClr val="333333"/>
                          </a:solidFill>
                          <a:latin typeface="Times New Roman"/>
                          <a:ea typeface="Calibri"/>
                          <a:cs typeface="Latha"/>
                        </a:rPr>
                        <a:t> based on recent advances in deep </a:t>
                      </a:r>
                      <a:r>
                        <a:rPr lang="en-US" sz="2000" dirty="0" err="1">
                          <a:solidFill>
                            <a:srgbClr val="333333"/>
                          </a:solidFill>
                          <a:latin typeface="Times New Roman"/>
                          <a:ea typeface="Calibri"/>
                          <a:cs typeface="Latha"/>
                        </a:rPr>
                        <a:t>autoencoders</a:t>
                      </a:r>
                      <a:r>
                        <a:rPr lang="en-US" sz="2000" dirty="0">
                          <a:solidFill>
                            <a:srgbClr val="333333"/>
                          </a:solidFill>
                          <a:latin typeface="Times New Roman"/>
                          <a:ea typeface="Calibri"/>
                          <a:cs typeface="Latha"/>
                        </a:rPr>
                        <a:t> for graph embeddings, to address this problem.</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048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Translation-based recommendation</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Ruining He, Wang-Cheng Kang, and Julian McAuley. 2017.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 In this paper, we propose a unified method, TransRec, to model such third-order relationships for large-scale sequential prediction</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Fusing similarity models with markov chains for sparse sequential recommendation</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Ruining He and Julian McAuley. 2016.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In this paper, we propose to fuse such methods with Markov Chains to make personalized sequential recommendations.</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76400" y="1371600"/>
            <a:ext cx="6172200" cy="4724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550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work, we explore the explicitly </a:t>
            </a:r>
            <a:r>
              <a:rPr lang="en-IN" dirty="0" err="1" smtClean="0">
                <a:latin typeface="Times New Roman" pitchFamily="18" charset="0"/>
                <a:cs typeface="Times New Roman" pitchFamily="18" charset="0"/>
              </a:rPr>
              <a:t>modeling</a:t>
            </a:r>
            <a:r>
              <a:rPr lang="en-IN" dirty="0" smtClean="0">
                <a:latin typeface="Times New Roman" pitchFamily="18" charset="0"/>
                <a:cs typeface="Times New Roman" pitchFamily="18" charset="0"/>
              </a:rPr>
              <a:t> dynamic collaborative information among sequences of users in sequential recommendation task. Inspired by dynamic graph neural networks, we propose a novel method, DGSR. In DGSR, all sequences of users </a:t>
            </a:r>
            <a:r>
              <a:rPr lang="en-IN" dirty="0" err="1" smtClean="0">
                <a:latin typeface="Times New Roman" pitchFamily="18" charset="0"/>
                <a:cs typeface="Times New Roman" pitchFamily="18" charset="0"/>
              </a:rPr>
              <a:t>areconverted</a:t>
            </a:r>
            <a:r>
              <a:rPr lang="en-IN" dirty="0" smtClean="0">
                <a:latin typeface="Times New Roman" pitchFamily="18" charset="0"/>
                <a:cs typeface="Times New Roman" pitchFamily="18" charset="0"/>
              </a:rPr>
              <a:t> into a dynamic graph that contains the chronological order of user-item interactions. The key of DGSR is the well designed Dynamic Graph Attention Neural Network, which realizes the explicit encoding of the dynamic collaborative information of user sequence. The next-item prediction task is finally converted into a node-link prediction of the dynamic graph so that the model can be trained end-to-end. Extensive experiments on four real-world data sets verify the effectiveness and rationality of DGSR.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a:t>
            </a:r>
            <a:r>
              <a:rPr lang="en-IN" sz="1500" dirty="0" err="1" smtClean="0">
                <a:latin typeface="Times New Roman" pitchFamily="18" charset="0"/>
                <a:cs typeface="Times New Roman" pitchFamily="18" charset="0"/>
              </a:rPr>
              <a:t>Junyoung</a:t>
            </a:r>
            <a:r>
              <a:rPr lang="en-IN" sz="1500" dirty="0" smtClean="0">
                <a:latin typeface="Times New Roman" pitchFamily="18" charset="0"/>
                <a:cs typeface="Times New Roman" pitchFamily="18" charset="0"/>
              </a:rPr>
              <a:t> Chung, </a:t>
            </a:r>
            <a:r>
              <a:rPr lang="en-IN" sz="1500" dirty="0" err="1" smtClean="0">
                <a:latin typeface="Times New Roman" pitchFamily="18" charset="0"/>
                <a:cs typeface="Times New Roman" pitchFamily="18" charset="0"/>
              </a:rPr>
              <a:t>Caglar</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Gulcehre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KyungHyun</a:t>
            </a:r>
            <a:r>
              <a:rPr lang="en-IN" sz="1500" dirty="0" smtClean="0">
                <a:latin typeface="Times New Roman" pitchFamily="18" charset="0"/>
                <a:cs typeface="Times New Roman" pitchFamily="18" charset="0"/>
              </a:rPr>
              <a:t> Cho, and </a:t>
            </a:r>
            <a:r>
              <a:rPr lang="en-IN" sz="1500" dirty="0" err="1" smtClean="0">
                <a:latin typeface="Times New Roman" pitchFamily="18" charset="0"/>
                <a:cs typeface="Times New Roman" pitchFamily="18" charset="0"/>
              </a:rPr>
              <a:t>Yoshua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Bengio</a:t>
            </a:r>
            <a:r>
              <a:rPr lang="en-IN" sz="1500" dirty="0" smtClean="0">
                <a:latin typeface="Times New Roman" pitchFamily="18" charset="0"/>
                <a:cs typeface="Times New Roman" pitchFamily="18" charset="0"/>
              </a:rPr>
              <a:t>. 2014. Empirical evaluation of gated recurrent neural networks on sequence </a:t>
            </a:r>
            <a:r>
              <a:rPr lang="en-IN" sz="1500" dirty="0" err="1" smtClean="0">
                <a:latin typeface="Times New Roman" pitchFamily="18" charset="0"/>
                <a:cs typeface="Times New Roman" pitchFamily="18" charset="0"/>
              </a:rPr>
              <a:t>modeling</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arXiv</a:t>
            </a:r>
            <a:r>
              <a:rPr lang="en-IN" sz="1500" dirty="0" smtClean="0">
                <a:latin typeface="Times New Roman" pitchFamily="18" charset="0"/>
                <a:cs typeface="Times New Roman" pitchFamily="18" charset="0"/>
              </a:rPr>
              <a:t> preprint arXiv:1412.3555 (2014).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a:t>
            </a:r>
            <a:r>
              <a:rPr lang="en-IN" sz="1500" dirty="0" err="1" smtClean="0">
                <a:latin typeface="Times New Roman" pitchFamily="18" charset="0"/>
                <a:cs typeface="Times New Roman" pitchFamily="18" charset="0"/>
              </a:rPr>
              <a:t>Hongyang</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Gao</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Shuiwang</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Ji</a:t>
            </a:r>
            <a:r>
              <a:rPr lang="en-IN" sz="1500" dirty="0" smtClean="0">
                <a:latin typeface="Times New Roman" pitchFamily="18" charset="0"/>
                <a:cs typeface="Times New Roman" pitchFamily="18" charset="0"/>
              </a:rPr>
              <a:t>. 2019. Graph U-Nets. In Proceedings of the 36th International Conference on Machine Learning, ICML 2019, 9-15 June 2019, Long Beach, California, USA (Proceedings of Machine Learning Research), </a:t>
            </a:r>
            <a:r>
              <a:rPr lang="en-IN" sz="1500" dirty="0" err="1" smtClean="0">
                <a:latin typeface="Times New Roman" pitchFamily="18" charset="0"/>
                <a:cs typeface="Times New Roman" pitchFamily="18" charset="0"/>
              </a:rPr>
              <a:t>Kamalika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Chaudhuri</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Ruslan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Salakhutdinov</a:t>
            </a:r>
            <a:r>
              <a:rPr lang="en-IN" sz="1500" dirty="0" smtClean="0">
                <a:latin typeface="Times New Roman" pitchFamily="18" charset="0"/>
                <a:cs typeface="Times New Roman" pitchFamily="18" charset="0"/>
              </a:rPr>
              <a:t> (Eds.), Vol. 97. PMLR, 2083–2092.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a:t>
            </a:r>
            <a:r>
              <a:rPr lang="en-IN" sz="1500" dirty="0" err="1" smtClean="0">
                <a:latin typeface="Times New Roman" pitchFamily="18" charset="0"/>
                <a:cs typeface="Times New Roman" pitchFamily="18" charset="0"/>
              </a:rPr>
              <a:t>Palash</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Goyal</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Nitin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Kamra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Xinran</a:t>
            </a:r>
            <a:r>
              <a:rPr lang="en-IN" sz="1500" dirty="0" smtClean="0">
                <a:latin typeface="Times New Roman" pitchFamily="18" charset="0"/>
                <a:cs typeface="Times New Roman" pitchFamily="18" charset="0"/>
              </a:rPr>
              <a:t> He, and Yan Liu. 2018. </a:t>
            </a:r>
            <a:r>
              <a:rPr lang="en-IN" sz="1500" dirty="0" err="1" smtClean="0">
                <a:latin typeface="Times New Roman" pitchFamily="18" charset="0"/>
                <a:cs typeface="Times New Roman" pitchFamily="18" charset="0"/>
              </a:rPr>
              <a:t>Dyngem</a:t>
            </a:r>
            <a:r>
              <a:rPr lang="en-IN" sz="1500" dirty="0" smtClean="0">
                <a:latin typeface="Times New Roman" pitchFamily="18" charset="0"/>
                <a:cs typeface="Times New Roman" pitchFamily="18" charset="0"/>
              </a:rPr>
              <a:t>: Deep embedding method for dynamic graphs. </a:t>
            </a:r>
            <a:r>
              <a:rPr lang="en-IN" sz="1500" dirty="0" err="1" smtClean="0">
                <a:latin typeface="Times New Roman" pitchFamily="18" charset="0"/>
                <a:cs typeface="Times New Roman" pitchFamily="18" charset="0"/>
              </a:rPr>
              <a:t>arXiv</a:t>
            </a:r>
            <a:r>
              <a:rPr lang="en-IN" sz="1500" dirty="0" smtClean="0">
                <a:latin typeface="Times New Roman" pitchFamily="18" charset="0"/>
                <a:cs typeface="Times New Roman" pitchFamily="18" charset="0"/>
              </a:rPr>
              <a:t> preprint arXiv:1805.11273 (2018).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Ruining He, Wang-Cheng Kang, and Julian </a:t>
            </a:r>
            <a:r>
              <a:rPr lang="en-IN" sz="1500" dirty="0" err="1" smtClean="0">
                <a:latin typeface="Times New Roman" pitchFamily="18" charset="0"/>
                <a:cs typeface="Times New Roman" pitchFamily="18" charset="0"/>
              </a:rPr>
              <a:t>McAuley</a:t>
            </a:r>
            <a:r>
              <a:rPr lang="en-IN" sz="1500" dirty="0" smtClean="0">
                <a:latin typeface="Times New Roman" pitchFamily="18" charset="0"/>
                <a:cs typeface="Times New Roman" pitchFamily="18" charset="0"/>
              </a:rPr>
              <a:t>. 2017. Translation-based recommendation. In Proceedings of the eleventh ACM conference on recommender systems. 161–169.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Ruining He and Julian </a:t>
            </a:r>
            <a:r>
              <a:rPr lang="en-IN" sz="1500" dirty="0" err="1" smtClean="0">
                <a:latin typeface="Times New Roman" pitchFamily="18" charset="0"/>
                <a:cs typeface="Times New Roman" pitchFamily="18" charset="0"/>
              </a:rPr>
              <a:t>McAuley</a:t>
            </a:r>
            <a:r>
              <a:rPr lang="en-IN" sz="1500" dirty="0" smtClean="0">
                <a:latin typeface="Times New Roman" pitchFamily="18" charset="0"/>
                <a:cs typeface="Times New Roman" pitchFamily="18" charset="0"/>
              </a:rPr>
              <a:t>. 2016. Fusing similarity models with </a:t>
            </a:r>
            <a:r>
              <a:rPr lang="en-IN" sz="1500" dirty="0" err="1" smtClean="0">
                <a:latin typeface="Times New Roman" pitchFamily="18" charset="0"/>
                <a:cs typeface="Times New Roman" pitchFamily="18" charset="0"/>
              </a:rPr>
              <a:t>markov</a:t>
            </a:r>
            <a:r>
              <a:rPr lang="en-IN" sz="1500" dirty="0" smtClean="0">
                <a:latin typeface="Times New Roman" pitchFamily="18" charset="0"/>
                <a:cs typeface="Times New Roman" pitchFamily="18" charset="0"/>
              </a:rPr>
              <a:t> chains for sparse sequential recommendation. In 2016 IEEE 16th International Conference on Data Mining (ICDM). IEEE, 191–200.</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a:t>
            </a:r>
            <a:r>
              <a:rPr lang="en-IN" sz="1500" dirty="0" err="1" smtClean="0">
                <a:latin typeface="Times New Roman" pitchFamily="18" charset="0"/>
                <a:cs typeface="Times New Roman" pitchFamily="18" charset="0"/>
              </a:rPr>
              <a:t>Xiangnan</a:t>
            </a:r>
            <a:r>
              <a:rPr lang="en-IN" sz="1500" dirty="0" smtClean="0">
                <a:latin typeface="Times New Roman" pitchFamily="18" charset="0"/>
                <a:cs typeface="Times New Roman" pitchFamily="18" charset="0"/>
              </a:rPr>
              <a:t> He, </a:t>
            </a:r>
            <a:r>
              <a:rPr lang="en-IN" sz="1500" dirty="0" err="1" smtClean="0">
                <a:latin typeface="Times New Roman" pitchFamily="18" charset="0"/>
                <a:cs typeface="Times New Roman" pitchFamily="18" charset="0"/>
              </a:rPr>
              <a:t>Lizi</a:t>
            </a:r>
            <a:r>
              <a:rPr lang="en-IN" sz="1500" dirty="0" smtClean="0">
                <a:latin typeface="Times New Roman" pitchFamily="18" charset="0"/>
                <a:cs typeface="Times New Roman" pitchFamily="18" charset="0"/>
              </a:rPr>
              <a:t> Liao, </a:t>
            </a:r>
            <a:r>
              <a:rPr lang="en-IN" sz="1500" dirty="0" err="1" smtClean="0">
                <a:latin typeface="Times New Roman" pitchFamily="18" charset="0"/>
                <a:cs typeface="Times New Roman" pitchFamily="18" charset="0"/>
              </a:rPr>
              <a:t>Hanwang</a:t>
            </a:r>
            <a:r>
              <a:rPr lang="en-IN" sz="1500" dirty="0" smtClean="0">
                <a:latin typeface="Times New Roman" pitchFamily="18" charset="0"/>
                <a:cs typeface="Times New Roman" pitchFamily="18" charset="0"/>
              </a:rPr>
              <a:t> Zhang, </a:t>
            </a:r>
            <a:r>
              <a:rPr lang="en-IN" sz="1500" dirty="0" err="1" smtClean="0">
                <a:latin typeface="Times New Roman" pitchFamily="18" charset="0"/>
                <a:cs typeface="Times New Roman" pitchFamily="18" charset="0"/>
              </a:rPr>
              <a:t>Liqiang</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Nie</a:t>
            </a:r>
            <a:r>
              <a:rPr lang="en-IN" sz="1500" dirty="0" smtClean="0">
                <a:latin typeface="Times New Roman" pitchFamily="18" charset="0"/>
                <a:cs typeface="Times New Roman" pitchFamily="18" charset="0"/>
              </a:rPr>
              <a:t>, Xia </a:t>
            </a:r>
            <a:r>
              <a:rPr lang="en-IN" sz="1500" dirty="0" err="1" smtClean="0">
                <a:latin typeface="Times New Roman" pitchFamily="18" charset="0"/>
                <a:cs typeface="Times New Roman" pitchFamily="18" charset="0"/>
              </a:rPr>
              <a:t>Hu</a:t>
            </a:r>
            <a:r>
              <a:rPr lang="en-IN" sz="1500" dirty="0" smtClean="0">
                <a:latin typeface="Times New Roman" pitchFamily="18" charset="0"/>
                <a:cs typeface="Times New Roman" pitchFamily="18" charset="0"/>
              </a:rPr>
              <a:t>, and Tat-</a:t>
            </a:r>
            <a:r>
              <a:rPr lang="en-IN" sz="1500" dirty="0" err="1" smtClean="0">
                <a:latin typeface="Times New Roman" pitchFamily="18" charset="0"/>
                <a:cs typeface="Times New Roman" pitchFamily="18" charset="0"/>
              </a:rPr>
              <a:t>Seng</a:t>
            </a:r>
            <a:r>
              <a:rPr lang="en-IN" sz="1500" dirty="0" smtClean="0">
                <a:latin typeface="Times New Roman" pitchFamily="18" charset="0"/>
                <a:cs typeface="Times New Roman" pitchFamily="18" charset="0"/>
              </a:rPr>
              <a:t> Chua. 2017. Neural collaborative filtering. In Proceedings of the 26th international conference on world wide web. 173–182.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a:t>
            </a:r>
            <a:r>
              <a:rPr lang="en-IN" sz="1500" dirty="0" err="1" smtClean="0">
                <a:latin typeface="Times New Roman" pitchFamily="18" charset="0"/>
                <a:cs typeface="Times New Roman" pitchFamily="18" charset="0"/>
              </a:rPr>
              <a:t>Balázs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Hidasi</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Alexandros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Karatzoglou</a:t>
            </a:r>
            <a:r>
              <a:rPr lang="en-IN" sz="1500" dirty="0" smtClean="0">
                <a:latin typeface="Times New Roman" pitchFamily="18" charset="0"/>
                <a:cs typeface="Times New Roman" pitchFamily="18" charset="0"/>
              </a:rPr>
              <a:t>. 2018. Recurrent neural networks with top-k gains for session-based recommendations. In Proceedings of the 27th ACM International Conference on Information and Knowledge Management. 843–852.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a:t>
            </a:r>
            <a:r>
              <a:rPr lang="en-IN" sz="1500" dirty="0" err="1" smtClean="0">
                <a:latin typeface="Times New Roman" pitchFamily="18" charset="0"/>
                <a:cs typeface="Times New Roman" pitchFamily="18" charset="0"/>
              </a:rPr>
              <a:t>Balázs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Hidasi</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Alexandros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Karatzoglou</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Linas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Baltrunas</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Domonkos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Tikk</a:t>
            </a:r>
            <a:r>
              <a:rPr lang="en-IN" sz="1500" dirty="0" smtClean="0">
                <a:latin typeface="Times New Roman" pitchFamily="18" charset="0"/>
                <a:cs typeface="Times New Roman" pitchFamily="18" charset="0"/>
              </a:rPr>
              <a:t>. 2015. Session-based recommendations with recurrent neural networks. </a:t>
            </a:r>
            <a:r>
              <a:rPr lang="en-IN" sz="1500" dirty="0" err="1" smtClean="0">
                <a:latin typeface="Times New Roman" pitchFamily="18" charset="0"/>
                <a:cs typeface="Times New Roman" pitchFamily="18" charset="0"/>
              </a:rPr>
              <a:t>arXiv</a:t>
            </a:r>
            <a:r>
              <a:rPr lang="en-IN" sz="1500" dirty="0" smtClean="0">
                <a:latin typeface="Times New Roman" pitchFamily="18" charset="0"/>
                <a:cs typeface="Times New Roman" pitchFamily="18" charset="0"/>
              </a:rPr>
              <a:t> preprint arXiv:1511.06939 (2015).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Hong Huang, </a:t>
            </a:r>
            <a:r>
              <a:rPr lang="en-IN" sz="1500" dirty="0" err="1" smtClean="0">
                <a:latin typeface="Times New Roman" pitchFamily="18" charset="0"/>
                <a:cs typeface="Times New Roman" pitchFamily="18" charset="0"/>
              </a:rPr>
              <a:t>Zixuan</a:t>
            </a:r>
            <a:r>
              <a:rPr lang="en-IN" sz="1500" dirty="0" smtClean="0">
                <a:latin typeface="Times New Roman" pitchFamily="18" charset="0"/>
                <a:cs typeface="Times New Roman" pitchFamily="18" charset="0"/>
              </a:rPr>
              <a:t> Fang, Xiao Wang, </a:t>
            </a:r>
            <a:r>
              <a:rPr lang="en-IN" sz="1500" dirty="0" err="1" smtClean="0">
                <a:latin typeface="Times New Roman" pitchFamily="18" charset="0"/>
                <a:cs typeface="Times New Roman" pitchFamily="18" charset="0"/>
              </a:rPr>
              <a:t>Youshan</a:t>
            </a:r>
            <a:r>
              <a:rPr lang="en-IN" sz="1500" dirty="0" smtClean="0">
                <a:latin typeface="Times New Roman" pitchFamily="18" charset="0"/>
                <a:cs typeface="Times New Roman" pitchFamily="18" charset="0"/>
              </a:rPr>
              <a:t> Miao, and </a:t>
            </a:r>
            <a:r>
              <a:rPr lang="en-IN" sz="1500" dirty="0" err="1" smtClean="0">
                <a:latin typeface="Times New Roman" pitchFamily="18" charset="0"/>
                <a:cs typeface="Times New Roman" pitchFamily="18" charset="0"/>
              </a:rPr>
              <a:t>Hai</a:t>
            </a:r>
            <a:r>
              <a:rPr lang="en-IN" sz="1500" dirty="0" smtClean="0">
                <a:latin typeface="Times New Roman" pitchFamily="18" charset="0"/>
                <a:cs typeface="Times New Roman" pitchFamily="18" charset="0"/>
              </a:rPr>
              <a:t> Jin. [</a:t>
            </a:r>
            <a:r>
              <a:rPr lang="en-IN" sz="1500" dirty="0" err="1" smtClean="0">
                <a:latin typeface="Times New Roman" pitchFamily="18" charset="0"/>
                <a:cs typeface="Times New Roman" pitchFamily="18" charset="0"/>
              </a:rPr>
              <a:t>n.d</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Motifpreserving</a:t>
            </a:r>
            <a:r>
              <a:rPr lang="en-IN" sz="1500" dirty="0" smtClean="0">
                <a:latin typeface="Times New Roman" pitchFamily="18" charset="0"/>
                <a:cs typeface="Times New Roman" pitchFamily="18" charset="0"/>
              </a:rPr>
              <a:t> temporal network embedding. In Proceedings of the Twenty-Ninth International Joint Conference on Artificial Intelligence, IJCAI-20. 1237–1243.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Wang-Cheng Kang and Julian </a:t>
            </a:r>
            <a:r>
              <a:rPr lang="en-IN" sz="1500" dirty="0" err="1" smtClean="0">
                <a:latin typeface="Times New Roman" pitchFamily="18" charset="0"/>
                <a:cs typeface="Times New Roman" pitchFamily="18" charset="0"/>
              </a:rPr>
              <a:t>McAuley</a:t>
            </a:r>
            <a:r>
              <a:rPr lang="en-IN" sz="1500" dirty="0" smtClean="0">
                <a:latin typeface="Times New Roman" pitchFamily="18" charset="0"/>
                <a:cs typeface="Times New Roman" pitchFamily="18" charset="0"/>
              </a:rPr>
              <a:t>. 2018. Self-attentive sequential recommendation. In 2018 IEEE International Conference on Data Mining (ICDM). IEEE, 197–206.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1307</TotalTime>
  <Words>1302</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Graph-based Embedding Smoothing for Sequential Recommendation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2021-06-07T08:32:13Z</dcterms:modified>
</cp:coreProperties>
</file>