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GCN2CDD A Commercial District Discovery Framework via Embedding Space Clustering on Graph Convolution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Modern </a:t>
            </a:r>
            <a:r>
              <a:rPr lang="en-IN" sz="2000" dirty="0" smtClean="0">
                <a:latin typeface="Times New Roman" pitchFamily="18" charset="0"/>
                <a:cs typeface="Times New Roman" pitchFamily="18" charset="0"/>
              </a:rPr>
              <a:t>enterprises attach much attention to the selection of commercial locations. With the rapid development of urban data and machine learning, we can discover the patterns of human mobility with these data and technology to guide commercial district discovery. In this paper, we propose an unsupervised commercial district discovery framework via embedding space clustering on graph convolution networks (GCN2CDD) to solve the problem of commercial district discovery. Specifically, the proposed framework aggregates human mobility features according to geographic similarity by graph convolution networks. Based on the graph convolution networks embedding space, we apply hierarchical clustering to mine the latent functional regions hidden in different human patterns. Then with the kernel density estimation, we can obtain the semantic labels for the clustering results to discover commercial districts. Finally, we analyze the multi-sources data of the </a:t>
            </a:r>
            <a:r>
              <a:rPr lang="en-IN" sz="2000" dirty="0" err="1" smtClean="0">
                <a:latin typeface="Times New Roman" pitchFamily="18" charset="0"/>
                <a:cs typeface="Times New Roman" pitchFamily="18" charset="0"/>
              </a:rPr>
              <a:t>Xiaoshan</a:t>
            </a:r>
            <a:r>
              <a:rPr lang="en-IN" sz="2000" dirty="0" smtClean="0">
                <a:latin typeface="Times New Roman" pitchFamily="18" charset="0"/>
                <a:cs typeface="Times New Roman" pitchFamily="18" charset="0"/>
              </a:rPr>
              <a:t> District and Chengdu City and experiments verify the effectiveness of our </a:t>
            </a:r>
            <a:r>
              <a:rPr lang="en-IN" sz="2000" dirty="0" smtClean="0">
                <a:latin typeface="Times New Roman" pitchFamily="18" charset="0"/>
                <a:cs typeface="Times New Roman" pitchFamily="18" charset="0"/>
              </a:rPr>
              <a:t>framework.</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provide a detailed review over existing graph neural network models. We present a general design pipeline and discuss the variants of each module. We also introduce researches on theoretical and empirical analyses of GNN </a:t>
            </a:r>
            <a:r>
              <a:rPr lang="en-IN" sz="2000" dirty="0" smtClean="0">
                <a:latin typeface="Times New Roman" pitchFamily="18" charset="0"/>
                <a:cs typeface="Times New Roman" pitchFamily="18" charset="0"/>
              </a:rPr>
              <a:t>models.</a:t>
            </a:r>
          </a:p>
          <a:p>
            <a:pPr algn="just">
              <a:lnSpc>
                <a:spcPct val="150000"/>
              </a:lnSpc>
            </a:pPr>
            <a:r>
              <a:rPr lang="en-IN" sz="2000" dirty="0" smtClean="0">
                <a:latin typeface="Times New Roman" pitchFamily="18" charset="0"/>
                <a:cs typeface="Times New Roman" pitchFamily="18" charset="0"/>
              </a:rPr>
              <a:t>Edge-level tasks are edge classification and link prediction, which require the model to classify edge types or predict whether there is an edge existing between two given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uses the confidence-driven scheme to adaptively select the starting node and determine the node updating sequence.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follows the same idea of generalizing the existing LSTMs into the graph-structured data but has a specific updating sequence while methods mentioned above are agnostic to the order of </a:t>
            </a:r>
            <a:r>
              <a:rPr lang="en-IN" sz="2000" dirty="0" smtClean="0">
                <a:latin typeface="Times New Roman" pitchFamily="18" charset="0"/>
                <a:cs typeface="Times New Roman" pitchFamily="18" charset="0"/>
              </a:rPr>
              <a:t>nodes.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deep learning models have been proposed to solve the traffic flow prediction problem with the more expansive urban road sensing device arrangement and improved recognition accuracy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Cross-correlation method overcomes the phase sliding problem and compares the shape similarity of two-time series.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practice, the normalized value of Cross-correlation is usually used to limit the range to be within [−1, 1], where 1 means strong correlation and −1 means that they are completely opposite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Traffic congestion on urban roads is an important issue that needs to be addressed in smart cities’ development.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Based on CNNs and graph embedding, variants of graph neural networks (GNNs) are proposed to collectively aggregate information from graph 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Apart from different variants of spatial approaches, several general frameworks are proposed aiming to integrate different models into one single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Neural </a:t>
            </a:r>
            <a:r>
              <a:rPr lang="en-IN" sz="2000" dirty="0" smtClean="0">
                <a:latin typeface="Times New Roman" pitchFamily="18" charset="0"/>
                <a:cs typeface="Times New Roman" pitchFamily="18" charset="0"/>
              </a:rPr>
              <a:t>network-based models require abundant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 and it is costly to obtain enormous human-</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Selfsupervised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methods are proposed to guide models to learn from unlabeled data which is easy to obtain from websites or knowledge bases.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used the Simulation of Urban Mobility simulation platform to evaluate the performance of the proposed method under different traffic demand conditions, and the experimental results show that the proposed method can reduce the density of mainline bottlenecks and improve the efficiency of mainline traffic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compared the performance of the proposed method and the traditional method under different traffic </a:t>
            </a:r>
            <a:r>
              <a:rPr lang="en-IN" sz="2000" dirty="0" smtClean="0">
                <a:latin typeface="Times New Roman" pitchFamily="18" charset="0"/>
                <a:cs typeface="Times New Roman" pitchFamily="18" charset="0"/>
              </a:rPr>
              <a:t>demands.</a:t>
            </a:r>
          </a:p>
          <a:p>
            <a:pPr algn="just">
              <a:lnSpc>
                <a:spcPct val="150000"/>
              </a:lnSpc>
            </a:pPr>
            <a:r>
              <a:rPr lang="en-IN" sz="2000" dirty="0" smtClean="0">
                <a:latin typeface="Times New Roman" pitchFamily="18" charset="0"/>
                <a:cs typeface="Times New Roman" pitchFamily="18" charset="0"/>
              </a:rPr>
              <a:t>The processed data is smoother and more continuous than the raw data, which is consistent with the real situation and helps the neural network’s training, and improves the neural network’s prediction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distance-flow-based method and traffic-state-based method have a better performance on the congestion reduction.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048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comparative study for outlier detection techniques in data mining</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Bakar ZA, Mohemad R, Ahmad A, Deris MM. 2006.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Existing studies in data mining mostly focus on finding patterns in large datasets and further using it for organizational decision making</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Using dynamic time warping to find patterns in time series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Berndt DJ, Clifford J. 1994.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 this paper, we present a simple technique for time series classification that exploits DTW’s strength on this task. </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Optimization of mainline traffic via an adaptive co-</a:t>
                      </a:r>
                      <a:r>
                        <a:rPr lang="en-US" sz="2000" dirty="0" err="1">
                          <a:latin typeface="Times New Roman"/>
                          <a:ea typeface="Calibri"/>
                          <a:cs typeface="Latha"/>
                        </a:rPr>
                        <a:t>ordinated</a:t>
                      </a:r>
                      <a:r>
                        <a:rPr lang="en-US" sz="2000" dirty="0">
                          <a:latin typeface="Times New Roman"/>
                          <a:ea typeface="Calibri"/>
                          <a:cs typeface="Latha"/>
                        </a:rPr>
                        <a:t> ramp-metering control model with dynamic OD estimation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Chang TH, Li ZY. 2002.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Frequently implemented at freeway accesses to streamline traffic, ramp-metering control strategy is often implemented during rush hours in heavily congested areas.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Adaptive ramp metering control for Urban freeway using large-scale data</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Chen J, Lin W, Yang Z, Li J, Cheng P. 2019a.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Urban freeway traffic control is of great importance for traffic management and intelligent transportation systems.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png"/>
          <p:cNvPicPr>
            <a:picLocks noGrp="1" noChangeAspect="1" noChangeArrowheads="1"/>
          </p:cNvPicPr>
          <p:nvPr>
            <p:ph idx="1"/>
          </p:nvPr>
        </p:nvPicPr>
        <p:blipFill>
          <a:blip r:embed="rId2"/>
          <a:srcRect/>
          <a:stretch>
            <a:fillRect/>
          </a:stretch>
        </p:blipFill>
        <p:spPr bwMode="auto">
          <a:xfrm>
            <a:off x="1752600" y="1600200"/>
            <a:ext cx="6477000" cy="4419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7620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To </a:t>
            </a:r>
            <a:r>
              <a:rPr lang="en-IN" sz="1800" dirty="0" smtClean="0">
                <a:latin typeface="Times New Roman" pitchFamily="18" charset="0"/>
                <a:cs typeface="Times New Roman" pitchFamily="18" charset="0"/>
              </a:rPr>
              <a:t>address expressway congestion, we propose a coordinated signal optimization framework based on dynamic traffic states. In this article, the GRU neural network was used to predict the traffic flow. Cross-correlation obtains the dynamic correlation between the bottleneck and ramp traffic flow. Our framework considers both static road property and dynamic traffic state to achieve signal optimization compared with previous research. The performance of our algorithm was verified on the SUMO simulation platform. The results show that our approach can reduce the mainline bottleneck density by 7.1% and 13.0% under normal and heavy demand, separately. We also found that it is a more reasonable option in the lower traffic demand scenario without using a signal. Moreover, in congested scenarios, the use of signal optimization can reduce the density of the mainline.</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err="1" smtClean="0">
                <a:latin typeface="Times New Roman" pitchFamily="18" charset="0"/>
                <a:cs typeface="Times New Roman" pitchFamily="18" charset="0"/>
              </a:rPr>
              <a:t>Bakar</a:t>
            </a:r>
            <a:r>
              <a:rPr lang="en-IN" sz="1600" dirty="0" smtClean="0">
                <a:latin typeface="Times New Roman" pitchFamily="18" charset="0"/>
                <a:cs typeface="Times New Roman" pitchFamily="18" charset="0"/>
              </a:rPr>
              <a:t> ZA, </a:t>
            </a:r>
            <a:r>
              <a:rPr lang="en-IN" sz="1600" dirty="0" err="1" smtClean="0">
                <a:latin typeface="Times New Roman" pitchFamily="18" charset="0"/>
                <a:cs typeface="Times New Roman" pitchFamily="18" charset="0"/>
              </a:rPr>
              <a:t>Mohemad</a:t>
            </a:r>
            <a:r>
              <a:rPr lang="en-IN" sz="1600" dirty="0" smtClean="0">
                <a:latin typeface="Times New Roman" pitchFamily="18" charset="0"/>
                <a:cs typeface="Times New Roman" pitchFamily="18" charset="0"/>
              </a:rPr>
              <a:t> R, Ahmad A, </a:t>
            </a:r>
            <a:r>
              <a:rPr lang="en-IN" sz="1600" dirty="0" err="1" smtClean="0">
                <a:latin typeface="Times New Roman" pitchFamily="18" charset="0"/>
                <a:cs typeface="Times New Roman" pitchFamily="18" charset="0"/>
              </a:rPr>
              <a:t>Deris</a:t>
            </a:r>
            <a:r>
              <a:rPr lang="en-IN" sz="1600" dirty="0" smtClean="0">
                <a:latin typeface="Times New Roman" pitchFamily="18" charset="0"/>
                <a:cs typeface="Times New Roman" pitchFamily="18" charset="0"/>
              </a:rPr>
              <a:t> MM. 2006. A comparative study for outlier detection techniques in data mining. In: IEEE Conference on Cybernetics and Intelligent Systems. Piscataway: IEEE, 1–6.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Berkhin</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P. 2006. A survey of clustering data mining techniques. In: </a:t>
            </a:r>
            <a:r>
              <a:rPr lang="en-IN" sz="1600" dirty="0" err="1" smtClean="0">
                <a:latin typeface="Times New Roman" pitchFamily="18" charset="0"/>
                <a:cs typeface="Times New Roman" pitchFamily="18" charset="0"/>
              </a:rPr>
              <a:t>Kogan</a:t>
            </a:r>
            <a:r>
              <a:rPr lang="en-IN" sz="1600" dirty="0" smtClean="0">
                <a:latin typeface="Times New Roman" pitchFamily="18" charset="0"/>
                <a:cs typeface="Times New Roman" pitchFamily="18" charset="0"/>
              </a:rPr>
              <a:t> J, Nicholas C, </a:t>
            </a:r>
            <a:r>
              <a:rPr lang="en-IN" sz="1600" dirty="0" err="1" smtClean="0">
                <a:latin typeface="Times New Roman" pitchFamily="18" charset="0"/>
                <a:cs typeface="Times New Roman" pitchFamily="18" charset="0"/>
              </a:rPr>
              <a:t>Teboulle</a:t>
            </a:r>
            <a:r>
              <a:rPr lang="en-IN" sz="1600" dirty="0" smtClean="0">
                <a:latin typeface="Times New Roman" pitchFamily="18" charset="0"/>
                <a:cs typeface="Times New Roman" pitchFamily="18" charset="0"/>
              </a:rPr>
              <a:t> M, eds. Grouping Multidimensional Data. Heidelberg: Springer, 25–71.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Berndt </a:t>
            </a:r>
            <a:r>
              <a:rPr lang="en-IN" sz="1600" dirty="0" smtClean="0">
                <a:latin typeface="Times New Roman" pitchFamily="18" charset="0"/>
                <a:cs typeface="Times New Roman" pitchFamily="18" charset="0"/>
              </a:rPr>
              <a:t>DJ, Clifford J. 1994. Using dynamic time warping to find patterns in time series. In: KDD Workshop. 359–370.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Chang </a:t>
            </a:r>
            <a:r>
              <a:rPr lang="en-IN" sz="1600" dirty="0" smtClean="0">
                <a:latin typeface="Times New Roman" pitchFamily="18" charset="0"/>
                <a:cs typeface="Times New Roman" pitchFamily="18" charset="0"/>
              </a:rPr>
              <a:t>TH, Li ZY. 2002. Optimization of mainline traffic via an adaptive co-ordinated ramp-metering control model with dynamic OD estimation. Transportation Research Part C: Emerging Technologies 10(2):99–120 DOI 10.1016/S0968-090X(01)00006-7.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Chen </a:t>
            </a:r>
            <a:r>
              <a:rPr lang="en-IN" sz="1600" dirty="0" smtClean="0">
                <a:latin typeface="Times New Roman" pitchFamily="18" charset="0"/>
                <a:cs typeface="Times New Roman" pitchFamily="18" charset="0"/>
              </a:rPr>
              <a:t>J, Lin L, Jiang R. 2017. Assigning on-ramp flows to maximize capacity of highway with two on-ramps and one off-ramp in between. </a:t>
            </a:r>
            <a:r>
              <a:rPr lang="en-IN" sz="1600" dirty="0" err="1" smtClean="0">
                <a:latin typeface="Times New Roman" pitchFamily="18" charset="0"/>
                <a:cs typeface="Times New Roman" pitchFamily="18" charset="0"/>
              </a:rPr>
              <a:t>Physica</a:t>
            </a:r>
            <a:r>
              <a:rPr lang="en-IN" sz="1600" dirty="0" smtClean="0">
                <a:latin typeface="Times New Roman" pitchFamily="18" charset="0"/>
                <a:cs typeface="Times New Roman" pitchFamily="18" charset="0"/>
              </a:rPr>
              <a:t> A: Statistical Mechanics and its Applications 465:347–357 DOI 10.1016/j.physa.2016.08.053.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858000"/>
          </a:xfrm>
        </p:spPr>
        <p:txBody>
          <a:bodyPr>
            <a:noAutofit/>
          </a:bodyPr>
          <a:lstStyle/>
          <a:p>
            <a:pPr algn="just">
              <a:lnSpc>
                <a:spcPct val="170000"/>
              </a:lnSpc>
            </a:pPr>
            <a:r>
              <a:rPr lang="en-IN" sz="1600" dirty="0" smtClean="0">
                <a:latin typeface="Times New Roman" pitchFamily="18" charset="0"/>
                <a:cs typeface="Times New Roman" pitchFamily="18" charset="0"/>
              </a:rPr>
              <a:t>Chen J, Lin W, Yang Z, Li J, Cheng P. 2019a. Adaptive ramp metering control for Urban freeway using large-scale data. IEEE Transactions on Vehicular Technology 68(10):9507–9518 DOI 10.1109/TVT.2019.2937880.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Chen </a:t>
            </a:r>
            <a:r>
              <a:rPr lang="en-IN" sz="1600" dirty="0" smtClean="0">
                <a:latin typeface="Times New Roman" pitchFamily="18" charset="0"/>
                <a:cs typeface="Times New Roman" pitchFamily="18" charset="0"/>
              </a:rPr>
              <a:t>Y, Liu F, </a:t>
            </a:r>
            <a:r>
              <a:rPr lang="en-IN" sz="1600" dirty="0" err="1" smtClean="0">
                <a:latin typeface="Times New Roman" pitchFamily="18" charset="0"/>
                <a:cs typeface="Times New Roman" pitchFamily="18" charset="0"/>
              </a:rPr>
              <a:t>Bai</a:t>
            </a:r>
            <a:r>
              <a:rPr lang="en-IN" sz="1600" dirty="0" smtClean="0">
                <a:latin typeface="Times New Roman" pitchFamily="18" charset="0"/>
                <a:cs typeface="Times New Roman" pitchFamily="18" charset="0"/>
              </a:rPr>
              <a:t> Q, Tao C, </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X. 2019b. Coordinated ramp metering based on real-time OD information. IEEE Access 7:79233–79243 DOI 10.1109/ACCESS.2019.2923438.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Cho </a:t>
            </a:r>
            <a:r>
              <a:rPr lang="en-IN" sz="1600" dirty="0" smtClean="0">
                <a:latin typeface="Times New Roman" pitchFamily="18" charset="0"/>
                <a:cs typeface="Times New Roman" pitchFamily="18" charset="0"/>
              </a:rPr>
              <a:t>K, Van </a:t>
            </a:r>
            <a:r>
              <a:rPr lang="en-IN" sz="1600" dirty="0" err="1" smtClean="0">
                <a:latin typeface="Times New Roman" pitchFamily="18" charset="0"/>
                <a:cs typeface="Times New Roman" pitchFamily="18" charset="0"/>
              </a:rPr>
              <a:t>Merriënboer</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Gulcehre</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Bahdanau</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Bougares</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Schwenk</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Bengio</a:t>
            </a:r>
            <a:r>
              <a:rPr lang="en-IN" sz="1600" dirty="0" smtClean="0">
                <a:latin typeface="Times New Roman" pitchFamily="18" charset="0"/>
                <a:cs typeface="Times New Roman" pitchFamily="18" charset="0"/>
              </a:rPr>
              <a:t> Y. 2014. Learning phrase representations using RNN encoder-decoder for statistical machine translation. In: Proceedings of the 2014 Conference on Empirical Methods in Natural Language Processing (EMNLP). 1724–1734.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Dabiri</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A, </a:t>
            </a:r>
            <a:r>
              <a:rPr lang="en-IN" sz="1600" dirty="0" err="1" smtClean="0">
                <a:latin typeface="Times New Roman" pitchFamily="18" charset="0"/>
                <a:cs typeface="Times New Roman" pitchFamily="18" charset="0"/>
              </a:rPr>
              <a:t>Kulcsar</a:t>
            </a:r>
            <a:r>
              <a:rPr lang="en-IN" sz="1600" dirty="0" smtClean="0">
                <a:latin typeface="Times New Roman" pitchFamily="18" charset="0"/>
                <a:cs typeface="Times New Roman" pitchFamily="18" charset="0"/>
              </a:rPr>
              <a:t> B. 2017. Distributed ramp metering—a constrained discharge flow maximization approach. IEEE Transactions on Intelligent Transportation Systems 18(9):2525–2538 DOI 10.1109/TITS.2017.2673782.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Erdmann </a:t>
            </a:r>
            <a:r>
              <a:rPr lang="en-IN" sz="1600" dirty="0" smtClean="0">
                <a:latin typeface="Times New Roman" pitchFamily="18" charset="0"/>
                <a:cs typeface="Times New Roman" pitchFamily="18" charset="0"/>
              </a:rPr>
              <a:t>J. 2015. SUMO’s lane-changing model. In: </a:t>
            </a:r>
            <a:r>
              <a:rPr lang="en-IN" sz="1600" dirty="0" err="1" smtClean="0">
                <a:latin typeface="Times New Roman" pitchFamily="18" charset="0"/>
                <a:cs typeface="Times New Roman" pitchFamily="18" charset="0"/>
              </a:rPr>
              <a:t>Behrisch</a:t>
            </a:r>
            <a:r>
              <a:rPr lang="en-IN" sz="1600" dirty="0" smtClean="0">
                <a:latin typeface="Times New Roman" pitchFamily="18" charset="0"/>
                <a:cs typeface="Times New Roman" pitchFamily="18" charset="0"/>
              </a:rPr>
              <a:t> M, Weber M, eds.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Mobility with Open Data—Lecture Notes in Mobility. Cham: Springer, 105–123.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1332</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GCN2CDD A Commercial District Discovery Framework via Embedding Space Clustering on Graph Convolution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2021-06-07T13:05:55Z</dcterms:modified>
</cp:coreProperties>
</file>