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Field Weakening Operation of </a:t>
            </a:r>
            <a:r>
              <a:rPr lang="en-IN" b="1" dirty="0" err="1" smtClean="0">
                <a:latin typeface="Times New Roman" pitchFamily="18" charset="0"/>
                <a:cs typeface="Times New Roman" pitchFamily="18" charset="0"/>
              </a:rPr>
              <a:t>Slotless</a:t>
            </a:r>
            <a:r>
              <a:rPr lang="en-IN" b="1" dirty="0" smtClean="0">
                <a:latin typeface="Times New Roman" pitchFamily="18" charset="0"/>
                <a:cs typeface="Times New Roman" pitchFamily="18" charset="0"/>
              </a:rPr>
              <a:t> Permanent Magnet Machines using Stator Embedded Inductor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presents a comprehensive design methodology to improve the field weakening (FW) operation of low inductance </a:t>
            </a:r>
            <a:r>
              <a:rPr lang="en-IN" sz="2000" dirty="0" err="1" smtClean="0">
                <a:latin typeface="Times New Roman" pitchFamily="18" charset="0"/>
                <a:cs typeface="Times New Roman" pitchFamily="18" charset="0"/>
              </a:rPr>
              <a:t>slotless</a:t>
            </a:r>
            <a:r>
              <a:rPr lang="en-IN" sz="2000" dirty="0" smtClean="0">
                <a:latin typeface="Times New Roman" pitchFamily="18" charset="0"/>
                <a:cs typeface="Times New Roman" pitchFamily="18" charset="0"/>
              </a:rPr>
              <a:t> permanent magnet synchronous machines (PMSMs). The proposed concept of using a stator embedded inductor integrated with the torque producing machine windings helps achieve a wide constant power speed range (CPSR) and a desired torque/speed characteristics. Key performance parameters including system efficiency and PWM induced current ripple are summarized for scenarios with and without the embedded inductor in the entire operating range using 2-D finite element analysis. The concept helps to achieve the desirable extended torque/speed range. It also helps to improve the efficiency beyond the base speed operation for a high speed, high power machine. In addition to achieving desired CPSR, this method also helps to reduce the PWM induced current ripple, short circuit current, and current ripple induced core losses. A </a:t>
            </a:r>
            <a:r>
              <a:rPr lang="en-IN" sz="2000" dirty="0" err="1" smtClean="0">
                <a:latin typeface="Times New Roman" pitchFamily="18" charset="0"/>
                <a:cs typeface="Times New Roman" pitchFamily="18" charset="0"/>
              </a:rPr>
              <a:t>slotless</a:t>
            </a:r>
            <a:r>
              <a:rPr lang="en-IN" sz="2000" dirty="0" smtClean="0">
                <a:latin typeface="Times New Roman" pitchFamily="18" charset="0"/>
                <a:cs typeface="Times New Roman" pitchFamily="18" charset="0"/>
              </a:rPr>
              <a:t> machine with the integrated embedded inductor has been designed following the proposed design guidelines to extend the CPSR, and a prototype motor has been built to validate the simulation results with the experimental results.</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majority of existing papers referring to the analysis of wind energy </a:t>
            </a:r>
            <a:r>
              <a:rPr lang="en-IN" sz="2000" dirty="0" smtClean="0">
                <a:latin typeface="Times New Roman" pitchFamily="18" charset="0"/>
                <a:cs typeface="Times New Roman" pitchFamily="18" charset="0"/>
              </a:rPr>
              <a:t>systems, </a:t>
            </a:r>
            <a:r>
              <a:rPr lang="en-IN" sz="2000" dirty="0" smtClean="0">
                <a:latin typeface="Times New Roman" pitchFamily="18" charset="0"/>
                <a:cs typeface="Times New Roman" pitchFamily="18" charset="0"/>
              </a:rPr>
              <a:t>use simulation tools that are more focused on the detailed simulation of the control system rather than the machine.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geometric positioning of the nodal elements that model different regions of the machine, is established according to the existing main magnetic flux paths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airgap</a:t>
            </a:r>
            <a:r>
              <a:rPr lang="en-IN" sz="2000" dirty="0" smtClean="0">
                <a:latin typeface="Times New Roman" pitchFamily="18" charset="0"/>
                <a:cs typeface="Times New Roman" pitchFamily="18" charset="0"/>
              </a:rPr>
              <a:t> meshing is controlled by the number of existing nodal elements at the stator–</a:t>
            </a:r>
            <a:r>
              <a:rPr lang="en-IN" sz="2000" dirty="0" err="1" smtClean="0">
                <a:latin typeface="Times New Roman" pitchFamily="18" charset="0"/>
                <a:cs typeface="Times New Roman" pitchFamily="18" charset="0"/>
              </a:rPr>
              <a:t>airgap</a:t>
            </a:r>
            <a:r>
              <a:rPr lang="en-IN" sz="2000" dirty="0" smtClean="0">
                <a:latin typeface="Times New Roman" pitchFamily="18" charset="0"/>
                <a:cs typeface="Times New Roman" pitchFamily="18" charset="0"/>
              </a:rPr>
              <a:t> border, and the rotor–</a:t>
            </a:r>
            <a:r>
              <a:rPr lang="en-IN" sz="2000" dirty="0" err="1" smtClean="0">
                <a:latin typeface="Times New Roman" pitchFamily="18" charset="0"/>
                <a:cs typeface="Times New Roman" pitchFamily="18" charset="0"/>
              </a:rPr>
              <a:t>airgap</a:t>
            </a:r>
            <a:r>
              <a:rPr lang="en-IN" sz="2000" dirty="0" smtClean="0">
                <a:latin typeface="Times New Roman" pitchFamily="18" charset="0"/>
                <a:cs typeface="Times New Roman" pitchFamily="18" charset="0"/>
              </a:rPr>
              <a:t> border. </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strategy, the existing back-EMF and position estimator are used and no additional algorithm or specific voltage vector injection is required.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non-salient pole permanent magnet machine has low phase inductance due to higher effective </a:t>
            </a:r>
            <a:r>
              <a:rPr lang="en-IN" sz="2000" dirty="0" err="1" smtClean="0">
                <a:latin typeface="Times New Roman" pitchFamily="18" charset="0"/>
                <a:cs typeface="Times New Roman" pitchFamily="18" charset="0"/>
              </a:rPr>
              <a:t>airgap</a:t>
            </a:r>
            <a:r>
              <a:rPr lang="en-IN" sz="2000" dirty="0" smtClean="0">
                <a:latin typeface="Times New Roman" pitchFamily="18" charset="0"/>
                <a:cs typeface="Times New Roman" pitchFamily="18" charset="0"/>
              </a:rPr>
              <a:t> and has limited field weakening </a:t>
            </a:r>
            <a:r>
              <a:rPr lang="en-IN" sz="2000" dirty="0" smtClean="0">
                <a:latin typeface="Times New Roman" pitchFamily="18" charset="0"/>
                <a:cs typeface="Times New Roman" pitchFamily="18" charset="0"/>
              </a:rPr>
              <a:t>range.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is severe in </a:t>
            </a:r>
            <a:r>
              <a:rPr lang="en-IN" sz="2000" dirty="0" err="1" smtClean="0">
                <a:latin typeface="Times New Roman" pitchFamily="18" charset="0"/>
                <a:cs typeface="Times New Roman" pitchFamily="18" charset="0"/>
              </a:rPr>
              <a:t>slotless</a:t>
            </a:r>
            <a:r>
              <a:rPr lang="en-IN" sz="2000" dirty="0" smtClean="0">
                <a:latin typeface="Times New Roman" pitchFamily="18" charset="0"/>
                <a:cs typeface="Times New Roman" pitchFamily="18" charset="0"/>
              </a:rPr>
              <a:t> or coreless topology due to the low phase </a:t>
            </a:r>
            <a:r>
              <a:rPr lang="en-IN" sz="2000" dirty="0" smtClean="0">
                <a:latin typeface="Times New Roman" pitchFamily="18" charset="0"/>
                <a:cs typeface="Times New Roman" pitchFamily="18" charset="0"/>
              </a:rPr>
              <a:t>inductance.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output power decreases faster above the base speed compared to the slotted </a:t>
            </a:r>
            <a:r>
              <a:rPr lang="en-IN" sz="2000" dirty="0" err="1" smtClean="0">
                <a:latin typeface="Times New Roman" pitchFamily="18" charset="0"/>
                <a:cs typeface="Times New Roman" pitchFamily="18" charset="0"/>
              </a:rPr>
              <a:t>topology.However</a:t>
            </a:r>
            <a:r>
              <a:rPr lang="en-IN" sz="2000" dirty="0" smtClean="0">
                <a:latin typeface="Times New Roman" pitchFamily="18" charset="0"/>
                <a:cs typeface="Times New Roman" pitchFamily="18" charset="0"/>
              </a:rPr>
              <a:t>, a wide constant power range is essential for transportation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machine and power electronics have to be oversized to match the torque and speed </a:t>
            </a:r>
            <a:r>
              <a:rPr lang="en-IN" sz="2000" dirty="0" smtClean="0">
                <a:latin typeface="Times New Roman" pitchFamily="18" charset="0"/>
                <a:cs typeface="Times New Roman" pitchFamily="18" charset="0"/>
              </a:rPr>
              <a:t>specifications.</a:t>
            </a:r>
          </a:p>
          <a:p>
            <a:pPr algn="just">
              <a:lnSpc>
                <a:spcPct val="150000"/>
              </a:lnSpc>
            </a:pPr>
            <a:r>
              <a:rPr lang="en-IN" sz="2000" dirty="0" smtClean="0">
                <a:latin typeface="Times New Roman" pitchFamily="18" charset="0"/>
                <a:cs typeface="Times New Roman" pitchFamily="18" charset="0"/>
              </a:rPr>
              <a:t>One problem for the generality of the result is the dependence on the pole pitch which varies greatly depending on the size of the machine.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can detect both mechanical and electrical faults. However, two-pole machines provide an extra challenge, as they have the same mechanical and electrical </a:t>
            </a:r>
            <a:r>
              <a:rPr lang="en-IN" sz="2000" dirty="0" smtClean="0">
                <a:latin typeface="Times New Roman" pitchFamily="18" charset="0"/>
                <a:cs typeface="Times New Roman" pitchFamily="18" charset="0"/>
              </a:rPr>
              <a:t>frequency.</a:t>
            </a:r>
          </a:p>
          <a:p>
            <a:pPr algn="just">
              <a:lnSpc>
                <a:spcPct val="150000"/>
              </a:lnSpc>
            </a:pPr>
            <a:r>
              <a:rPr lang="en-IN" sz="2000" dirty="0" smtClean="0">
                <a:latin typeface="Times New Roman" pitchFamily="18" charset="0"/>
                <a:cs typeface="Times New Roman" pitchFamily="18" charset="0"/>
              </a:rPr>
              <a:t>Because motor restarting is generally practiced at medium and high speeds, a restarting strategy for back-EMF-based </a:t>
            </a:r>
            <a:r>
              <a:rPr lang="en-IN" sz="2000" dirty="0" err="1" smtClean="0">
                <a:latin typeface="Times New Roman" pitchFamily="18" charset="0"/>
                <a:cs typeface="Times New Roman" pitchFamily="18" charset="0"/>
              </a:rPr>
              <a:t>sensorless</a:t>
            </a:r>
            <a:r>
              <a:rPr lang="en-IN" sz="2000" dirty="0" smtClean="0">
                <a:latin typeface="Times New Roman" pitchFamily="18" charset="0"/>
                <a:cs typeface="Times New Roman" pitchFamily="18" charset="0"/>
              </a:rPr>
              <a:t> PMSM drives is proposed in this </a:t>
            </a:r>
            <a:r>
              <a:rPr lang="en-IN" sz="2000" dirty="0" smtClean="0">
                <a:latin typeface="Times New Roman" pitchFamily="18" charset="0"/>
                <a:cs typeface="Times New Roman" pitchFamily="18" charset="0"/>
              </a:rPr>
              <a:t>paper.</a:t>
            </a:r>
          </a:p>
          <a:p>
            <a:pPr algn="just">
              <a:lnSpc>
                <a:spcPct val="150000"/>
              </a:lnSpc>
            </a:pPr>
            <a:r>
              <a:rPr lang="en-IN" sz="2000" dirty="0" smtClean="0">
                <a:latin typeface="Times New Roman" pitchFamily="18" charset="0"/>
                <a:cs typeface="Times New Roman" pitchFamily="18" charset="0"/>
              </a:rPr>
              <a:t>These techniques can be used in future works as auxiliary tools to complement the fault diagnosis by using the proposed methodology, being not in the scope of the present 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objective was to point them out and show how they have been approached. Moreover, the influence of saturation and power factor in SG fault detection is not addressed, being proposed for future works.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Permanent magnet machines are increasingly used in different applications including EV, HEV, UAV, drones, solar powered aircraft, flying cars, servo, electric power steering (EPS), and compressors due to its superior performance compared to other machine </a:t>
            </a:r>
            <a:r>
              <a:rPr lang="en-IN" sz="2000" dirty="0" smtClean="0">
                <a:latin typeface="Times New Roman" pitchFamily="18" charset="0"/>
                <a:cs typeface="Times New Roman" pitchFamily="18" charset="0"/>
              </a:rPr>
              <a:t>topologies.</a:t>
            </a:r>
          </a:p>
          <a:p>
            <a:pPr algn="just">
              <a:lnSpc>
                <a:spcPct val="150000"/>
              </a:lnSpc>
            </a:pPr>
            <a:r>
              <a:rPr lang="en-IN" sz="2000" dirty="0" smtClean="0">
                <a:latin typeface="Times New Roman" pitchFamily="18" charset="0"/>
                <a:cs typeface="Times New Roman" pitchFamily="18" charset="0"/>
              </a:rPr>
              <a:t>A series compensation technique using two inverters with distributed controllers to improve the flux weakening performance of an interior permanent magnet machine is presented in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embedded inductor effectively increases the d−axis inductance and improves the FW performance. The design constraints and steps to achieve the optimal CPSR or extended FW range in a </a:t>
            </a:r>
            <a:r>
              <a:rPr lang="en-IN" sz="2000" dirty="0" err="1" smtClean="0">
                <a:latin typeface="Times New Roman" pitchFamily="18" charset="0"/>
                <a:cs typeface="Times New Roman" pitchFamily="18" charset="0"/>
              </a:rPr>
              <a:t>slotless</a:t>
            </a:r>
            <a:r>
              <a:rPr lang="en-IN" sz="2000" dirty="0" smtClean="0">
                <a:latin typeface="Times New Roman" pitchFamily="18" charset="0"/>
                <a:cs typeface="Times New Roman" pitchFamily="18" charset="0"/>
              </a:rPr>
              <a:t> motor is presented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Hence, </a:t>
            </a:r>
            <a:r>
              <a:rPr lang="en-IN" sz="2000" dirty="0" err="1" smtClean="0">
                <a:latin typeface="Times New Roman" pitchFamily="18" charset="0"/>
                <a:cs typeface="Times New Roman" pitchFamily="18" charset="0"/>
              </a:rPr>
              <a:t>Halbach</a:t>
            </a:r>
            <a:r>
              <a:rPr lang="en-IN" sz="2000" dirty="0" smtClean="0">
                <a:latin typeface="Times New Roman" pitchFamily="18" charset="0"/>
                <a:cs typeface="Times New Roman" pitchFamily="18" charset="0"/>
              </a:rPr>
              <a:t> increases the torque per inertia and improves the dynamic performance as well.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Design Optimization of a </a:t>
                      </a:r>
                      <a:r>
                        <a:rPr lang="en-US" sz="2000" dirty="0" err="1">
                          <a:latin typeface="Times New Roman"/>
                          <a:ea typeface="Calibri"/>
                          <a:cs typeface="Latha"/>
                        </a:rPr>
                        <a:t>SurfaceMounted</a:t>
                      </a:r>
                      <a:r>
                        <a:rPr lang="en-US" sz="2000" dirty="0">
                          <a:latin typeface="Times New Roman"/>
                          <a:ea typeface="Calibri"/>
                          <a:cs typeface="Latha"/>
                        </a:rPr>
                        <a:t> Permanent-Magnet Motor With Concentrated Windings for Electric Vehicle Applications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Wang, X. Yuan and K. Atallah,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Optimizations were carried for these parameters to minimize the total energy losses over the driving cycle.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Design and Analysis of 42-V Coreless Axial-Flux Permanent-Magnet Generators for Automotive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Javadi and M. Mirsalim,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structure is of a special design that is suitable for flux weakening in variable speeds.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91200"/>
        </p:xfrm>
        <a:graphic>
          <a:graphicData uri="http://schemas.openxmlformats.org/drawingml/2006/table">
            <a:tbl>
              <a:tblPr firstRow="1" bandRow="1">
                <a:tableStyleId>{5C22544A-7EE6-4342-B048-85BDC9FD1C3A}</a:tableStyleId>
              </a:tblPr>
              <a:tblGrid>
                <a:gridCol w="2571750"/>
                <a:gridCol w="2571750"/>
                <a:gridCol w="2571750"/>
              </a:tblGrid>
              <a:tr h="443258">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73971">
                <a:tc>
                  <a:txBody>
                    <a:bodyPr/>
                    <a:lstStyle/>
                    <a:p>
                      <a:pPr algn="just">
                        <a:lnSpc>
                          <a:spcPct val="150000"/>
                        </a:lnSpc>
                        <a:spcAft>
                          <a:spcPts val="500"/>
                        </a:spcAft>
                        <a:tabLst>
                          <a:tab pos="457200" algn="l"/>
                        </a:tabLst>
                      </a:pPr>
                      <a:r>
                        <a:rPr lang="en-US" sz="2000" dirty="0">
                          <a:latin typeface="Times New Roman"/>
                          <a:ea typeface="Calibri"/>
                          <a:cs typeface="Latha"/>
                        </a:rPr>
                        <a:t>High speed drive using a </a:t>
                      </a:r>
                      <a:r>
                        <a:rPr lang="en-US" sz="2000" dirty="0" err="1">
                          <a:latin typeface="Times New Roman"/>
                          <a:ea typeface="Calibri"/>
                          <a:cs typeface="Latha"/>
                        </a:rPr>
                        <a:t>slotless</a:t>
                      </a:r>
                      <a:r>
                        <a:rPr lang="en-US" sz="2000" dirty="0">
                          <a:latin typeface="Times New Roman"/>
                          <a:ea typeface="Calibri"/>
                          <a:cs typeface="Latha"/>
                        </a:rPr>
                        <a:t> PM motor</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Bianchi, S. Bolognani and F. Luise,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difficulties found during the realization of a 30-krpm 1-kW PM motor prototype are also highlighted.</a:t>
                      </a:r>
                      <a:endParaRPr lang="en-IN" sz="2000">
                        <a:latin typeface="Calibri"/>
                        <a:ea typeface="Calibri"/>
                        <a:cs typeface="Latha"/>
                      </a:endParaRPr>
                    </a:p>
                  </a:txBody>
                  <a:tcPr marL="68580" marR="68580" marT="0" marB="0"/>
                </a:tc>
              </a:tr>
              <a:tr h="2673971">
                <a:tc>
                  <a:txBody>
                    <a:bodyPr/>
                    <a:lstStyle/>
                    <a:p>
                      <a:pPr algn="just">
                        <a:lnSpc>
                          <a:spcPct val="150000"/>
                        </a:lnSpc>
                        <a:spcAft>
                          <a:spcPts val="500"/>
                        </a:spcAft>
                        <a:tabLst>
                          <a:tab pos="457200" algn="l"/>
                        </a:tabLst>
                      </a:pPr>
                      <a:r>
                        <a:rPr lang="en-US" sz="2000">
                          <a:latin typeface="Times New Roman"/>
                          <a:ea typeface="Calibri"/>
                          <a:cs typeface="Latha"/>
                        </a:rPr>
                        <a:t>Slotless lightweight motor for drone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S. Islam, I. Husain and R. Mikail,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proposes a </a:t>
                      </a:r>
                      <a:r>
                        <a:rPr lang="en-US" sz="2000" dirty="0" err="1">
                          <a:solidFill>
                            <a:srgbClr val="333333"/>
                          </a:solidFill>
                          <a:latin typeface="Times New Roman"/>
                          <a:ea typeface="Calibri"/>
                          <a:cs typeface="Latha"/>
                        </a:rPr>
                        <a:t>slotless</a:t>
                      </a:r>
                      <a:r>
                        <a:rPr lang="en-US" sz="2000" dirty="0">
                          <a:solidFill>
                            <a:srgbClr val="333333"/>
                          </a:solidFill>
                          <a:latin typeface="Times New Roman"/>
                          <a:ea typeface="Calibri"/>
                          <a:cs typeface="Latha"/>
                        </a:rPr>
                        <a:t>, lightweight permanent magnet (PM) motor for drone applications.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1.png"/>
          <p:cNvPicPr>
            <a:picLocks noGrp="1" noChangeAspect="1" noChangeArrowheads="1"/>
          </p:cNvPicPr>
          <p:nvPr>
            <p:ph idx="1"/>
          </p:nvPr>
        </p:nvPicPr>
        <p:blipFill>
          <a:blip r:embed="rId2"/>
          <a:srcRect/>
          <a:stretch>
            <a:fillRect/>
          </a:stretch>
        </p:blipFill>
        <p:spPr bwMode="auto">
          <a:xfrm>
            <a:off x="1905000" y="1447800"/>
            <a:ext cx="6553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An </a:t>
            </a:r>
            <a:r>
              <a:rPr lang="en-IN" sz="1800" dirty="0" smtClean="0">
                <a:latin typeface="Times New Roman" pitchFamily="18" charset="0"/>
                <a:cs typeface="Times New Roman" pitchFamily="18" charset="0"/>
              </a:rPr>
              <a:t>integrated design to improve the field weakening operation of a </a:t>
            </a:r>
            <a:r>
              <a:rPr lang="en-IN" sz="1800" dirty="0" err="1" smtClean="0">
                <a:latin typeface="Times New Roman" pitchFamily="18" charset="0"/>
                <a:cs typeface="Times New Roman" pitchFamily="18" charset="0"/>
              </a:rPr>
              <a:t>slotless</a:t>
            </a:r>
            <a:r>
              <a:rPr lang="en-IN" sz="1800" dirty="0" smtClean="0">
                <a:latin typeface="Times New Roman" pitchFamily="18" charset="0"/>
                <a:cs typeface="Times New Roman" pitchFamily="18" charset="0"/>
              </a:rPr>
              <a:t> motor is presented. To achieve the desired CPSR, an embedded inductor inside the stator lamination is designed and carefully positioned. It is shown that the proposed system can overcome the field weakening limitation of a </a:t>
            </a:r>
            <a:r>
              <a:rPr lang="en-IN" sz="1800" dirty="0" err="1" smtClean="0">
                <a:latin typeface="Times New Roman" pitchFamily="18" charset="0"/>
                <a:cs typeface="Times New Roman" pitchFamily="18" charset="0"/>
              </a:rPr>
              <a:t>slotless</a:t>
            </a:r>
            <a:r>
              <a:rPr lang="en-IN" sz="1800" dirty="0" smtClean="0">
                <a:latin typeface="Times New Roman" pitchFamily="18" charset="0"/>
                <a:cs typeface="Times New Roman" pitchFamily="18" charset="0"/>
              </a:rPr>
              <a:t> topology and can achieve a very wide speed range(CPSR=2,3,4,..) depending on the application requirement. Moreover, the proposed system improves efficiency, output power, and power factor beyond the base speed operation. Moreover, the added advantages of this technique are reduced PWM current ripple, and reduction of ripple induced iron loss. However, the proposed concept reduces the efficiency, power factor, and output power below the base speed operation. The distinct features of zero cogging torque, negligible torque ripple, negligible core loss, and lower rotor inertia of </a:t>
            </a:r>
            <a:r>
              <a:rPr lang="en-IN" sz="1800" dirty="0" err="1" smtClean="0">
                <a:latin typeface="Times New Roman" pitchFamily="18" charset="0"/>
                <a:cs typeface="Times New Roman" pitchFamily="18" charset="0"/>
              </a:rPr>
              <a:t>slotless</a:t>
            </a:r>
            <a:r>
              <a:rPr lang="en-IN" sz="1800" dirty="0" smtClean="0">
                <a:latin typeface="Times New Roman" pitchFamily="18" charset="0"/>
                <a:cs typeface="Times New Roman" pitchFamily="18" charset="0"/>
              </a:rPr>
              <a:t> concept are preserved in the proposed system.</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Wang, X. Yuan and K. </a:t>
            </a:r>
            <a:r>
              <a:rPr lang="en-IN" sz="1600" dirty="0" err="1" smtClean="0">
                <a:latin typeface="Times New Roman" pitchFamily="18" charset="0"/>
                <a:cs typeface="Times New Roman" pitchFamily="18" charset="0"/>
              </a:rPr>
              <a:t>Atallah</a:t>
            </a:r>
            <a:r>
              <a:rPr lang="en-IN" sz="1600" dirty="0" smtClean="0">
                <a:latin typeface="Times New Roman" pitchFamily="18" charset="0"/>
                <a:cs typeface="Times New Roman" pitchFamily="18" charset="0"/>
              </a:rPr>
              <a:t>, ”Design Optimization of a </a:t>
            </a:r>
            <a:r>
              <a:rPr lang="en-IN" sz="1600" dirty="0" err="1" smtClean="0">
                <a:latin typeface="Times New Roman" pitchFamily="18" charset="0"/>
                <a:cs typeface="Times New Roman" pitchFamily="18" charset="0"/>
              </a:rPr>
              <a:t>SurfaceMounted</a:t>
            </a:r>
            <a:r>
              <a:rPr lang="en-IN" sz="1600" dirty="0" smtClean="0">
                <a:latin typeface="Times New Roman" pitchFamily="18" charset="0"/>
                <a:cs typeface="Times New Roman" pitchFamily="18" charset="0"/>
              </a:rPr>
              <a:t> Permanent-Magnet Motor With Concentrated Windings for Electric Vehicle Applications,” in IEEE Transactions on Vehicular Technology, vol. 62, no. 3, pp. 1053-1064, March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t>
            </a:r>
            <a:r>
              <a:rPr lang="en-IN" sz="1600" dirty="0" err="1" smtClean="0">
                <a:latin typeface="Times New Roman" pitchFamily="18" charset="0"/>
                <a:cs typeface="Times New Roman" pitchFamily="18" charset="0"/>
              </a:rPr>
              <a:t>Javadi</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Mirsalim</a:t>
            </a:r>
            <a:r>
              <a:rPr lang="en-IN" sz="1600" dirty="0" smtClean="0">
                <a:latin typeface="Times New Roman" pitchFamily="18" charset="0"/>
                <a:cs typeface="Times New Roman" pitchFamily="18" charset="0"/>
              </a:rPr>
              <a:t>, ”Design and Analysis of 42-V Coreless Axial-Flux Permanent-Magnet Generators for Automotive Applications,” in IEEE Transactions on Magnetics, vol. 46, no. 4, pp. 1015-1023, April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ThinGap</a:t>
            </a:r>
            <a:r>
              <a:rPr lang="en-IN" sz="1600" dirty="0" smtClean="0">
                <a:latin typeface="Times New Roman" pitchFamily="18" charset="0"/>
                <a:cs typeface="Times New Roman" pitchFamily="18" charset="0"/>
              </a:rPr>
              <a:t> High power density motor. URL://https://www.thingap.com/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 Bianchi, S. </a:t>
            </a:r>
            <a:r>
              <a:rPr lang="en-IN" sz="1600" dirty="0" err="1" smtClean="0">
                <a:latin typeface="Times New Roman" pitchFamily="18" charset="0"/>
                <a:cs typeface="Times New Roman" pitchFamily="18" charset="0"/>
              </a:rPr>
              <a:t>Bolognani</a:t>
            </a:r>
            <a:r>
              <a:rPr lang="en-IN" sz="1600" dirty="0" smtClean="0">
                <a:latin typeface="Times New Roman" pitchFamily="18" charset="0"/>
                <a:cs typeface="Times New Roman" pitchFamily="18" charset="0"/>
              </a:rPr>
              <a:t> and F. </a:t>
            </a:r>
            <a:r>
              <a:rPr lang="en-IN" sz="1600" dirty="0" err="1" smtClean="0">
                <a:latin typeface="Times New Roman" pitchFamily="18" charset="0"/>
                <a:cs typeface="Times New Roman" pitchFamily="18" charset="0"/>
              </a:rPr>
              <a:t>Luise</a:t>
            </a:r>
            <a:r>
              <a:rPr lang="en-IN" sz="1600" dirty="0" smtClean="0">
                <a:latin typeface="Times New Roman" pitchFamily="18" charset="0"/>
                <a:cs typeface="Times New Roman" pitchFamily="18" charset="0"/>
              </a:rPr>
              <a:t>, ”High speed drive using a </a:t>
            </a:r>
            <a:r>
              <a:rPr lang="en-IN" sz="1600" dirty="0" err="1" smtClean="0">
                <a:latin typeface="Times New Roman" pitchFamily="18" charset="0"/>
                <a:cs typeface="Times New Roman" pitchFamily="18" charset="0"/>
              </a:rPr>
              <a:t>slotless</a:t>
            </a:r>
            <a:r>
              <a:rPr lang="en-IN" sz="1600" dirty="0" smtClean="0">
                <a:latin typeface="Times New Roman" pitchFamily="18" charset="0"/>
                <a:cs typeface="Times New Roman" pitchFamily="18" charset="0"/>
              </a:rPr>
              <a:t> PM motor,” in IEEE Transactions on Power Electronics, vol. 21, no. 4, pp. 1083-1090, July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 S. Islam, I. Husain and R. </a:t>
            </a:r>
            <a:r>
              <a:rPr lang="en-IN" sz="1600" dirty="0" err="1" smtClean="0">
                <a:latin typeface="Times New Roman" pitchFamily="18" charset="0"/>
                <a:cs typeface="Times New Roman" pitchFamily="18" charset="0"/>
              </a:rPr>
              <a:t>Mikail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Slotless</a:t>
            </a:r>
            <a:r>
              <a:rPr lang="en-IN" sz="1600" dirty="0" smtClean="0">
                <a:latin typeface="Times New Roman" pitchFamily="18" charset="0"/>
                <a:cs typeface="Times New Roman" pitchFamily="18" charset="0"/>
              </a:rPr>
              <a:t> lightweight motor for drone applications,” 2017 IEEE Energy Conversion Congress and Exposition (ECCE), Cincinnati, OH, 2017, pp. 5041-5048.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F. </a:t>
            </a:r>
            <a:r>
              <a:rPr lang="en-IN" sz="1400" dirty="0" err="1" smtClean="0">
                <a:latin typeface="Times New Roman" pitchFamily="18" charset="0"/>
                <a:cs typeface="Times New Roman" pitchFamily="18" charset="0"/>
              </a:rPr>
              <a:t>Luise</a:t>
            </a:r>
            <a:r>
              <a:rPr lang="en-IN" sz="1400" dirty="0" smtClean="0">
                <a:latin typeface="Times New Roman" pitchFamily="18" charset="0"/>
                <a:cs typeface="Times New Roman" pitchFamily="18" charset="0"/>
              </a:rPr>
              <a:t> et al., ”Design Optimization and Testing of High-Performance Motors: Evaluating a Compromise Between Quality Design Development and Production Costs of a </a:t>
            </a:r>
            <a:r>
              <a:rPr lang="en-IN" sz="1400" dirty="0" err="1" smtClean="0">
                <a:latin typeface="Times New Roman" pitchFamily="18" charset="0"/>
                <a:cs typeface="Times New Roman" pitchFamily="18" charset="0"/>
              </a:rPr>
              <a:t>Halbach</a:t>
            </a:r>
            <a:r>
              <a:rPr lang="en-IN" sz="1400" dirty="0" smtClean="0">
                <a:latin typeface="Times New Roman" pitchFamily="18" charset="0"/>
                <a:cs typeface="Times New Roman" pitchFamily="18" charset="0"/>
              </a:rPr>
              <a:t>-Array PM </a:t>
            </a:r>
            <a:r>
              <a:rPr lang="en-IN" sz="1400" dirty="0" err="1" smtClean="0">
                <a:latin typeface="Times New Roman" pitchFamily="18" charset="0"/>
                <a:cs typeface="Times New Roman" pitchFamily="18" charset="0"/>
              </a:rPr>
              <a:t>Slotless</a:t>
            </a:r>
            <a:r>
              <a:rPr lang="en-IN" sz="1400" dirty="0" smtClean="0">
                <a:latin typeface="Times New Roman" pitchFamily="18" charset="0"/>
                <a:cs typeface="Times New Roman" pitchFamily="18" charset="0"/>
              </a:rPr>
              <a:t> Motor,” in IEEE Industry Applications Magazine, vol. 22, no. 6, pp. 19-32, Nov.- Dec. 2016.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7] A. Yoon, </a:t>
            </a:r>
            <a:r>
              <a:rPr lang="en-IN" sz="1400" dirty="0" err="1" smtClean="0">
                <a:latin typeface="Times New Roman" pitchFamily="18" charset="0"/>
                <a:cs typeface="Times New Roman" pitchFamily="18" charset="0"/>
              </a:rPr>
              <a:t>Xuan</a:t>
            </a:r>
            <a:r>
              <a:rPr lang="en-IN" sz="1400" dirty="0" smtClean="0">
                <a:latin typeface="Times New Roman" pitchFamily="18" charset="0"/>
                <a:cs typeface="Times New Roman" pitchFamily="18" charset="0"/>
              </a:rPr>
              <a:t> Yi, J. Martin, </a:t>
            </a:r>
            <a:r>
              <a:rPr lang="en-IN" sz="1400" dirty="0" err="1" smtClean="0">
                <a:latin typeface="Times New Roman" pitchFamily="18" charset="0"/>
                <a:cs typeface="Times New Roman" pitchFamily="18" charset="0"/>
              </a:rPr>
              <a:t>Yuanshan</a:t>
            </a:r>
            <a:r>
              <a:rPr lang="en-IN" sz="1400" dirty="0" smtClean="0">
                <a:latin typeface="Times New Roman" pitchFamily="18" charset="0"/>
                <a:cs typeface="Times New Roman" pitchFamily="18" charset="0"/>
              </a:rPr>
              <a:t> Chen and K. Haran, ”A </a:t>
            </a:r>
            <a:r>
              <a:rPr lang="en-IN" sz="1400" dirty="0" err="1" smtClean="0">
                <a:latin typeface="Times New Roman" pitchFamily="18" charset="0"/>
                <a:cs typeface="Times New Roman" pitchFamily="18" charset="0"/>
              </a:rPr>
              <a:t>highspeed</a:t>
            </a:r>
            <a:r>
              <a:rPr lang="en-IN" sz="1400" dirty="0" smtClean="0">
                <a:latin typeface="Times New Roman" pitchFamily="18" charset="0"/>
                <a:cs typeface="Times New Roman" pitchFamily="18" charset="0"/>
              </a:rPr>
              <a:t>, high-frequency, air-core PM machine for aircraft application,” 2016 IEEE Power and Energy Conference at Illinois (PECI), Urbana, IL, 2016, pp. 1-4.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8] A. M. El-</a:t>
            </a:r>
            <a:r>
              <a:rPr lang="en-IN" sz="1400" dirty="0" err="1" smtClean="0">
                <a:latin typeface="Times New Roman" pitchFamily="18" charset="0"/>
                <a:cs typeface="Times New Roman" pitchFamily="18" charset="0"/>
              </a:rPr>
              <a:t>Refaie</a:t>
            </a:r>
            <a:r>
              <a:rPr lang="en-IN" sz="1400" dirty="0" smtClean="0">
                <a:latin typeface="Times New Roman" pitchFamily="18" charset="0"/>
                <a:cs typeface="Times New Roman" pitchFamily="18" charset="0"/>
              </a:rPr>
              <a:t>, T. M. </a:t>
            </a:r>
            <a:r>
              <a:rPr lang="en-IN" sz="1400" dirty="0" err="1" smtClean="0">
                <a:latin typeface="Times New Roman" pitchFamily="18" charset="0"/>
                <a:cs typeface="Times New Roman" pitchFamily="18" charset="0"/>
              </a:rPr>
              <a:t>Jahns</a:t>
            </a:r>
            <a:r>
              <a:rPr lang="en-IN" sz="1400" dirty="0" smtClean="0">
                <a:latin typeface="Times New Roman" pitchFamily="18" charset="0"/>
                <a:cs typeface="Times New Roman" pitchFamily="18" charset="0"/>
              </a:rPr>
              <a:t>, P. J. </a:t>
            </a:r>
            <a:r>
              <a:rPr lang="en-IN" sz="1400" dirty="0" err="1" smtClean="0">
                <a:latin typeface="Times New Roman" pitchFamily="18" charset="0"/>
                <a:cs typeface="Times New Roman" pitchFamily="18" charset="0"/>
              </a:rPr>
              <a:t>McCleer</a:t>
            </a:r>
            <a:r>
              <a:rPr lang="en-IN" sz="1400" dirty="0" smtClean="0">
                <a:latin typeface="Times New Roman" pitchFamily="18" charset="0"/>
                <a:cs typeface="Times New Roman" pitchFamily="18" charset="0"/>
              </a:rPr>
              <a:t> and J. W. </a:t>
            </a:r>
            <a:r>
              <a:rPr lang="en-IN" sz="1400" dirty="0" err="1" smtClean="0">
                <a:latin typeface="Times New Roman" pitchFamily="18" charset="0"/>
                <a:cs typeface="Times New Roman" pitchFamily="18" charset="0"/>
              </a:rPr>
              <a:t>McKeever</a:t>
            </a:r>
            <a:r>
              <a:rPr lang="en-IN" sz="1400" dirty="0" smtClean="0">
                <a:latin typeface="Times New Roman" pitchFamily="18" charset="0"/>
                <a:cs typeface="Times New Roman" pitchFamily="18" charset="0"/>
              </a:rPr>
              <a:t>, ”Experimental verification of optimal flux weakening in surface PM Machines using concentrated windings,” in IEEE Transactions on Industry Applications, vol. 42, no. 2, pp. 443-453, March-April 2006.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9] V. </a:t>
            </a:r>
            <a:r>
              <a:rPr lang="en-IN" sz="1400" dirty="0" err="1" smtClean="0">
                <a:latin typeface="Times New Roman" pitchFamily="18" charset="0"/>
                <a:cs typeface="Times New Roman" pitchFamily="18" charset="0"/>
              </a:rPr>
              <a:t>Rallabandi</a:t>
            </a:r>
            <a:r>
              <a:rPr lang="en-IN" sz="1400" dirty="0" smtClean="0">
                <a:latin typeface="Times New Roman" pitchFamily="18" charset="0"/>
                <a:cs typeface="Times New Roman" pitchFamily="18" charset="0"/>
              </a:rPr>
              <a:t>, D. </a:t>
            </a:r>
            <a:r>
              <a:rPr lang="en-IN" sz="1400" dirty="0" err="1" smtClean="0">
                <a:latin typeface="Times New Roman" pitchFamily="18" charset="0"/>
                <a:cs typeface="Times New Roman" pitchFamily="18" charset="0"/>
              </a:rPr>
              <a:t>Lawhorn</a:t>
            </a:r>
            <a:r>
              <a:rPr lang="en-IN" sz="1400" dirty="0" smtClean="0">
                <a:latin typeface="Times New Roman" pitchFamily="18" charset="0"/>
                <a:cs typeface="Times New Roman" pitchFamily="18" charset="0"/>
              </a:rPr>
              <a:t>, J. He and D. M. </a:t>
            </a:r>
            <a:r>
              <a:rPr lang="en-IN" sz="1400" dirty="0" err="1" smtClean="0">
                <a:latin typeface="Times New Roman" pitchFamily="18" charset="0"/>
                <a:cs typeface="Times New Roman" pitchFamily="18" charset="0"/>
              </a:rPr>
              <a:t>Ionel</a:t>
            </a:r>
            <a:r>
              <a:rPr lang="en-IN" sz="1400" dirty="0" smtClean="0">
                <a:latin typeface="Times New Roman" pitchFamily="18" charset="0"/>
                <a:cs typeface="Times New Roman" pitchFamily="18" charset="0"/>
              </a:rPr>
              <a:t>, ”Current weakening control of coreless AFPM motor drives for solar race cars with a </a:t>
            </a:r>
            <a:r>
              <a:rPr lang="en-IN" sz="1400" dirty="0" err="1" smtClean="0">
                <a:latin typeface="Times New Roman" pitchFamily="18" charset="0"/>
                <a:cs typeface="Times New Roman" pitchFamily="18" charset="0"/>
              </a:rPr>
              <a:t>threeport</a:t>
            </a:r>
            <a:r>
              <a:rPr lang="en-IN" sz="1400" dirty="0" smtClean="0">
                <a:latin typeface="Times New Roman" pitchFamily="18" charset="0"/>
                <a:cs typeface="Times New Roman" pitchFamily="18" charset="0"/>
              </a:rPr>
              <a:t> bi-directional DC/DC converter,” 2017 IEEE 6th International Conference on Renewable Energy Research and Applications (ICRERA), San Diego, CA, 2017, pp. 739-744.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a:t>
            </a:r>
            <a:r>
              <a:rPr lang="en-IN" sz="1400" dirty="0" smtClean="0">
                <a:latin typeface="Times New Roman" pitchFamily="18" charset="0"/>
                <a:cs typeface="Times New Roman" pitchFamily="18" charset="0"/>
              </a:rPr>
              <a:t>10] T. Kwon, S. </a:t>
            </a:r>
            <a:r>
              <a:rPr lang="en-IN" sz="1400" dirty="0" err="1" smtClean="0">
                <a:latin typeface="Times New Roman" pitchFamily="18" charset="0"/>
                <a:cs typeface="Times New Roman" pitchFamily="18" charset="0"/>
              </a:rPr>
              <a:t>Sul</a:t>
            </a:r>
            <a:r>
              <a:rPr lang="en-IN" sz="1400" dirty="0" smtClean="0">
                <a:latin typeface="Times New Roman" pitchFamily="18" charset="0"/>
                <a:cs typeface="Times New Roman" pitchFamily="18" charset="0"/>
              </a:rPr>
              <a:t>, L. </a:t>
            </a:r>
            <a:r>
              <a:rPr lang="en-IN" sz="1400" dirty="0" err="1" smtClean="0">
                <a:latin typeface="Times New Roman" pitchFamily="18" charset="0"/>
                <a:cs typeface="Times New Roman" pitchFamily="18" charset="0"/>
              </a:rPr>
              <a:t>Alberti</a:t>
            </a:r>
            <a:r>
              <a:rPr lang="en-IN" sz="1400" dirty="0" smtClean="0">
                <a:latin typeface="Times New Roman" pitchFamily="18" charset="0"/>
                <a:cs typeface="Times New Roman" pitchFamily="18" charset="0"/>
              </a:rPr>
              <a:t> and N. Bianchi, ”Design and Control of an Axial-Flux Machine for a Wide Flux-Weakening Operation Region,” in IEEE Transactions on Industry Applications, vol. 45, no. 4, pp. 1258- 1266, July-</a:t>
            </a:r>
            <a:r>
              <a:rPr lang="en-IN" sz="1400" dirty="0" err="1" smtClean="0">
                <a:latin typeface="Times New Roman" pitchFamily="18" charset="0"/>
                <a:cs typeface="Times New Roman" pitchFamily="18" charset="0"/>
              </a:rPr>
              <a:t>aug</a:t>
            </a:r>
            <a:r>
              <a:rPr lang="en-IN" sz="1400" dirty="0" smtClean="0">
                <a:latin typeface="Times New Roman" pitchFamily="18" charset="0"/>
                <a:cs typeface="Times New Roman" pitchFamily="18" charset="0"/>
              </a:rPr>
              <a:t>. 2009.</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1289</TotalTime>
  <Words>1535</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Field Weakening Operation of Slotless Permanent Magnet Machines using Stator Embedded Inductor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2021-06-07T09:43:43Z</dcterms:modified>
</cp:coreProperties>
</file>