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Learning Knowledge Graph Embedding With Heterogeneous Relation Attention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Knowledge </a:t>
            </a:r>
            <a:r>
              <a:rPr lang="en-IN" sz="2000" dirty="0" smtClean="0">
                <a:latin typeface="Times New Roman" pitchFamily="18" charset="0"/>
                <a:cs typeface="Times New Roman" pitchFamily="18" charset="0"/>
              </a:rPr>
              <a:t>graph (KG) embedding aims to study the embedding representation to retain the inherent structure of KGs. Graph neural networks (GNNs), as an effective graph representation technique, have shown impressive performance in learning graph embedding. However, KGs have an intrinsic property of heterogeneity, which contains various types of entities and relations. How to address complex graph data and aggregate multiple types of semantic information simultaneously is a critical issue. In this article, a novel heterogeneous GNNs framework based on attention mechanism is proposed</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Specifically</a:t>
            </a: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features of an entity are first aggregated under each relation-path. Then the importance of different relation-paths is learned through the relation features. Finally, each relation-path-based features with the learned weight values are aggregated to generate the embedding representation. Thus, the proposed method not only aggregates entity features from different semantic aspects but also allocates appropriate weights to them. This method can capture various types of semantic information and selectively aggregate informative features. The experiment results on three real-world KGs demonstrate superior performance when compared with several state-of-the-art methods.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provide a comprehensive survey on KG-embedding models for link prediction in knowledge graphs.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first provide a theoretical analysis and comparison of existing methods proposed to date for generating KG embedding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solid lines in the left figure are existing relations, and the dotted lines are possible relations. The different </a:t>
            </a:r>
            <a:r>
              <a:rPr lang="en-IN" sz="2000" dirty="0" err="1" smtClean="0">
                <a:latin typeface="Times New Roman" pitchFamily="18" charset="0"/>
                <a:cs typeface="Times New Roman" pitchFamily="18" charset="0"/>
              </a:rPr>
              <a:t>colors</a:t>
            </a:r>
            <a:r>
              <a:rPr lang="en-IN" sz="2000" dirty="0" smtClean="0">
                <a:latin typeface="Times New Roman" pitchFamily="18" charset="0"/>
                <a:cs typeface="Times New Roman" pitchFamily="18" charset="0"/>
              </a:rPr>
              <a:t> in the right figure represent various possible relations, which are calculated by the link-prediction task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comprehensively survey existing KGE models and categorize them into three groups: translational-distance-based models, semantic-matching-based models and neural-network-based models.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Graph convolution based methods overcome this problem by aggregating the features from the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entities and applying a transformation function to compute the new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these graph-based methods give equal weights to each of the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entities, ignoring that the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have different significance in computing new </a:t>
            </a:r>
            <a:r>
              <a:rPr lang="en-IN" sz="2000" dirty="0" smtClean="0">
                <a:latin typeface="Times New Roman" pitchFamily="18" charset="0"/>
                <a:cs typeface="Times New Roman" pitchFamily="18" charset="0"/>
              </a:rPr>
              <a:t>features.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attention mechanism considers edges having the same type, thus it cannot be directly extended to knowledge graphs which have multiple relation types between entities</a:t>
            </a:r>
            <a:r>
              <a:rPr lang="en-IN" sz="2000" dirty="0" smtClean="0">
                <a:latin typeface="Times New Roman" pitchFamily="18" charset="0"/>
                <a:cs typeface="Times New Roman" pitchFamily="18" charset="0"/>
              </a:rPr>
              <a:t>.</a:t>
            </a:r>
            <a:r>
              <a:rPr lang="en-IN" sz="2000" dirty="0" smtClean="0"/>
              <a:t> </a:t>
            </a:r>
            <a:endParaRPr lang="en-IN" sz="2000" dirty="0" smtClean="0"/>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disadvantage is overcome by </a:t>
            </a:r>
            <a:r>
              <a:rPr lang="en-IN" sz="2000" dirty="0" err="1" smtClean="0">
                <a:latin typeface="Times New Roman" pitchFamily="18" charset="0"/>
                <a:cs typeface="Times New Roman" pitchFamily="18" charset="0"/>
              </a:rPr>
              <a:t>RelAtt</a:t>
            </a:r>
            <a:r>
              <a:rPr lang="en-IN" sz="2000" dirty="0" smtClean="0">
                <a:latin typeface="Times New Roman" pitchFamily="18" charset="0"/>
                <a:cs typeface="Times New Roman" pitchFamily="18" charset="0"/>
              </a:rPr>
              <a:t> as it employs an attention mechanism that helps in learning better representations. </a:t>
            </a:r>
            <a:r>
              <a:rPr lang="en-IN" sz="2000" dirty="0" err="1" smtClean="0">
                <a:latin typeface="Times New Roman" pitchFamily="18" charset="0"/>
                <a:cs typeface="Times New Roman" pitchFamily="18" charset="0"/>
              </a:rPr>
              <a:t>RelAtt</a:t>
            </a:r>
            <a:r>
              <a:rPr lang="en-IN" sz="2000" dirty="0" smtClean="0">
                <a:latin typeface="Times New Roman" pitchFamily="18" charset="0"/>
                <a:cs typeface="Times New Roman" pitchFamily="18" charset="0"/>
              </a:rPr>
              <a:t> performs better even when less contextual information is present.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7162800"/>
          </a:xfrm>
        </p:spPr>
        <p:txBody>
          <a:bodyPr>
            <a:noAutofit/>
          </a:bodyPr>
          <a:lstStyle/>
          <a:p>
            <a:pPr algn="just">
              <a:lnSpc>
                <a:spcPct val="150000"/>
              </a:lnSpc>
            </a:pPr>
            <a:r>
              <a:rPr lang="en-IN" sz="1900" dirty="0" smtClean="0">
                <a:latin typeface="Times New Roman" pitchFamily="18" charset="0"/>
                <a:cs typeface="Times New Roman" pitchFamily="18" charset="0"/>
              </a:rPr>
              <a:t>In </a:t>
            </a:r>
            <a:r>
              <a:rPr lang="en-IN" sz="1900" dirty="0" smtClean="0">
                <a:latin typeface="Times New Roman" pitchFamily="18" charset="0"/>
                <a:cs typeface="Times New Roman" pitchFamily="18" charset="0"/>
              </a:rPr>
              <a:t>particular, many KGE models fusing external information have been proposed in recent years, in which this information is diversified.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However</a:t>
            </a:r>
            <a:r>
              <a:rPr lang="en-IN" sz="1900" dirty="0" smtClean="0">
                <a:latin typeface="Times New Roman" pitchFamily="18" charset="0"/>
                <a:cs typeface="Times New Roman" pitchFamily="18" charset="0"/>
              </a:rPr>
              <a:t>, this model does not better classify and summarize from the perspective of integrated </a:t>
            </a:r>
            <a:r>
              <a:rPr lang="en-IN" sz="1900" dirty="0" err="1" smtClean="0">
                <a:latin typeface="Times New Roman" pitchFamily="18" charset="0"/>
                <a:cs typeface="Times New Roman" pitchFamily="18" charset="0"/>
              </a:rPr>
              <a:t>information.We</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first performed a comprehensive investigation on the KGE models proposed in recent </a:t>
            </a:r>
            <a:r>
              <a:rPr lang="en-IN" sz="1900" dirty="0" smtClean="0">
                <a:latin typeface="Times New Roman" pitchFamily="18" charset="0"/>
                <a:cs typeface="Times New Roman" pitchFamily="18" charset="0"/>
              </a:rPr>
              <a:t>years.</a:t>
            </a:r>
          </a:p>
          <a:p>
            <a:pPr algn="just">
              <a:lnSpc>
                <a:spcPct val="150000"/>
              </a:lnSpc>
            </a:pPr>
            <a:r>
              <a:rPr lang="en-IN" sz="1900" dirty="0" smtClean="0">
                <a:latin typeface="Times New Roman" pitchFamily="18" charset="0"/>
                <a:cs typeface="Times New Roman" pitchFamily="18" charset="0"/>
              </a:rPr>
              <a:t>Semantic information-based models usually use similarity-based functions to define scoring functions for traditional semantic-matching models or introduce additional information to mine more knowledge for recently proposed model.</a:t>
            </a:r>
          </a:p>
          <a:p>
            <a:pPr algn="just">
              <a:lnSpc>
                <a:spcPct val="150000"/>
              </a:lnSpc>
            </a:pPr>
            <a:r>
              <a:rPr lang="en-IN" sz="1900" dirty="0" smtClean="0">
                <a:latin typeface="Times New Roman" pitchFamily="18" charset="0"/>
                <a:cs typeface="Times New Roman" pitchFamily="18" charset="0"/>
              </a:rPr>
              <a:t>The </a:t>
            </a:r>
            <a:r>
              <a:rPr lang="en-IN" sz="1900" dirty="0" smtClean="0">
                <a:latin typeface="Times New Roman" pitchFamily="18" charset="0"/>
                <a:cs typeface="Times New Roman" pitchFamily="18" charset="0"/>
              </a:rPr>
              <a:t>former recently proposed models fuse various additional information to obtain better performance to mine deeper semantic information at the bottoms of </a:t>
            </a:r>
            <a:r>
              <a:rPr lang="en-IN" sz="1900" dirty="0" smtClean="0">
                <a:latin typeface="Times New Roman" pitchFamily="18" charset="0"/>
                <a:cs typeface="Times New Roman" pitchFamily="18" charset="0"/>
              </a:rPr>
              <a:t>graph.</a:t>
            </a:r>
          </a:p>
          <a:p>
            <a:pPr algn="just">
              <a:lnSpc>
                <a:spcPct val="150000"/>
              </a:lnSpc>
            </a:pPr>
            <a:endParaRPr lang="en-US" sz="19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seen in the case of RGCN, as value of 𝑡ℎ increases from 0.2 to 0.5, the performance of RGCN improves because of the increased amount of context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t>
            </a:r>
            <a:r>
              <a:rPr lang="en-IN" sz="2000" dirty="0" smtClean="0">
                <a:latin typeface="Times New Roman" pitchFamily="18" charset="0"/>
                <a:cs typeface="Times New Roman" pitchFamily="18" charset="0"/>
              </a:rPr>
              <a:t>lower values of contextual information (0.2), RGCN performance gets worse as compared to BERT, possibly because RGCN does not differentiate between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our proposed approach on three datasets - two widely used public datasets (FB15k-237 and WN18) and one proprietary dataset (Comp). </a:t>
            </a:r>
            <a:r>
              <a:rPr lang="en-IN" sz="2000" dirty="0" smtClean="0">
                <a:latin typeface="Times New Roman" pitchFamily="18" charset="0"/>
                <a:cs typeface="Times New Roman" pitchFamily="18" charset="0"/>
              </a:rPr>
              <a:t>FB15k-237 </a:t>
            </a:r>
            <a:r>
              <a:rPr lang="en-IN" sz="2000" dirty="0" smtClean="0">
                <a:latin typeface="Times New Roman" pitchFamily="18" charset="0"/>
                <a:cs typeface="Times New Roman" pitchFamily="18" charset="0"/>
              </a:rPr>
              <a:t>is obtained from FB15k by removing inverse relations; which is a subset of relational database </a:t>
            </a:r>
            <a:r>
              <a:rPr lang="en-IN" sz="2000" dirty="0" err="1" smtClean="0">
                <a:latin typeface="Times New Roman" pitchFamily="18" charset="0"/>
                <a:cs typeface="Times New Roman" pitchFamily="18" charset="0"/>
              </a:rPr>
              <a:t>FreeBase</a:t>
            </a:r>
            <a:r>
              <a:rPr lang="en-IN" sz="2000" dirty="0" smtClean="0">
                <a:latin typeface="Times New Roman" pitchFamily="18" charset="0"/>
                <a:cs typeface="Times New Roman" pitchFamily="18" charset="0"/>
              </a:rPr>
              <a:t>, containing general </a:t>
            </a:r>
            <a:r>
              <a:rPr lang="en-IN" sz="2000" dirty="0" smtClean="0">
                <a:latin typeface="Times New Roman" pitchFamily="18" charset="0"/>
                <a:cs typeface="Times New Roman" pitchFamily="18" charset="0"/>
              </a:rPr>
              <a:t>fact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higher values of MRR and </a:t>
            </a:r>
            <a:r>
              <a:rPr lang="en-IN" sz="2000" dirty="0" err="1" smtClean="0">
                <a:latin typeface="Times New Roman" pitchFamily="18" charset="0"/>
                <a:cs typeface="Times New Roman" pitchFamily="18" charset="0"/>
              </a:rPr>
              <a:t>Hits@K</a:t>
            </a:r>
            <a:r>
              <a:rPr lang="en-IN" sz="2000" dirty="0" smtClean="0">
                <a:latin typeface="Times New Roman" pitchFamily="18" charset="0"/>
                <a:cs typeface="Times New Roman" pitchFamily="18" charset="0"/>
              </a:rPr>
              <a:t> indicate the better performance of the </a:t>
            </a:r>
            <a:r>
              <a:rPr lang="en-IN" sz="2000" dirty="0" smtClean="0">
                <a:latin typeface="Times New Roman" pitchFamily="18" charset="0"/>
                <a:cs typeface="Times New Roman" pitchFamily="18" charset="0"/>
              </a:rPr>
              <a:t>model.</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Translating embeddings for modeling multi-relational data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Antoine Bordes, Nicolas Usunier, Alberto Garcia-Duran, Jason Weston, and Oksana Yakhnenko. 2013.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Our objective is to propose a canonical model which is easy to train, contains a reduced number of parameters and can scale up to very large databases.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Learning Structured Embeddings of Knowledge Bases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Antoine Bordes, Jason Weston, Ronan Collobert, and Yoshua Bengio. 2011.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Many Knowledge Bases (KBs) are now readily available and encompass colossal quantities of information thanks to either a long-term funding effort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KBGAN: Adversarial Learning for Knowledge Graph Embeddings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Liwei Cai and William Yang Wang. 2018.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Because knowledge graph datasets typically only contain positive facts, sampling useful negative training examples is a non-trivial task.</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Convolutional 2D Knowledge Graph Embeddings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Tim Dettmers, Pasquale Minervini, Pontus Stenetorp, and Sebastian Riedel. 2017.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Link prediction for knowledge graphs is the task of predicting missing relationships between entities.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png"/>
          <p:cNvPicPr>
            <a:picLocks noGrp="1" noChangeAspect="1" noChangeArrowheads="1"/>
          </p:cNvPicPr>
          <p:nvPr>
            <p:ph idx="1"/>
          </p:nvPr>
        </p:nvPicPr>
        <p:blipFill>
          <a:blip r:embed="rId2"/>
          <a:srcRect/>
          <a:stretch>
            <a:fillRect/>
          </a:stretch>
        </p:blipFill>
        <p:spPr bwMode="auto">
          <a:xfrm>
            <a:off x="1905000" y="1524000"/>
            <a:ext cx="6324600"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95400" y="1066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work, we proposed a relation-aware masked attention mechanism that leverages the relation and </a:t>
            </a:r>
            <a:r>
              <a:rPr lang="en-IN" sz="1800" dirty="0" err="1" smtClean="0">
                <a:latin typeface="Times New Roman" pitchFamily="18" charset="0"/>
                <a:cs typeface="Times New Roman" pitchFamily="18" charset="0"/>
              </a:rPr>
              <a:t>neighborhood</a:t>
            </a:r>
            <a:r>
              <a:rPr lang="en-IN" sz="1800" dirty="0" smtClean="0">
                <a:latin typeface="Times New Roman" pitchFamily="18" charset="0"/>
                <a:cs typeface="Times New Roman" pitchFamily="18" charset="0"/>
              </a:rPr>
              <a:t> information to compute the importance of </a:t>
            </a:r>
            <a:r>
              <a:rPr lang="en-IN" sz="1800" dirty="0" err="1" smtClean="0">
                <a:latin typeface="Times New Roman" pitchFamily="18" charset="0"/>
                <a:cs typeface="Times New Roman" pitchFamily="18" charset="0"/>
              </a:rPr>
              <a:t>neighbors</a:t>
            </a:r>
            <a:r>
              <a:rPr lang="en-IN" sz="1800" dirty="0" smtClean="0">
                <a:latin typeface="Times New Roman" pitchFamily="18" charset="0"/>
                <a:cs typeface="Times New Roman" pitchFamily="18" charset="0"/>
              </a:rPr>
              <a:t>. Using this attention, the features are propagated from the </a:t>
            </a:r>
            <a:r>
              <a:rPr lang="en-IN" sz="1800" dirty="0" err="1" smtClean="0">
                <a:latin typeface="Times New Roman" pitchFamily="18" charset="0"/>
                <a:cs typeface="Times New Roman" pitchFamily="18" charset="0"/>
              </a:rPr>
              <a:t>neighbors</a:t>
            </a:r>
            <a:r>
              <a:rPr lang="en-IN" sz="1800" dirty="0" smtClean="0">
                <a:latin typeface="Times New Roman" pitchFamily="18" charset="0"/>
                <a:cs typeface="Times New Roman" pitchFamily="18" charset="0"/>
              </a:rPr>
              <a:t> of an entity to update its embedding. We evaluated the proposed model on the link prediction task on three datasets and entity matching task on one dataset which showed that the attention mechanism helps in learning a better representation. This work uses the KG structure and attributes present on the entities, and treats the entities as homogeneous types. This </a:t>
            </a:r>
            <a:r>
              <a:rPr lang="en-IN" sz="1800" dirty="0" smtClean="0">
                <a:latin typeface="Times New Roman" pitchFamily="18" charset="0"/>
                <a:cs typeface="Times New Roman" pitchFamily="18" charset="0"/>
              </a:rPr>
              <a:t>opens up </a:t>
            </a:r>
            <a:r>
              <a:rPr lang="en-IN" sz="1800" dirty="0" smtClean="0">
                <a:latin typeface="Times New Roman" pitchFamily="18" charset="0"/>
                <a:cs typeface="Times New Roman" pitchFamily="18" charset="0"/>
              </a:rPr>
              <a:t>the future direction to exploit the heterogeneity of entities in learning. Another exciting direction is to explore the sampling strategies on KGs such that the computational costs of training on large graphs can be reduced without losing the quality of learned embeddings.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1700" dirty="0" smtClean="0">
                <a:latin typeface="Times New Roman" pitchFamily="18" charset="0"/>
                <a:cs typeface="Times New Roman" pitchFamily="18" charset="0"/>
              </a:rPr>
              <a:t>[1] Antoine </a:t>
            </a:r>
            <a:r>
              <a:rPr lang="en-IN" sz="1700" dirty="0" err="1" smtClean="0">
                <a:latin typeface="Times New Roman" pitchFamily="18" charset="0"/>
                <a:cs typeface="Times New Roman" pitchFamily="18" charset="0"/>
              </a:rPr>
              <a:t>Bordes</a:t>
            </a:r>
            <a:r>
              <a:rPr lang="en-IN" sz="1700" dirty="0" smtClean="0">
                <a:latin typeface="Times New Roman" pitchFamily="18" charset="0"/>
                <a:cs typeface="Times New Roman" pitchFamily="18" charset="0"/>
              </a:rPr>
              <a:t>, Nicolas </a:t>
            </a:r>
            <a:r>
              <a:rPr lang="en-IN" sz="1700" dirty="0" err="1" smtClean="0">
                <a:latin typeface="Times New Roman" pitchFamily="18" charset="0"/>
                <a:cs typeface="Times New Roman" pitchFamily="18" charset="0"/>
              </a:rPr>
              <a:t>Usunier</a:t>
            </a:r>
            <a:r>
              <a:rPr lang="en-IN" sz="1700" dirty="0" smtClean="0">
                <a:latin typeface="Times New Roman" pitchFamily="18" charset="0"/>
                <a:cs typeface="Times New Roman" pitchFamily="18" charset="0"/>
              </a:rPr>
              <a:t>, Alberto Garcia-Duran, Jason Weston, and </a:t>
            </a:r>
            <a:r>
              <a:rPr lang="en-IN" sz="1700" dirty="0" err="1" smtClean="0">
                <a:latin typeface="Times New Roman" pitchFamily="18" charset="0"/>
                <a:cs typeface="Times New Roman" pitchFamily="18" charset="0"/>
              </a:rPr>
              <a:t>Oksana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Yakhnenko</a:t>
            </a:r>
            <a:r>
              <a:rPr lang="en-IN" sz="1700" dirty="0" smtClean="0">
                <a:latin typeface="Times New Roman" pitchFamily="18" charset="0"/>
                <a:cs typeface="Times New Roman" pitchFamily="18" charset="0"/>
              </a:rPr>
              <a:t>. 2013. Translating embeddings for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multi-relational data. In Advances in neural information processing systems. 2787–2795. </a:t>
            </a:r>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Antoine </a:t>
            </a:r>
            <a:r>
              <a:rPr lang="en-IN" sz="1700" dirty="0" err="1" smtClean="0">
                <a:latin typeface="Times New Roman" pitchFamily="18" charset="0"/>
                <a:cs typeface="Times New Roman" pitchFamily="18" charset="0"/>
              </a:rPr>
              <a:t>Bordes</a:t>
            </a:r>
            <a:r>
              <a:rPr lang="en-IN" sz="1700" dirty="0" smtClean="0">
                <a:latin typeface="Times New Roman" pitchFamily="18" charset="0"/>
                <a:cs typeface="Times New Roman" pitchFamily="18" charset="0"/>
              </a:rPr>
              <a:t>, Jason Weston, Ronan </a:t>
            </a:r>
            <a:r>
              <a:rPr lang="en-IN" sz="1700" dirty="0" err="1" smtClean="0">
                <a:latin typeface="Times New Roman" pitchFamily="18" charset="0"/>
                <a:cs typeface="Times New Roman" pitchFamily="18" charset="0"/>
              </a:rPr>
              <a:t>Collobert</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Yoshua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Bengio</a:t>
            </a:r>
            <a:r>
              <a:rPr lang="en-IN" sz="1700" dirty="0" smtClean="0">
                <a:latin typeface="Times New Roman" pitchFamily="18" charset="0"/>
                <a:cs typeface="Times New Roman" pitchFamily="18" charset="0"/>
              </a:rPr>
              <a:t>. 2011. Learning Structured Embeddings of Knowledge Bases. In Proceedings of the Twenty-Fifth AAAI Conference on Artificial Intelligence (AAAI’11). AAAI Press, 301–306. </a:t>
            </a:r>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a:t>
            </a:r>
            <a:r>
              <a:rPr lang="en-IN" sz="1700" dirty="0" err="1" smtClean="0">
                <a:latin typeface="Times New Roman" pitchFamily="18" charset="0"/>
                <a:cs typeface="Times New Roman" pitchFamily="18" charset="0"/>
              </a:rPr>
              <a:t>Liwei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Cai</a:t>
            </a:r>
            <a:r>
              <a:rPr lang="en-IN" sz="1700" dirty="0" smtClean="0">
                <a:latin typeface="Times New Roman" pitchFamily="18" charset="0"/>
                <a:cs typeface="Times New Roman" pitchFamily="18" charset="0"/>
              </a:rPr>
              <a:t> and William Yang Wang. 2018. KBGAN: Adversarial Learning for Knowledge Graph Embeddings. In Proceedings of the 2018 Conference of the North American Chapter of the Association for Computational Linguistics: Human Language Technologies, Volume 1 (Long Papers). Association for Computational Linguistics, New Orleans, Louisiana, 1470–1480. </a:t>
            </a:r>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Tim </a:t>
            </a:r>
            <a:r>
              <a:rPr lang="en-IN" sz="1700" dirty="0" err="1" smtClean="0">
                <a:latin typeface="Times New Roman" pitchFamily="18" charset="0"/>
                <a:cs typeface="Times New Roman" pitchFamily="18" charset="0"/>
              </a:rPr>
              <a:t>Dettmers</a:t>
            </a:r>
            <a:r>
              <a:rPr lang="en-IN" sz="1700" dirty="0" smtClean="0">
                <a:latin typeface="Times New Roman" pitchFamily="18" charset="0"/>
                <a:cs typeface="Times New Roman" pitchFamily="18" charset="0"/>
              </a:rPr>
              <a:t>, Pasquale </a:t>
            </a:r>
            <a:r>
              <a:rPr lang="en-IN" sz="1700" dirty="0" err="1" smtClean="0">
                <a:latin typeface="Times New Roman" pitchFamily="18" charset="0"/>
                <a:cs typeface="Times New Roman" pitchFamily="18" charset="0"/>
              </a:rPr>
              <a:t>Minervini</a:t>
            </a:r>
            <a:r>
              <a:rPr lang="en-IN" sz="1700" dirty="0" smtClean="0">
                <a:latin typeface="Times New Roman" pitchFamily="18" charset="0"/>
                <a:cs typeface="Times New Roman" pitchFamily="18" charset="0"/>
              </a:rPr>
              <a:t>, Pontus </a:t>
            </a:r>
            <a:r>
              <a:rPr lang="en-IN" sz="1700" dirty="0" err="1" smtClean="0">
                <a:latin typeface="Times New Roman" pitchFamily="18" charset="0"/>
                <a:cs typeface="Times New Roman" pitchFamily="18" charset="0"/>
              </a:rPr>
              <a:t>Stenetorp</a:t>
            </a:r>
            <a:r>
              <a:rPr lang="en-IN" sz="1700" dirty="0" smtClean="0">
                <a:latin typeface="Times New Roman" pitchFamily="18" charset="0"/>
                <a:cs typeface="Times New Roman" pitchFamily="18" charset="0"/>
              </a:rPr>
              <a:t>, and Sebastian Riedel. 2017. </a:t>
            </a:r>
            <a:r>
              <a:rPr lang="en-IN" sz="1700" dirty="0" err="1" smtClean="0">
                <a:latin typeface="Times New Roman" pitchFamily="18" charset="0"/>
                <a:cs typeface="Times New Roman" pitchFamily="18" charset="0"/>
              </a:rPr>
              <a:t>Convolutional</a:t>
            </a:r>
            <a:r>
              <a:rPr lang="en-IN" sz="1700" dirty="0" smtClean="0">
                <a:latin typeface="Times New Roman" pitchFamily="18" charset="0"/>
                <a:cs typeface="Times New Roman" pitchFamily="18" charset="0"/>
              </a:rPr>
              <a:t> 2D Knowledge Graph Embeddings. </a:t>
            </a:r>
            <a:r>
              <a:rPr lang="en-IN" sz="1700" dirty="0" err="1" smtClean="0">
                <a:latin typeface="Times New Roman" pitchFamily="18" charset="0"/>
                <a:cs typeface="Times New Roman" pitchFamily="18" charset="0"/>
              </a:rPr>
              <a:t>CoRR</a:t>
            </a:r>
            <a:r>
              <a:rPr lang="en-IN" sz="1700" dirty="0" smtClean="0">
                <a:latin typeface="Times New Roman" pitchFamily="18" charset="0"/>
                <a:cs typeface="Times New Roman" pitchFamily="18" charset="0"/>
              </a:rPr>
              <a:t> abs/1707.01476 (2017). </a:t>
            </a:r>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Jacob Devlin, Ming-Wei Chang, Kenton Lee, and Kristina </a:t>
            </a:r>
            <a:r>
              <a:rPr lang="en-IN" sz="1700" dirty="0" err="1" smtClean="0">
                <a:latin typeface="Times New Roman" pitchFamily="18" charset="0"/>
                <a:cs typeface="Times New Roman" pitchFamily="18" charset="0"/>
              </a:rPr>
              <a:t>Toutanova</a:t>
            </a:r>
            <a:r>
              <a:rPr lang="en-IN" sz="1700" dirty="0" smtClean="0">
                <a:latin typeface="Times New Roman" pitchFamily="18" charset="0"/>
                <a:cs typeface="Times New Roman" pitchFamily="18" charset="0"/>
              </a:rPr>
              <a:t>. 2019. BERT: Pre-training of Deep Bidirectional Transformers for Language Understanding. In Proceedings of the 2019 Conference of the North American Chapter of the Association for Computational Linguistics: Human Language Technologies, Volume 1 (Long and Short Papers). Association for Computational Linguistics, 4171–4186. https: //doi.org/10.18653/v1/N19-1423 </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r>
              <a:rPr lang="en-IN" sz="1900" dirty="0" smtClean="0">
                <a:latin typeface="Times New Roman" pitchFamily="18" charset="0"/>
                <a:cs typeface="Times New Roman" pitchFamily="18" charset="0"/>
              </a:rPr>
              <a:t>[6] </a:t>
            </a:r>
            <a:r>
              <a:rPr lang="en-IN" sz="1900" dirty="0" err="1" smtClean="0">
                <a:latin typeface="Times New Roman" pitchFamily="18" charset="0"/>
                <a:cs typeface="Times New Roman" pitchFamily="18" charset="0"/>
              </a:rPr>
              <a:t>Xin</a:t>
            </a:r>
            <a:r>
              <a:rPr lang="en-IN" sz="1900" dirty="0" smtClean="0">
                <a:latin typeface="Times New Roman" pitchFamily="18" charset="0"/>
                <a:cs typeface="Times New Roman" pitchFamily="18" charset="0"/>
              </a:rPr>
              <a:t> Dong, </a:t>
            </a:r>
            <a:r>
              <a:rPr lang="en-IN" sz="1900" dirty="0" err="1" smtClean="0">
                <a:latin typeface="Times New Roman" pitchFamily="18" charset="0"/>
                <a:cs typeface="Times New Roman" pitchFamily="18" charset="0"/>
              </a:rPr>
              <a:t>Evgeniy</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Gabrilovich</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Geremy</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Heitz</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Wilko</a:t>
            </a:r>
            <a:r>
              <a:rPr lang="en-IN" sz="1900" dirty="0" smtClean="0">
                <a:latin typeface="Times New Roman" pitchFamily="18" charset="0"/>
                <a:cs typeface="Times New Roman" pitchFamily="18" charset="0"/>
              </a:rPr>
              <a:t> Horn, Ni Lao, Kevin Murphy, Thomas </a:t>
            </a:r>
            <a:r>
              <a:rPr lang="en-IN" sz="1900" dirty="0" err="1" smtClean="0">
                <a:latin typeface="Times New Roman" pitchFamily="18" charset="0"/>
                <a:cs typeface="Times New Roman" pitchFamily="18" charset="0"/>
              </a:rPr>
              <a:t>Strohmann</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Shaohua</a:t>
            </a:r>
            <a:r>
              <a:rPr lang="en-IN" sz="1900" dirty="0" smtClean="0">
                <a:latin typeface="Times New Roman" pitchFamily="18" charset="0"/>
                <a:cs typeface="Times New Roman" pitchFamily="18" charset="0"/>
              </a:rPr>
              <a:t> Sun, and Wei Zhang. 2014. Knowledge Vault: A Web-Scale Approach to Probabilistic Knowledge Fusion. In Proceedings of the 20th ACM SIGKDD International Conference on Knowledge Discovery and Data Mining. 601–610. </a:t>
            </a:r>
            <a:endParaRPr lang="en-IN" sz="1900" dirty="0" smtClean="0">
              <a:latin typeface="Times New Roman" pitchFamily="18" charset="0"/>
              <a:cs typeface="Times New Roman" pitchFamily="18" charset="0"/>
            </a:endParaRPr>
          </a:p>
          <a:p>
            <a:pPr algn="just"/>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7] William L. Hamilton, Rex Ying, and Jure </a:t>
            </a:r>
            <a:r>
              <a:rPr lang="en-IN" sz="1900" dirty="0" err="1" smtClean="0">
                <a:latin typeface="Times New Roman" pitchFamily="18" charset="0"/>
                <a:cs typeface="Times New Roman" pitchFamily="18" charset="0"/>
              </a:rPr>
              <a:t>Leskovec</a:t>
            </a:r>
            <a:r>
              <a:rPr lang="en-IN" sz="1900" dirty="0" smtClean="0">
                <a:latin typeface="Times New Roman" pitchFamily="18" charset="0"/>
                <a:cs typeface="Times New Roman" pitchFamily="18" charset="0"/>
              </a:rPr>
              <a:t>. 2017. Inductive Representation Learning on Large Graphs. In NIPS. </a:t>
            </a:r>
            <a:endParaRPr lang="en-IN" sz="1900" dirty="0" smtClean="0">
              <a:latin typeface="Times New Roman" pitchFamily="18" charset="0"/>
              <a:cs typeface="Times New Roman" pitchFamily="18" charset="0"/>
            </a:endParaRPr>
          </a:p>
          <a:p>
            <a:pPr algn="just"/>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8] </a:t>
            </a:r>
            <a:r>
              <a:rPr lang="en-IN" sz="1900" dirty="0" err="1" smtClean="0">
                <a:latin typeface="Times New Roman" pitchFamily="18" charset="0"/>
                <a:cs typeface="Times New Roman" pitchFamily="18" charset="0"/>
              </a:rPr>
              <a:t>Yankai</a:t>
            </a:r>
            <a:r>
              <a:rPr lang="en-IN" sz="1900" dirty="0" smtClean="0">
                <a:latin typeface="Times New Roman" pitchFamily="18" charset="0"/>
                <a:cs typeface="Times New Roman" pitchFamily="18" charset="0"/>
              </a:rPr>
              <a:t> Lin, </a:t>
            </a:r>
            <a:r>
              <a:rPr lang="en-IN" sz="1900" dirty="0" err="1" smtClean="0">
                <a:latin typeface="Times New Roman" pitchFamily="18" charset="0"/>
                <a:cs typeface="Times New Roman" pitchFamily="18" charset="0"/>
              </a:rPr>
              <a:t>Zhiyuan</a:t>
            </a:r>
            <a:r>
              <a:rPr lang="en-IN" sz="1900" dirty="0" smtClean="0">
                <a:latin typeface="Times New Roman" pitchFamily="18" charset="0"/>
                <a:cs typeface="Times New Roman" pitchFamily="18" charset="0"/>
              </a:rPr>
              <a:t> Liu, </a:t>
            </a:r>
            <a:r>
              <a:rPr lang="en-IN" sz="1900" dirty="0" err="1" smtClean="0">
                <a:latin typeface="Times New Roman" pitchFamily="18" charset="0"/>
                <a:cs typeface="Times New Roman" pitchFamily="18" charset="0"/>
              </a:rPr>
              <a:t>Maosong</a:t>
            </a:r>
            <a:r>
              <a:rPr lang="en-IN" sz="1900" dirty="0" smtClean="0">
                <a:latin typeface="Times New Roman" pitchFamily="18" charset="0"/>
                <a:cs typeface="Times New Roman" pitchFamily="18" charset="0"/>
              </a:rPr>
              <a:t> Sun, Yang Liu, and </a:t>
            </a:r>
            <a:r>
              <a:rPr lang="en-IN" sz="1900" dirty="0" err="1" smtClean="0">
                <a:latin typeface="Times New Roman" pitchFamily="18" charset="0"/>
                <a:cs typeface="Times New Roman" pitchFamily="18" charset="0"/>
              </a:rPr>
              <a:t>Xuan</a:t>
            </a:r>
            <a:r>
              <a:rPr lang="en-IN" sz="1900" dirty="0" smtClean="0">
                <a:latin typeface="Times New Roman" pitchFamily="18" charset="0"/>
                <a:cs typeface="Times New Roman" pitchFamily="18" charset="0"/>
              </a:rPr>
              <a:t> Zhu. 2015. Learning Entity and Relation Embeddings for Knowledge Graph Completion. In Proceedings of the Twenty-Ninth AAAI Conference on Artificial Intelligence. 2181–2187. </a:t>
            </a:r>
            <a:endParaRPr lang="en-IN" sz="1900" dirty="0" smtClean="0">
              <a:latin typeface="Times New Roman" pitchFamily="18" charset="0"/>
              <a:cs typeface="Times New Roman" pitchFamily="18" charset="0"/>
            </a:endParaRPr>
          </a:p>
          <a:p>
            <a:pPr algn="just"/>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9] Dai </a:t>
            </a:r>
            <a:r>
              <a:rPr lang="en-IN" sz="1900" dirty="0" err="1" smtClean="0">
                <a:latin typeface="Times New Roman" pitchFamily="18" charset="0"/>
                <a:cs typeface="Times New Roman" pitchFamily="18" charset="0"/>
              </a:rPr>
              <a:t>Quoc</a:t>
            </a:r>
            <a:r>
              <a:rPr lang="en-IN" sz="1900" dirty="0" smtClean="0">
                <a:latin typeface="Times New Roman" pitchFamily="18" charset="0"/>
                <a:cs typeface="Times New Roman" pitchFamily="18" charset="0"/>
              </a:rPr>
              <a:t> Nguyen, </a:t>
            </a:r>
            <a:r>
              <a:rPr lang="en-IN" sz="1900" dirty="0" err="1" smtClean="0">
                <a:latin typeface="Times New Roman" pitchFamily="18" charset="0"/>
                <a:cs typeface="Times New Roman" pitchFamily="18" charset="0"/>
              </a:rPr>
              <a:t>Tu</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Dinh</a:t>
            </a:r>
            <a:r>
              <a:rPr lang="en-IN" sz="1900" dirty="0" smtClean="0">
                <a:latin typeface="Times New Roman" pitchFamily="18" charset="0"/>
                <a:cs typeface="Times New Roman" pitchFamily="18" charset="0"/>
              </a:rPr>
              <a:t> Nguyen, </a:t>
            </a:r>
            <a:r>
              <a:rPr lang="en-IN" sz="1900" dirty="0" err="1" smtClean="0">
                <a:latin typeface="Times New Roman" pitchFamily="18" charset="0"/>
                <a:cs typeface="Times New Roman" pitchFamily="18" charset="0"/>
              </a:rPr>
              <a:t>Dat</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Quoc</a:t>
            </a:r>
            <a:r>
              <a:rPr lang="en-IN" sz="1900" dirty="0" smtClean="0">
                <a:latin typeface="Times New Roman" pitchFamily="18" charset="0"/>
                <a:cs typeface="Times New Roman" pitchFamily="18" charset="0"/>
              </a:rPr>
              <a:t> Nguyen, and </a:t>
            </a:r>
            <a:r>
              <a:rPr lang="en-IN" sz="1900" dirty="0" err="1" smtClean="0">
                <a:latin typeface="Times New Roman" pitchFamily="18" charset="0"/>
                <a:cs typeface="Times New Roman" pitchFamily="18" charset="0"/>
              </a:rPr>
              <a:t>Dinh</a:t>
            </a:r>
            <a:r>
              <a:rPr lang="en-IN" sz="1900" dirty="0" smtClean="0">
                <a:latin typeface="Times New Roman" pitchFamily="18" charset="0"/>
                <a:cs typeface="Times New Roman" pitchFamily="18" charset="0"/>
              </a:rPr>
              <a:t> Q. </a:t>
            </a:r>
            <a:r>
              <a:rPr lang="en-IN" sz="1900" dirty="0" err="1" smtClean="0">
                <a:latin typeface="Times New Roman" pitchFamily="18" charset="0"/>
                <a:cs typeface="Times New Roman" pitchFamily="18" charset="0"/>
              </a:rPr>
              <a:t>Phung</a:t>
            </a:r>
            <a:r>
              <a:rPr lang="en-IN" sz="1900" dirty="0" smtClean="0">
                <a:latin typeface="Times New Roman" pitchFamily="18" charset="0"/>
                <a:cs typeface="Times New Roman" pitchFamily="18" charset="0"/>
              </a:rPr>
              <a:t>. 2017. A Novel Embedding Model for Knowledge Base Completion Based on </a:t>
            </a:r>
            <a:r>
              <a:rPr lang="en-IN" sz="1900" dirty="0" err="1" smtClean="0">
                <a:latin typeface="Times New Roman" pitchFamily="18" charset="0"/>
                <a:cs typeface="Times New Roman" pitchFamily="18" charset="0"/>
              </a:rPr>
              <a:t>Convolutional</a:t>
            </a:r>
            <a:r>
              <a:rPr lang="en-IN" sz="1900" dirty="0" smtClean="0">
                <a:latin typeface="Times New Roman" pitchFamily="18" charset="0"/>
                <a:cs typeface="Times New Roman" pitchFamily="18" charset="0"/>
              </a:rPr>
              <a:t> Neural Network. </a:t>
            </a:r>
            <a:r>
              <a:rPr lang="en-IN" sz="1900" dirty="0" err="1" smtClean="0">
                <a:latin typeface="Times New Roman" pitchFamily="18" charset="0"/>
                <a:cs typeface="Times New Roman" pitchFamily="18" charset="0"/>
              </a:rPr>
              <a:t>CoRR</a:t>
            </a:r>
            <a:r>
              <a:rPr lang="en-IN" sz="1900" dirty="0" smtClean="0">
                <a:latin typeface="Times New Roman" pitchFamily="18" charset="0"/>
                <a:cs typeface="Times New Roman" pitchFamily="18" charset="0"/>
              </a:rPr>
              <a:t> abs/1712.02121 (2017). </a:t>
            </a:r>
            <a:endParaRPr lang="en-IN" sz="1900" dirty="0" smtClean="0">
              <a:latin typeface="Times New Roman" pitchFamily="18" charset="0"/>
              <a:cs typeface="Times New Roman" pitchFamily="18" charset="0"/>
            </a:endParaRPr>
          </a:p>
          <a:p>
            <a:pPr algn="just"/>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10] Maximilian Nickel, Volker </a:t>
            </a:r>
            <a:r>
              <a:rPr lang="en-IN" sz="1900" dirty="0" err="1" smtClean="0">
                <a:latin typeface="Times New Roman" pitchFamily="18" charset="0"/>
                <a:cs typeface="Times New Roman" pitchFamily="18" charset="0"/>
              </a:rPr>
              <a:t>Tresp</a:t>
            </a:r>
            <a:r>
              <a:rPr lang="en-IN" sz="1900" dirty="0" smtClean="0">
                <a:latin typeface="Times New Roman" pitchFamily="18" charset="0"/>
                <a:cs typeface="Times New Roman" pitchFamily="18" charset="0"/>
              </a:rPr>
              <a:t>, and Hans-Peter </a:t>
            </a:r>
            <a:r>
              <a:rPr lang="en-IN" sz="1900" dirty="0" err="1" smtClean="0">
                <a:latin typeface="Times New Roman" pitchFamily="18" charset="0"/>
                <a:cs typeface="Times New Roman" pitchFamily="18" charset="0"/>
              </a:rPr>
              <a:t>Kriegel</a:t>
            </a:r>
            <a:r>
              <a:rPr lang="en-IN" sz="1900" dirty="0" smtClean="0">
                <a:latin typeface="Times New Roman" pitchFamily="18" charset="0"/>
                <a:cs typeface="Times New Roman" pitchFamily="18" charset="0"/>
              </a:rPr>
              <a:t>. 2011. A Three-Way Model for Collective Learning on Multi-Relational Data. In Proceedings of the 28th International Conference on International Conference on Machine Learning (ICML’11). </a:t>
            </a:r>
            <a:r>
              <a:rPr lang="en-IN" sz="1900" dirty="0" err="1" smtClean="0">
                <a:latin typeface="Times New Roman" pitchFamily="18" charset="0"/>
                <a:cs typeface="Times New Roman" pitchFamily="18" charset="0"/>
              </a:rPr>
              <a:t>Omnipress</a:t>
            </a:r>
            <a:r>
              <a:rPr lang="en-IN" sz="1900" dirty="0" smtClean="0">
                <a:latin typeface="Times New Roman" pitchFamily="18" charset="0"/>
                <a:cs typeface="Times New Roman" pitchFamily="18" charset="0"/>
              </a:rPr>
              <a:t>, Madison, WI, USA, 809–816.</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1317</TotalTime>
  <Words>1471</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Learning Knowledge Graph Embedding With Heterogeneous Relation Attention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2021-06-05T13:45:50Z</dcterms:modified>
</cp:coreProperties>
</file>