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6/5/2021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6/5/2021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6/5/2021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Knowledge Graph Embedding by Double Limit Scoring Loss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Knowledge </a:t>
            </a:r>
            <a:r>
              <a:rPr lang="en-IN" sz="2000" dirty="0" smtClean="0">
                <a:latin typeface="Times New Roman" pitchFamily="18" charset="0"/>
                <a:cs typeface="Times New Roman" pitchFamily="18" charset="0"/>
              </a:rPr>
              <a:t>graph embedding is an effective way to represent knowledge graph, which greatly enhance the performances on knowledge graph completion tasks, e.g. entity or relation prediction. For knowledge graph embedding models, designing a powerful loss framework is crucial to the discrimination between correct and incorrect triplets. Margin-based ranking loss is a commonly used negative sampling framework to make a suitable margin between the scores of positive and negative triples. However, this loss can not ensure ideal low scores for the positive triplets and high scores for the negative triplets, which is not beneficial for knowledge completion tasks.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In </a:t>
            </a:r>
            <a:r>
              <a:rPr lang="en-IN" sz="2000" dirty="0" smtClean="0">
                <a:latin typeface="Times New Roman" pitchFamily="18" charset="0"/>
                <a:cs typeface="Times New Roman" pitchFamily="18" charset="0"/>
              </a:rPr>
              <a:t>this paper, we present a double limit scoring loss to separately set upper bound for correct triplets and lower bound for incorrect triplets, which provides more effective and flexible optimization for knowledge graph embedding. Upon the presented loss framework, we present several knowledge graph embedding models including </a:t>
            </a:r>
            <a:r>
              <a:rPr lang="en-IN" sz="2000" dirty="0" err="1" smtClean="0">
                <a:latin typeface="Times New Roman" pitchFamily="18" charset="0"/>
                <a:cs typeface="Times New Roman" pitchFamily="18" charset="0"/>
              </a:rPr>
              <a:t>TransE</a:t>
            </a:r>
            <a:r>
              <a:rPr lang="en-IN" sz="2000" dirty="0" smtClean="0">
                <a:latin typeface="Times New Roman" pitchFamily="18" charset="0"/>
                <a:cs typeface="Times New Roman" pitchFamily="18" charset="0"/>
              </a:rPr>
              <a:t>-SS, </a:t>
            </a:r>
            <a:r>
              <a:rPr lang="en-IN" sz="2000" dirty="0" err="1" smtClean="0">
                <a:latin typeface="Times New Roman" pitchFamily="18" charset="0"/>
                <a:cs typeface="Times New Roman" pitchFamily="18" charset="0"/>
              </a:rPr>
              <a:t>TransH</a:t>
            </a:r>
            <a:r>
              <a:rPr lang="en-IN" sz="2000" dirty="0" smtClean="0">
                <a:latin typeface="Times New Roman" pitchFamily="18" charset="0"/>
                <a:cs typeface="Times New Roman" pitchFamily="18" charset="0"/>
              </a:rPr>
              <a:t>-SS, </a:t>
            </a:r>
            <a:r>
              <a:rPr lang="en-IN" sz="2000" dirty="0" err="1" smtClean="0">
                <a:latin typeface="Times New Roman" pitchFamily="18" charset="0"/>
                <a:cs typeface="Times New Roman" pitchFamily="18" charset="0"/>
              </a:rPr>
              <a:t>TransD</a:t>
            </a:r>
            <a:r>
              <a:rPr lang="en-IN" sz="2000" dirty="0" smtClean="0">
                <a:latin typeface="Times New Roman" pitchFamily="18" charset="0"/>
                <a:cs typeface="Times New Roman" pitchFamily="18" charset="0"/>
              </a:rPr>
              <a:t>-SS, </a:t>
            </a:r>
            <a:r>
              <a:rPr lang="en-IN" sz="2000" dirty="0" err="1" smtClean="0">
                <a:latin typeface="Times New Roman" pitchFamily="18" charset="0"/>
                <a:cs typeface="Times New Roman" pitchFamily="18" charset="0"/>
              </a:rPr>
              <a:t>ProjE</a:t>
            </a:r>
            <a:r>
              <a:rPr lang="en-IN" sz="2000" dirty="0" smtClean="0">
                <a:latin typeface="Times New Roman" pitchFamily="18" charset="0"/>
                <a:cs typeface="Times New Roman" pitchFamily="18" charset="0"/>
              </a:rPr>
              <a:t>-SS and </a:t>
            </a:r>
            <a:r>
              <a:rPr lang="en-IN" sz="2000" dirty="0" err="1" smtClean="0">
                <a:latin typeface="Times New Roman" pitchFamily="18" charset="0"/>
                <a:cs typeface="Times New Roman" pitchFamily="18" charset="0"/>
              </a:rPr>
              <a:t>ComplEx</a:t>
            </a:r>
            <a:r>
              <a:rPr lang="en-IN" sz="2000" dirty="0" smtClean="0">
                <a:latin typeface="Times New Roman" pitchFamily="18" charset="0"/>
                <a:cs typeface="Times New Roman" pitchFamily="18" charset="0"/>
              </a:rPr>
              <a:t>-SS. The experimental results on link prediction and triplet classification show that our proposed models have the significant improvement compared to state-of-the-art baselines.</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introduce KBGAN, an adversarial learning framework to improve the performances of a wide range of existing knowledge graph embedding models.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Because </a:t>
            </a:r>
            <a:r>
              <a:rPr lang="en-IN" sz="2000" dirty="0" smtClean="0">
                <a:latin typeface="Times New Roman" pitchFamily="18" charset="0"/>
                <a:cs typeface="Times New Roman" pitchFamily="18" charset="0"/>
              </a:rPr>
              <a:t>knowledge graphs typically only contain positive facts, sampling useful negative training examples is a nontrivial task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approach might leverage external ontological constraints such as entity types (</a:t>
            </a:r>
            <a:r>
              <a:rPr lang="en-IN" sz="2000" dirty="0" err="1" smtClean="0">
                <a:latin typeface="Times New Roman" pitchFamily="18" charset="0"/>
                <a:cs typeface="Times New Roman" pitchFamily="18" charset="0"/>
              </a:rPr>
              <a:t>Krompaß</a:t>
            </a:r>
            <a:r>
              <a:rPr lang="en-IN" sz="2000" dirty="0" smtClean="0">
                <a:latin typeface="Times New Roman" pitchFamily="18" charset="0"/>
                <a:cs typeface="Times New Roman" pitchFamily="18" charset="0"/>
              </a:rPr>
              <a:t> et al., 2015) to generate negative examples, but such resource does not always exist or accessible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Other forms of loss functions exist, for example CONVE uses a triple-wise logistic function to model how likely the triple is true, but by far the two described above are the most common.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Despite the enhancements of predictions accuracy achieved by multi-class loss approaches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they can have scalability issues in real-world knowledge graphs with a large number of entities as they use the full entities vocabulary as negative </a:t>
            </a:r>
            <a:r>
              <a:rPr lang="en-IN" sz="2000" dirty="0" smtClean="0">
                <a:latin typeface="Times New Roman" pitchFamily="18" charset="0"/>
                <a:cs typeface="Times New Roman" pitchFamily="18" charset="0"/>
              </a:rPr>
              <a:t>instances.</a:t>
            </a:r>
          </a:p>
          <a:p>
            <a:pPr algn="just">
              <a:lnSpc>
                <a:spcPct val="150000"/>
              </a:lnSpc>
            </a:pPr>
            <a:r>
              <a:rPr lang="en-IN" sz="2000" dirty="0" smtClean="0">
                <a:latin typeface="Times New Roman" pitchFamily="18" charset="0"/>
                <a:cs typeface="Times New Roman" pitchFamily="18" charset="0"/>
              </a:rPr>
              <a:t>On the other hand, multi-class based models train to rank positive triples against their all possible corruptions as a multi-class problem where the range of classes is the set of all entities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our experiments, we alleviate this problem by filtering out positive instances in the triple corruptions. Therefore, MRR and </a:t>
            </a:r>
            <a:r>
              <a:rPr lang="en-IN" sz="2000" dirty="0" err="1" smtClean="0">
                <a:latin typeface="Times New Roman" pitchFamily="18" charset="0"/>
                <a:cs typeface="Times New Roman" pitchFamily="18" charset="0"/>
              </a:rPr>
              <a:t>Hits@k</a:t>
            </a:r>
            <a:r>
              <a:rPr lang="en-IN" sz="2000" dirty="0" smtClean="0">
                <a:latin typeface="Times New Roman" pitchFamily="18" charset="0"/>
                <a:cs typeface="Times New Roman" pitchFamily="18" charset="0"/>
              </a:rPr>
              <a:t> are computed using the knowledge graph original triples and non-positive corruptions</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7620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2192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large number of knowledge graph embedding models, which represent entities and relations in a knowledge graph with vectors or matrices, have been proposed in recent years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Generative Adversarial Networks (GANs) (</a:t>
            </a:r>
            <a:r>
              <a:rPr lang="en-IN" sz="2000" dirty="0" err="1" smtClean="0">
                <a:latin typeface="Times New Roman" pitchFamily="18" charset="0"/>
                <a:cs typeface="Times New Roman" pitchFamily="18" charset="0"/>
              </a:rPr>
              <a:t>Goodfellow</a:t>
            </a:r>
            <a:r>
              <a:rPr lang="en-IN" sz="2000" dirty="0" smtClean="0">
                <a:latin typeface="Times New Roman" pitchFamily="18" charset="0"/>
                <a:cs typeface="Times New Roman" pitchFamily="18" charset="0"/>
              </a:rPr>
              <a:t> et al., 2014) was originally proposed for generating samples in a continuous space such as images. A GAN consists of two parts, the generator and the </a:t>
            </a:r>
            <a:r>
              <a:rPr lang="en-IN" sz="2000" dirty="0" smtClean="0">
                <a:latin typeface="Times New Roman" pitchFamily="18" charset="0"/>
                <a:cs typeface="Times New Roman" pitchFamily="18" charset="0"/>
              </a:rPr>
              <a:t>discriminator.</a:t>
            </a:r>
          </a:p>
          <a:p>
            <a:pPr algn="just">
              <a:lnSpc>
                <a:spcPct val="150000"/>
              </a:lnSpc>
            </a:pPr>
            <a:r>
              <a:rPr lang="en-IN" sz="2000" dirty="0" smtClean="0">
                <a:latin typeface="Times New Roman" pitchFamily="18" charset="0"/>
                <a:cs typeface="Times New Roman" pitchFamily="18" charset="0"/>
              </a:rPr>
              <a:t>To evaluate our proposed framework, we test its performance for the link prediction task with different generators and discriminators.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Experimentally, we tested the proposed ideas with four commonly used KGE models on three datasets, and the results showed that the adversarial learning framework brought consistent improvements to various KGE models under different settings.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this paper, we focus on comparing different loss functions when applied to several representative KGE models.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performing a systematic analysis of the performance (in terms of Mean Reciprocal Rank, MRR) of different models using different loss functions, we hope to contribute towards improving the understanding of how loss functions influence the behaviour of KGE models across different benchmark datasets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new formulation for a KGE loss that can provide enhancements to the performance of KGE models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 the loss function we have proposed, PSL, enhances models’ performance on multiple datasets.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3022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Freebase: a collaboratively created graph database for structuring human knowledge</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Kurt D. Bollacker, Colin Evans, Praveen Paritosh, Tim Sturge, and Jamie Taylor.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Freebase is a practical, scalable tuple database used to struc- ture general human knowledge.</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semantic matching energy function for learning with multi-relational data - application to word-sense disambiguation</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Antoine Bordes, Xavier Glorot, Jason Weston, and Yoshua Bengio.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The network is trained to encode the semantics of these graphs in order to assign high probabilities to plausible components.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7594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Translating embeddings for modeling multi-relational data</a:t>
                      </a:r>
                      <a:endParaRPr lang="en-IN" sz="20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Antoine Bordes, Nicolas Usunier, Alberto García-Durán, Jason Weston, and Oksana Yakhnenko.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We consider the problem of embedding entities and relationships of multi relational data in low-dimensional vector spaces.</a:t>
                      </a:r>
                      <a:endParaRPr lang="en-IN" sz="20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Ranking measures and loss functions in learning to rank</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Wei Chen, Tie-Yan Liu, Yanyan Lan, Zhiming Ma, and Hang Li. </a:t>
                      </a:r>
                      <a:endParaRPr lang="en-IN" sz="20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show that the loss functions of these methods are upper bounds of the measure- based ranking errors.</a:t>
                      </a:r>
                      <a:endParaRPr lang="en-IN" sz="20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png"/>
          <p:cNvPicPr>
            <a:picLocks noGrp="1" noChangeAspect="1" noChangeArrowheads="1"/>
          </p:cNvPicPr>
          <p:nvPr>
            <p:ph idx="1"/>
          </p:nvPr>
        </p:nvPicPr>
        <p:blipFill>
          <a:blip r:embed="rId2"/>
          <a:srcRect/>
          <a:stretch>
            <a:fillRect/>
          </a:stretch>
        </p:blipFill>
        <p:spPr bwMode="auto">
          <a:xfrm>
            <a:off x="1752600" y="1524000"/>
            <a:ext cx="6400799"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62500" lnSpcReduction="20000"/>
          </a:bodyPr>
          <a:lstStyle/>
          <a:p>
            <a:pPr algn="just">
              <a:lnSpc>
                <a:spcPct val="170000"/>
              </a:lnSpc>
              <a:buNone/>
            </a:pPr>
            <a:r>
              <a:rPr lang="en-IN" dirty="0" smtClean="0">
                <a:latin typeface="Times New Roman" pitchFamily="18" charset="0"/>
                <a:cs typeface="Times New Roman" pitchFamily="18" charset="0"/>
              </a:rPr>
              <a:t>    In </a:t>
            </a:r>
            <a:r>
              <a:rPr lang="en-IN" dirty="0" smtClean="0">
                <a:latin typeface="Times New Roman" pitchFamily="18" charset="0"/>
                <a:cs typeface="Times New Roman" pitchFamily="18" charset="0"/>
              </a:rPr>
              <a:t>summary, our results clearly confirm all our key assumptions. First of all, the choice of a loss function does have a considerable impact on the performance of KGE models. Secondly, loss functions can be consciously selected in a way that can optimise particular evaluation metrics. This marks a big improvement over state-of-the-art approaches where the cost functions have been selected in a rather non-systematic way. Last but not least, we have brought up several interesting observations that can inform more rational and efficient design of future KGE models.</a:t>
            </a:r>
            <a:endParaRPr lang="en-US"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Kurt </a:t>
            </a:r>
            <a:r>
              <a:rPr lang="en-IN" sz="1600" dirty="0" smtClean="0">
                <a:latin typeface="Times New Roman" pitchFamily="18" charset="0"/>
                <a:cs typeface="Times New Roman" pitchFamily="18" charset="0"/>
              </a:rPr>
              <a:t>D. </a:t>
            </a:r>
            <a:r>
              <a:rPr lang="en-IN" sz="1600" dirty="0" err="1" smtClean="0">
                <a:latin typeface="Times New Roman" pitchFamily="18" charset="0"/>
                <a:cs typeface="Times New Roman" pitchFamily="18" charset="0"/>
              </a:rPr>
              <a:t>Bollacker</a:t>
            </a:r>
            <a:r>
              <a:rPr lang="en-IN" sz="1600" dirty="0" smtClean="0">
                <a:latin typeface="Times New Roman" pitchFamily="18" charset="0"/>
                <a:cs typeface="Times New Roman" pitchFamily="18" charset="0"/>
              </a:rPr>
              <a:t>, Colin Evans, Praveen </a:t>
            </a:r>
            <a:r>
              <a:rPr lang="en-IN" sz="1600" dirty="0" err="1" smtClean="0">
                <a:latin typeface="Times New Roman" pitchFamily="18" charset="0"/>
                <a:cs typeface="Times New Roman" pitchFamily="18" charset="0"/>
              </a:rPr>
              <a:t>Paritosh</a:t>
            </a:r>
            <a:r>
              <a:rPr lang="en-IN" sz="1600" dirty="0" smtClean="0">
                <a:latin typeface="Times New Roman" pitchFamily="18" charset="0"/>
                <a:cs typeface="Times New Roman" pitchFamily="18" charset="0"/>
              </a:rPr>
              <a:t>, Tim </a:t>
            </a:r>
            <a:r>
              <a:rPr lang="en-IN" sz="1600" dirty="0" err="1" smtClean="0">
                <a:latin typeface="Times New Roman" pitchFamily="18" charset="0"/>
                <a:cs typeface="Times New Roman" pitchFamily="18" charset="0"/>
              </a:rPr>
              <a:t>Sturge</a:t>
            </a:r>
            <a:r>
              <a:rPr lang="en-IN" sz="1600" dirty="0" smtClean="0">
                <a:latin typeface="Times New Roman" pitchFamily="18" charset="0"/>
                <a:cs typeface="Times New Roman" pitchFamily="18" charset="0"/>
              </a:rPr>
              <a:t>, and Jamie Taylor. Freebase: a collaboratively created graph database for structuring human knowledge. In SIGMOD Conference, pages 1247–1250. ACM, 2008.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Antoine </a:t>
            </a:r>
            <a:r>
              <a:rPr lang="en-IN" sz="1600" dirty="0" err="1" smtClean="0">
                <a:latin typeface="Times New Roman" pitchFamily="18" charset="0"/>
                <a:cs typeface="Times New Roman" pitchFamily="18" charset="0"/>
              </a:rPr>
              <a:t>Bordes</a:t>
            </a:r>
            <a:r>
              <a:rPr lang="en-IN" sz="1600" dirty="0" smtClean="0">
                <a:latin typeface="Times New Roman" pitchFamily="18" charset="0"/>
                <a:cs typeface="Times New Roman" pitchFamily="18" charset="0"/>
              </a:rPr>
              <a:t>, Xavier </a:t>
            </a:r>
            <a:r>
              <a:rPr lang="en-IN" sz="1600" dirty="0" err="1" smtClean="0">
                <a:latin typeface="Times New Roman" pitchFamily="18" charset="0"/>
                <a:cs typeface="Times New Roman" pitchFamily="18" charset="0"/>
              </a:rPr>
              <a:t>Glorot</a:t>
            </a:r>
            <a:r>
              <a:rPr lang="en-IN" sz="1600" dirty="0" smtClean="0">
                <a:latin typeface="Times New Roman" pitchFamily="18" charset="0"/>
                <a:cs typeface="Times New Roman" pitchFamily="18" charset="0"/>
              </a:rPr>
              <a:t>, Jason Weston, and </a:t>
            </a:r>
            <a:r>
              <a:rPr lang="en-IN" sz="1600" dirty="0" err="1" smtClean="0">
                <a:latin typeface="Times New Roman" pitchFamily="18" charset="0"/>
                <a:cs typeface="Times New Roman" pitchFamily="18" charset="0"/>
              </a:rPr>
              <a:t>Yoshua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Bengio</a:t>
            </a:r>
            <a:r>
              <a:rPr lang="en-IN" sz="1600" dirty="0" smtClean="0">
                <a:latin typeface="Times New Roman" pitchFamily="18" charset="0"/>
                <a:cs typeface="Times New Roman" pitchFamily="18" charset="0"/>
              </a:rPr>
              <a:t>. A semantic matching energy function for learning with multi-relational data - application to word-sense disambiguation. Machine Learning, 94(2):233–259, 2014.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Antoine </a:t>
            </a:r>
            <a:r>
              <a:rPr lang="en-IN" sz="1600" dirty="0" err="1" smtClean="0">
                <a:latin typeface="Times New Roman" pitchFamily="18" charset="0"/>
                <a:cs typeface="Times New Roman" pitchFamily="18" charset="0"/>
              </a:rPr>
              <a:t>Bordes</a:t>
            </a:r>
            <a:r>
              <a:rPr lang="en-IN" sz="1600" dirty="0" smtClean="0">
                <a:latin typeface="Times New Roman" pitchFamily="18" charset="0"/>
                <a:cs typeface="Times New Roman" pitchFamily="18" charset="0"/>
              </a:rPr>
              <a:t>, Nicolas </a:t>
            </a:r>
            <a:r>
              <a:rPr lang="en-IN" sz="1600" dirty="0" err="1" smtClean="0">
                <a:latin typeface="Times New Roman" pitchFamily="18" charset="0"/>
                <a:cs typeface="Times New Roman" pitchFamily="18" charset="0"/>
              </a:rPr>
              <a:t>Usunier</a:t>
            </a:r>
            <a:r>
              <a:rPr lang="en-IN" sz="1600" dirty="0" smtClean="0">
                <a:latin typeface="Times New Roman" pitchFamily="18" charset="0"/>
                <a:cs typeface="Times New Roman" pitchFamily="18" charset="0"/>
              </a:rPr>
              <a:t>, Alberto </a:t>
            </a:r>
            <a:r>
              <a:rPr lang="en-IN" sz="1600" dirty="0" err="1" smtClean="0">
                <a:latin typeface="Times New Roman" pitchFamily="18" charset="0"/>
                <a:cs typeface="Times New Roman" pitchFamily="18" charset="0"/>
              </a:rPr>
              <a:t>García-Durán</a:t>
            </a:r>
            <a:r>
              <a:rPr lang="en-IN" sz="1600" dirty="0" smtClean="0">
                <a:latin typeface="Times New Roman" pitchFamily="18" charset="0"/>
                <a:cs typeface="Times New Roman" pitchFamily="18" charset="0"/>
              </a:rPr>
              <a:t>, Jason Weston, and </a:t>
            </a:r>
            <a:r>
              <a:rPr lang="en-IN" sz="1600" dirty="0" err="1" smtClean="0">
                <a:latin typeface="Times New Roman" pitchFamily="18" charset="0"/>
                <a:cs typeface="Times New Roman" pitchFamily="18" charset="0"/>
              </a:rPr>
              <a:t>Oksana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Yakhnenko</a:t>
            </a:r>
            <a:r>
              <a:rPr lang="en-IN" sz="1600" dirty="0" smtClean="0">
                <a:latin typeface="Times New Roman" pitchFamily="18" charset="0"/>
                <a:cs typeface="Times New Roman" pitchFamily="18" charset="0"/>
              </a:rPr>
              <a:t>. Translating embeddings for </a:t>
            </a:r>
            <a:r>
              <a:rPr lang="en-IN" sz="1600" dirty="0" err="1" smtClean="0">
                <a:latin typeface="Times New Roman" pitchFamily="18" charset="0"/>
                <a:cs typeface="Times New Roman" pitchFamily="18" charset="0"/>
              </a:rPr>
              <a:t>modeling</a:t>
            </a:r>
            <a:r>
              <a:rPr lang="en-IN" sz="1600" dirty="0" smtClean="0">
                <a:latin typeface="Times New Roman" pitchFamily="18" charset="0"/>
                <a:cs typeface="Times New Roman" pitchFamily="18" charset="0"/>
              </a:rPr>
              <a:t> multi-relational data. In NIPS, pages 2787–2795, 2013.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Wei Chen, Tie-Yan Liu, </a:t>
            </a:r>
            <a:r>
              <a:rPr lang="en-IN" sz="1600" dirty="0" err="1" smtClean="0">
                <a:latin typeface="Times New Roman" pitchFamily="18" charset="0"/>
                <a:cs typeface="Times New Roman" pitchFamily="18" charset="0"/>
              </a:rPr>
              <a:t>Yanyan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Zhiming</a:t>
            </a:r>
            <a:r>
              <a:rPr lang="en-IN" sz="1600" dirty="0" smtClean="0">
                <a:latin typeface="Times New Roman" pitchFamily="18" charset="0"/>
                <a:cs typeface="Times New Roman" pitchFamily="18" charset="0"/>
              </a:rPr>
              <a:t> Ma, and Hang Li. Ranking measures and loss functions in learning to rank. In NIPS, pages 315–323. Curran Associates, Inc., 2009.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Tim </a:t>
            </a:r>
            <a:r>
              <a:rPr lang="en-IN" sz="1600" dirty="0" err="1" smtClean="0">
                <a:latin typeface="Times New Roman" pitchFamily="18" charset="0"/>
                <a:cs typeface="Times New Roman" pitchFamily="18" charset="0"/>
              </a:rPr>
              <a:t>Dettmers</a:t>
            </a:r>
            <a:r>
              <a:rPr lang="en-IN" sz="1600" dirty="0" smtClean="0">
                <a:latin typeface="Times New Roman" pitchFamily="18" charset="0"/>
                <a:cs typeface="Times New Roman" pitchFamily="18" charset="0"/>
              </a:rPr>
              <a:t>, Pasquale </a:t>
            </a:r>
            <a:r>
              <a:rPr lang="en-IN" sz="1600" dirty="0" err="1" smtClean="0">
                <a:latin typeface="Times New Roman" pitchFamily="18" charset="0"/>
                <a:cs typeface="Times New Roman" pitchFamily="18" charset="0"/>
              </a:rPr>
              <a:t>Minervini</a:t>
            </a:r>
            <a:r>
              <a:rPr lang="en-IN" sz="1600" dirty="0" smtClean="0">
                <a:latin typeface="Times New Roman" pitchFamily="18" charset="0"/>
                <a:cs typeface="Times New Roman" pitchFamily="18" charset="0"/>
              </a:rPr>
              <a:t>, Pontus </a:t>
            </a:r>
            <a:r>
              <a:rPr lang="en-IN" sz="1600" dirty="0" err="1" smtClean="0">
                <a:latin typeface="Times New Roman" pitchFamily="18" charset="0"/>
                <a:cs typeface="Times New Roman" pitchFamily="18" charset="0"/>
              </a:rPr>
              <a:t>Stenetorp</a:t>
            </a:r>
            <a:r>
              <a:rPr lang="en-IN" sz="1600" dirty="0" smtClean="0">
                <a:latin typeface="Times New Roman" pitchFamily="18" charset="0"/>
                <a:cs typeface="Times New Roman" pitchFamily="18" charset="0"/>
              </a:rPr>
              <a:t>, and Sebastian Riedel. </a:t>
            </a:r>
            <a:r>
              <a:rPr lang="en-IN" sz="1600" dirty="0" err="1" smtClean="0">
                <a:latin typeface="Times New Roman" pitchFamily="18" charset="0"/>
                <a:cs typeface="Times New Roman" pitchFamily="18" charset="0"/>
              </a:rPr>
              <a:t>Convolutional</a:t>
            </a:r>
            <a:r>
              <a:rPr lang="en-IN" sz="1600" dirty="0" smtClean="0">
                <a:latin typeface="Times New Roman" pitchFamily="18" charset="0"/>
                <a:cs typeface="Times New Roman" pitchFamily="18" charset="0"/>
              </a:rPr>
              <a:t> 2d knowledge graph embeddings. In AAAI. AAAI Press, 2018.</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Tom M. Mitchell et. al. Never-ending learning.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ACM, 61(5):103–115, 2018.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7</a:t>
            </a:r>
            <a:r>
              <a:rPr lang="en-IN" sz="1600" dirty="0" smtClean="0">
                <a:latin typeface="Times New Roman" pitchFamily="18" charset="0"/>
                <a:cs typeface="Times New Roman" pitchFamily="18" charset="0"/>
              </a:rPr>
              <a:t>. Matt Gardner and Tom M. Mitchell. Efficient and expressive knowledge base completion using </a:t>
            </a:r>
            <a:r>
              <a:rPr lang="en-IN" sz="1600" dirty="0" err="1" smtClean="0">
                <a:latin typeface="Times New Roman" pitchFamily="18" charset="0"/>
                <a:cs typeface="Times New Roman" pitchFamily="18" charset="0"/>
              </a:rPr>
              <a:t>subgraph</a:t>
            </a:r>
            <a:r>
              <a:rPr lang="en-IN" sz="1600" dirty="0" smtClean="0">
                <a:latin typeface="Times New Roman" pitchFamily="18" charset="0"/>
                <a:cs typeface="Times New Roman" pitchFamily="18" charset="0"/>
              </a:rPr>
              <a:t> feature extraction. In EMNLP, pages 1488–1498. The Association for Computational Linguistics, 2015.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8</a:t>
            </a:r>
            <a:r>
              <a:rPr lang="en-IN" sz="1600" dirty="0" smtClean="0">
                <a:latin typeface="Times New Roman" pitchFamily="18" charset="0"/>
                <a:cs typeface="Times New Roman" pitchFamily="18" charset="0"/>
              </a:rPr>
              <a:t>. Xavier </a:t>
            </a:r>
            <a:r>
              <a:rPr lang="en-IN" sz="1600" dirty="0" err="1" smtClean="0">
                <a:latin typeface="Times New Roman" pitchFamily="18" charset="0"/>
                <a:cs typeface="Times New Roman" pitchFamily="18" charset="0"/>
              </a:rPr>
              <a:t>Glorot</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Yoshua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Bengio</a:t>
            </a:r>
            <a:r>
              <a:rPr lang="en-IN" sz="1600" dirty="0" smtClean="0">
                <a:latin typeface="Times New Roman" pitchFamily="18" charset="0"/>
                <a:cs typeface="Times New Roman" pitchFamily="18" charset="0"/>
              </a:rPr>
              <a:t>. Understanding the difficulty of training deep </a:t>
            </a:r>
            <a:r>
              <a:rPr lang="en-IN" sz="1600" dirty="0" err="1" smtClean="0">
                <a:latin typeface="Times New Roman" pitchFamily="18" charset="0"/>
                <a:cs typeface="Times New Roman" pitchFamily="18" charset="0"/>
              </a:rPr>
              <a:t>feedforward</a:t>
            </a:r>
            <a:r>
              <a:rPr lang="en-IN" sz="1600" dirty="0" smtClean="0">
                <a:latin typeface="Times New Roman" pitchFamily="18" charset="0"/>
                <a:cs typeface="Times New Roman" pitchFamily="18" charset="0"/>
              </a:rPr>
              <a:t> neural networks. In AISTATS, volume 9 of JMLR Proceedings, pages 249–256. JMLR.org, 2010.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9</a:t>
            </a:r>
            <a:r>
              <a:rPr lang="en-IN" sz="1600" dirty="0" smtClean="0">
                <a:latin typeface="Times New Roman" pitchFamily="18" charset="0"/>
                <a:cs typeface="Times New Roman" pitchFamily="18" charset="0"/>
              </a:rPr>
              <a:t>. Katsuhiko Hayashi and Masashi </a:t>
            </a:r>
            <a:r>
              <a:rPr lang="en-IN" sz="1600" dirty="0" err="1" smtClean="0">
                <a:latin typeface="Times New Roman" pitchFamily="18" charset="0"/>
                <a:cs typeface="Times New Roman" pitchFamily="18" charset="0"/>
              </a:rPr>
              <a:t>Shimbo</a:t>
            </a:r>
            <a:r>
              <a:rPr lang="en-IN" sz="1600" dirty="0" smtClean="0">
                <a:latin typeface="Times New Roman" pitchFamily="18" charset="0"/>
                <a:cs typeface="Times New Roman" pitchFamily="18" charset="0"/>
              </a:rPr>
              <a:t>. On the equivalence of holographic and complex embeddings for link prediction. In ACL (2), pages 554–559. Association for Computational Linguistics, 2017.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10</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Timothée</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Lacroix</a:t>
            </a:r>
            <a:r>
              <a:rPr lang="en-IN" sz="1600" dirty="0" smtClean="0">
                <a:latin typeface="Times New Roman" pitchFamily="18" charset="0"/>
                <a:cs typeface="Times New Roman" pitchFamily="18" charset="0"/>
              </a:rPr>
              <a:t>, Nicolas </a:t>
            </a:r>
            <a:r>
              <a:rPr lang="en-IN" sz="1600" dirty="0" err="1" smtClean="0">
                <a:latin typeface="Times New Roman" pitchFamily="18" charset="0"/>
                <a:cs typeface="Times New Roman" pitchFamily="18" charset="0"/>
              </a:rPr>
              <a:t>Usunier</a:t>
            </a:r>
            <a:r>
              <a:rPr lang="en-IN" sz="1600" dirty="0" smtClean="0">
                <a:latin typeface="Times New Roman" pitchFamily="18" charset="0"/>
                <a:cs typeface="Times New Roman" pitchFamily="18" charset="0"/>
              </a:rPr>
              <a:t>, and Guillaume </a:t>
            </a:r>
            <a:r>
              <a:rPr lang="en-IN" sz="1600" dirty="0" err="1" smtClean="0">
                <a:latin typeface="Times New Roman" pitchFamily="18" charset="0"/>
                <a:cs typeface="Times New Roman" pitchFamily="18" charset="0"/>
              </a:rPr>
              <a:t>Obozinski</a:t>
            </a:r>
            <a:r>
              <a:rPr lang="en-IN" sz="1600" dirty="0" smtClean="0">
                <a:latin typeface="Times New Roman" pitchFamily="18" charset="0"/>
                <a:cs typeface="Times New Roman" pitchFamily="18" charset="0"/>
              </a:rPr>
              <a:t>. Canonical tensor decomposition for knowledge base completion. In ICML, volume 80 of JMLR Workshop and Conference Proceedings, pages 2869–2878. JMLR.org, 2018.</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1283</TotalTime>
  <Words>1322</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Knowledge Graph Embedding by Double Limit Scoring Loss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2021-06-05T09:26:10Z</dcterms:modified>
</cp:coreProperties>
</file>