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5" d="100"/>
          <a:sy n="75" d="100"/>
        </p:scale>
        <p:origin x="-1224" y="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Characterizing Embedded Web Browsing in Mobile Apps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Modern </a:t>
            </a:r>
            <a:r>
              <a:rPr lang="en-IN" sz="2000" dirty="0" smtClean="0">
                <a:latin typeface="Times New Roman" pitchFamily="18" charset="0"/>
                <a:cs typeface="Times New Roman" pitchFamily="18" charset="0"/>
              </a:rPr>
              <a:t>mobile </a:t>
            </a:r>
            <a:r>
              <a:rPr lang="en-IN" sz="2000" dirty="0" err="1" smtClean="0">
                <a:latin typeface="Times New Roman" pitchFamily="18" charset="0"/>
                <a:cs typeface="Times New Roman" pitchFamily="18" charset="0"/>
              </a:rPr>
              <a:t>OSes</a:t>
            </a:r>
            <a:r>
              <a:rPr lang="en-IN" sz="2000" dirty="0" smtClean="0">
                <a:latin typeface="Times New Roman" pitchFamily="18" charset="0"/>
                <a:cs typeface="Times New Roman" pitchFamily="18" charset="0"/>
              </a:rPr>
              <a:t> support to display Web pages in the native apps, which we call embedded Web pages. In this paper, we conduct, to the best of our knowledge, the first measurement study on browsing embedded Web pages on Android. Our study on 22,521 popular Android apps shows that 57.9% and 73.8% of apps embed Web pages on two popular app markets: Google Play and </a:t>
            </a:r>
            <a:r>
              <a:rPr lang="en-IN" sz="2000" dirty="0" err="1" smtClean="0">
                <a:latin typeface="Times New Roman" pitchFamily="18" charset="0"/>
                <a:cs typeface="Times New Roman" pitchFamily="18" charset="0"/>
              </a:rPr>
              <a:t>Wandoujia</a:t>
            </a:r>
            <a:r>
              <a:rPr lang="en-IN" sz="2000" dirty="0" smtClean="0">
                <a:latin typeface="Times New Roman" pitchFamily="18" charset="0"/>
                <a:cs typeface="Times New Roman" pitchFamily="18" charset="0"/>
              </a:rPr>
              <a:t>, respectively. To analyze the embedded Web browsing performance at scale, we design and implement </a:t>
            </a:r>
            <a:r>
              <a:rPr lang="en-IN" sz="2000" dirty="0" err="1" smtClean="0">
                <a:latin typeface="Times New Roman" pitchFamily="18" charset="0"/>
                <a:cs typeface="Times New Roman" pitchFamily="18" charset="0"/>
              </a:rPr>
              <a:t>EWProfiler</a:t>
            </a:r>
            <a:r>
              <a:rPr lang="en-IN" sz="2000" dirty="0" smtClean="0">
                <a:latin typeface="Times New Roman" pitchFamily="18" charset="0"/>
                <a:cs typeface="Times New Roman" pitchFamily="18" charset="0"/>
              </a:rPr>
              <a:t>, a tool that can automatically search for embedded Web pages inside apps, trigger page loads, and retrieve performance metrics.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Based </a:t>
            </a:r>
            <a:r>
              <a:rPr lang="en-IN" sz="2000" dirty="0" smtClean="0">
                <a:latin typeface="Times New Roman" pitchFamily="18" charset="0"/>
                <a:cs typeface="Times New Roman" pitchFamily="18" charset="0"/>
              </a:rPr>
              <a:t>on 445 embedded Web pages obtained by </a:t>
            </a:r>
            <a:r>
              <a:rPr lang="en-IN" sz="2000" dirty="0" err="1" smtClean="0">
                <a:latin typeface="Times New Roman" pitchFamily="18" charset="0"/>
                <a:cs typeface="Times New Roman" pitchFamily="18" charset="0"/>
              </a:rPr>
              <a:t>EWProfiler</a:t>
            </a:r>
            <a:r>
              <a:rPr lang="en-IN" sz="2000" dirty="0" smtClean="0">
                <a:latin typeface="Times New Roman" pitchFamily="18" charset="0"/>
                <a:cs typeface="Times New Roman" pitchFamily="18" charset="0"/>
              </a:rPr>
              <a:t> in 99 popular apps from the two app markets, we investigate the characteristics and performance of embedded Web pages, and find that embedded Web pages significantly impede the app user experience. To optimize the performance of embedded Web browsing, we investigate the effectiveness of three techniques, i.e., separating the browser kernel to a different process, loading pages from local storage, and pre-rendering. We believe that our findings could draw attentions to Web developers, browser vendors, app developers, and mobile OS vendors together towards better performance of embedded Web browsing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focus on the Android platform and aim to systematize or characterize existing Android malware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characterization and a subsequent evolution-based study of representative families reveal that they are evolving rapidly to circumvent the detection from existing mobile anti-virus software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timeline analysis is instrumental to revealing major outbreaks of certain Android malware in the wild while the detailed breakdown and characterization of existing Android malware is helpful to better understand them and shed light on possible </a:t>
            </a:r>
            <a:r>
              <a:rPr lang="en-IN" sz="2000" dirty="0" err="1" smtClean="0">
                <a:latin typeface="Times New Roman" pitchFamily="18" charset="0"/>
                <a:cs typeface="Times New Roman" pitchFamily="18" charset="0"/>
              </a:rPr>
              <a:t>defenses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eliminate possible false positive in our dataset, we run our collection through existing mobile anti-virus software for </a:t>
            </a:r>
            <a:r>
              <a:rPr lang="en-IN" sz="2000" dirty="0" smtClean="0">
                <a:latin typeface="Times New Roman" pitchFamily="18" charset="0"/>
                <a:cs typeface="Times New Roman" pitchFamily="18" charset="0"/>
              </a:rPr>
              <a:t>confirmation.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validate that the load is indeed successful, we let the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take a picture of the entire rendered page and examine the screenshot manually to check failures such as any </a:t>
            </a:r>
            <a:r>
              <a:rPr lang="en-IN" sz="2000" dirty="0" err="1" smtClean="0">
                <a:latin typeface="Times New Roman" pitchFamily="18" charset="0"/>
                <a:cs typeface="Times New Roman" pitchFamily="18" charset="0"/>
              </a:rPr>
              <a:t>unrendered</a:t>
            </a:r>
            <a:r>
              <a:rPr lang="en-IN" sz="2000" dirty="0" smtClean="0">
                <a:latin typeface="Times New Roman" pitchFamily="18" charset="0"/>
                <a:cs typeface="Times New Roman" pitchFamily="18" charset="0"/>
              </a:rPr>
              <a:t> part due to network timeout. </a:t>
            </a:r>
          </a:p>
          <a:p>
            <a:pPr algn="just">
              <a:lnSpc>
                <a:spcPct val="150000"/>
              </a:lnSpc>
            </a:pPr>
            <a:r>
              <a:rPr lang="en-IN" sz="2000" dirty="0" smtClean="0">
                <a:latin typeface="Times New Roman" pitchFamily="18" charset="0"/>
                <a:cs typeface="Times New Roman" pitchFamily="18" charset="0"/>
              </a:rPr>
              <a:t>For each website, we collect all its six traces again if any of them is found to be problematic.</a:t>
            </a:r>
          </a:p>
          <a:p>
            <a:pPr algn="just">
              <a:lnSpc>
                <a:spcPct val="150000"/>
              </a:lnSpc>
            </a:pPr>
            <a:r>
              <a:rPr lang="en-IN" sz="2000" dirty="0" smtClean="0">
                <a:latin typeface="Times New Roman" pitchFamily="18" charset="0"/>
                <a:cs typeface="Times New Roman" pitchFamily="18" charset="0"/>
              </a:rPr>
              <a:t>SPDY addresses this problem by using a much longer timeout (describe soon) and by forbidding to use the Connection header field (i.e., SPDY always assumes a persistent connection). </a:t>
            </a:r>
          </a:p>
          <a:p>
            <a:pPr algn="just">
              <a:lnSpc>
                <a:spcPct val="150000"/>
              </a:lnSpc>
            </a:pPr>
            <a:r>
              <a:rPr lang="en-IN" sz="2000" dirty="0" smtClean="0">
                <a:latin typeface="Times New Roman" pitchFamily="18" charset="0"/>
                <a:cs typeface="Times New Roman" pitchFamily="18" charset="0"/>
              </a:rPr>
              <a:t>In HTTP(S), a busy connection may block a new request to the same server but this does not happen in SPDY, which allows multiplexing transfers of multiple objects of the same domain in a single connection.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improve the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security and privacy, a number of platform-level extensions have been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approach assumes that strings defined external to the application, such as user input, will not influence the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or the structure of the HTML tags. For the string analysis, we used a technique proposed by Yu and </a:t>
            </a:r>
            <a:r>
              <a:rPr lang="en-IN" sz="2000" dirty="0" smtClean="0">
                <a:latin typeface="Times New Roman" pitchFamily="18" charset="0"/>
                <a:cs typeface="Times New Roman" pitchFamily="18" charset="0"/>
              </a:rPr>
              <a:t>colleagues.</a:t>
            </a:r>
          </a:p>
          <a:p>
            <a:pPr algn="just">
              <a:lnSpc>
                <a:spcPct val="150000"/>
              </a:lnSpc>
            </a:pPr>
            <a:r>
              <a:rPr lang="en-IN" sz="2000" dirty="0" smtClean="0">
                <a:latin typeface="Times New Roman" pitchFamily="18" charset="0"/>
                <a:cs typeface="Times New Roman" pitchFamily="18" charset="0"/>
              </a:rPr>
              <a:t>Accordingly, researches have proposed several possible </a:t>
            </a:r>
            <a:r>
              <a:rPr lang="en-IN" sz="2000" dirty="0" smtClean="0">
                <a:latin typeface="Times New Roman" pitchFamily="18" charset="0"/>
                <a:cs typeface="Times New Roman" pitchFamily="18" charset="0"/>
              </a:rPr>
              <a:t>solutions </a:t>
            </a:r>
            <a:r>
              <a:rPr lang="en-IN" sz="2000" dirty="0" smtClean="0">
                <a:latin typeface="Times New Roman" pitchFamily="18" charset="0"/>
                <a:cs typeface="Times New Roman" pitchFamily="18" charset="0"/>
              </a:rPr>
              <a:t>to this issue. </a:t>
            </a:r>
            <a:r>
              <a:rPr lang="en-IN" sz="2000" dirty="0" smtClean="0">
                <a:latin typeface="Times New Roman" pitchFamily="18" charset="0"/>
                <a:cs typeface="Times New Roman" pitchFamily="18" charset="0"/>
              </a:rPr>
              <a:t>Stowaway exposes </a:t>
            </a:r>
            <a:r>
              <a:rPr lang="en-IN" sz="2000" dirty="0" smtClean="0">
                <a:latin typeface="Times New Roman" pitchFamily="18" charset="0"/>
                <a:cs typeface="Times New Roman" pitchFamily="18" charset="0"/>
              </a:rPr>
              <a:t>the over-privilege problem (where an app requests more permissions than it uses) in existing apps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That probably explains why attackers have no motivations or the need to lure victim for installation. </a:t>
            </a:r>
            <a:r>
              <a:rPr lang="en-IN" sz="2000" dirty="0" err="1" smtClean="0">
                <a:latin typeface="Times New Roman" pitchFamily="18" charset="0"/>
                <a:cs typeface="Times New Roman" pitchFamily="18" charset="0"/>
              </a:rPr>
              <a:t>GPSSMSSpy</a:t>
            </a:r>
            <a:r>
              <a:rPr lang="en-IN" sz="2000" dirty="0" smtClean="0">
                <a:latin typeface="Times New Roman" pitchFamily="18" charset="0"/>
                <a:cs typeface="Times New Roman" pitchFamily="18" charset="0"/>
              </a:rPr>
              <a:t> is an example that listens to SMS-based commands to record and upload the victim’s current location.</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They also lead us to examine a key metric called inter-object idle time, which causes many websites to have very long load time, significantly hurting the resource efficiency</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performance is not our focus in this study, it is correlated with the radio energy utilization in cellular networks since usually the radio is on during the entire page loading period due to the long tail </a:t>
            </a:r>
            <a:r>
              <a:rPr lang="en-IN" sz="2000" dirty="0" smtClean="0">
                <a:latin typeface="Times New Roman" pitchFamily="18" charset="0"/>
                <a:cs typeface="Times New Roman" pitchFamily="18" charset="0"/>
              </a:rPr>
              <a:t>times.</a:t>
            </a:r>
          </a:p>
          <a:p>
            <a:pPr algn="just">
              <a:lnSpc>
                <a:spcPct val="150000"/>
              </a:lnSpc>
            </a:pPr>
            <a:r>
              <a:rPr lang="en-IN" sz="2000" dirty="0" smtClean="0">
                <a:latin typeface="Times New Roman" pitchFamily="18" charset="0"/>
                <a:cs typeface="Times New Roman" pitchFamily="18" charset="0"/>
              </a:rPr>
              <a:t>Although splitting connection can improve TCP performance in certain </a:t>
            </a:r>
            <a:r>
              <a:rPr lang="en-IN" sz="2000" dirty="0" smtClean="0">
                <a:latin typeface="Times New Roman" pitchFamily="18" charset="0"/>
                <a:cs typeface="Times New Roman" pitchFamily="18" charset="0"/>
              </a:rPr>
              <a:t>circumstances, </a:t>
            </a:r>
            <a:r>
              <a:rPr lang="en-IN" sz="2000" dirty="0" smtClean="0">
                <a:latin typeface="Times New Roman" pitchFamily="18" charset="0"/>
                <a:cs typeface="Times New Roman" pitchFamily="18" charset="0"/>
              </a:rPr>
              <a:t>it has negligible impact on our measurement results in §4 except for the TCP connection management part, on which the impact is also small. We revisit this in §4.3 and §4.6</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can be multiple causes for such significant underutilization e.g., due to unawareness or performance </a:t>
            </a:r>
            <a:r>
              <a:rPr lang="en-IN" sz="2000" dirty="0" smtClean="0">
                <a:latin typeface="Times New Roman" pitchFamily="18" charset="0"/>
                <a:cs typeface="Times New Roman" pitchFamily="18" charset="0"/>
              </a:rPr>
              <a:t>concerns.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Comparative Study of Handheld and Non-Handheld Traffic in Campus Wi-Fi Networks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Gember, A. Anand, and A. Akella.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We complement these studies through our unique study of the differences in the content and flow characteristics of handheld versus non-handheld traffic.</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Close Examination of Performance and Power Characteristics of 4G LTE Networks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Huang, F. Qian, A. Gerber, Z. M. Mao, S. Sen, and O. Spatscheck.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observe LTE generally has significantly higher downlink and uplink throughput than 3G and even </a:t>
                      </a:r>
                      <a:r>
                        <a:rPr lang="en-US" sz="2000" dirty="0" err="1">
                          <a:solidFill>
                            <a:srgbClr val="333333"/>
                          </a:solidFill>
                          <a:latin typeface="Times New Roman" pitchFamily="18" charset="0"/>
                          <a:ea typeface="Calibri"/>
                          <a:cs typeface="Times New Roman" pitchFamily="18" charset="0"/>
                        </a:rPr>
                        <a:t>WiFi</a:t>
                      </a:r>
                      <a:r>
                        <a:rPr lang="en-US" sz="2000" dirty="0">
                          <a:solidFill>
                            <a:srgbClr val="333333"/>
                          </a:solidFill>
                          <a:latin typeface="Times New Roman" pitchFamily="18" charset="0"/>
                          <a:ea typeface="Calibri"/>
                          <a:cs typeface="Times New Roman" pitchFamily="18" charset="0"/>
                        </a:rPr>
                        <a:t>, with a median value of 13Mbps and 6Mbps, respectively</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457450"/>
                <a:gridCol w="2686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Screen-Off Traffic Characterization and Optimization in 3G/4G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Huang, F. Qian, Z. M. Mao, S. Sen, and O. Spatscheck.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Today's cellular systems operate under diverse resource constraints: limited frequency spectrum, network processing capability, and handset battery life.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Anatomizing Application Performance Differences on Smartphones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Huang, Q. Xu, B. Tiwana, Z. M. Mao, M. Zhang, and P. Bahl.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To ensure a fair comparison across plat- forms and networks we develop a detailed measurement methodology.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828800" y="1600200"/>
            <a:ext cx="617220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143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Using </a:t>
            </a:r>
            <a:r>
              <a:rPr lang="en-IN" sz="1800" dirty="0" smtClean="0">
                <a:latin typeface="Times New Roman" pitchFamily="18" charset="0"/>
                <a:cs typeface="Times New Roman" pitchFamily="18" charset="0"/>
              </a:rPr>
              <a:t>the </a:t>
            </a:r>
            <a:r>
              <a:rPr lang="en-IN" sz="1800" dirty="0" err="1" smtClean="0">
                <a:latin typeface="Times New Roman" pitchFamily="18" charset="0"/>
                <a:cs typeface="Times New Roman" pitchFamily="18" charset="0"/>
              </a:rPr>
              <a:t>UbiDump</a:t>
            </a:r>
            <a:r>
              <a:rPr lang="en-IN" sz="1800" dirty="0" smtClean="0">
                <a:latin typeface="Times New Roman" pitchFamily="18" charset="0"/>
                <a:cs typeface="Times New Roman" pitchFamily="18" charset="0"/>
              </a:rPr>
              <a:t> tool, we examine a wide spectrum of factors including protocol overhead, TCP connection management, web page content, traffic timing dynamics, caching efficiency, and compression usage, for the landing pages of the most popular 500 websites. As summarized in Table 13, we found that all above factors at different layers can affect resource utilization (i.e., radio energy and/or bandwidth consumption) for mobile web browsing. Our findings and recommendations will assist web developers, browser developers, OS vendors, and protocol designers in making mobile web browsing more resource efficient. In our future work, we plan to thoroughly evaluate the cellular-friendliness of other web optimization approaches (e.g., </a:t>
            </a:r>
            <a:r>
              <a:rPr lang="en-IN" sz="1800" dirty="0" err="1" smtClean="0">
                <a:latin typeface="Times New Roman" pitchFamily="18" charset="0"/>
                <a:cs typeface="Times New Roman" pitchFamily="18" charset="0"/>
              </a:rPr>
              <a:t>modpagespeed</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and to explore specific optimization techniques for LTE networks.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Gember</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Anand</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Akella</a:t>
            </a:r>
            <a:r>
              <a:rPr lang="en-IN" sz="1700" dirty="0" smtClean="0">
                <a:latin typeface="Times New Roman" pitchFamily="18" charset="0"/>
                <a:cs typeface="Times New Roman" pitchFamily="18" charset="0"/>
              </a:rPr>
              <a:t>. A Comparative Study of Handheld and Non-Handheld Traffic in Campus Wi-Fi Networks. In PAM, 2011.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J. Huang, F.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A. Gerber, Z. M. Mao, S. </a:t>
            </a:r>
            <a:r>
              <a:rPr lang="en-IN" sz="1700" dirty="0" err="1" smtClean="0">
                <a:latin typeface="Times New Roman" pitchFamily="18" charset="0"/>
                <a:cs typeface="Times New Roman" pitchFamily="18" charset="0"/>
              </a:rPr>
              <a:t>Sen</a:t>
            </a:r>
            <a:r>
              <a:rPr lang="en-IN" sz="1700" dirty="0" smtClean="0">
                <a:latin typeface="Times New Roman" pitchFamily="18" charset="0"/>
                <a:cs typeface="Times New Roman" pitchFamily="18" charset="0"/>
              </a:rPr>
              <a:t>, and O. </a:t>
            </a:r>
            <a:r>
              <a:rPr lang="en-IN" sz="1700" dirty="0" err="1" smtClean="0">
                <a:latin typeface="Times New Roman" pitchFamily="18" charset="0"/>
                <a:cs typeface="Times New Roman" pitchFamily="18" charset="0"/>
              </a:rPr>
              <a:t>Spatscheck</a:t>
            </a:r>
            <a:r>
              <a:rPr lang="en-IN" sz="1700" dirty="0" smtClean="0">
                <a:latin typeface="Times New Roman" pitchFamily="18" charset="0"/>
                <a:cs typeface="Times New Roman" pitchFamily="18" charset="0"/>
              </a:rPr>
              <a:t>. A Close Examination of Performance and Power Characteristics of 4G LTE Networks. In </a:t>
            </a:r>
            <a:r>
              <a:rPr lang="en-IN" sz="1700" dirty="0" err="1" smtClean="0">
                <a:latin typeface="Times New Roman" pitchFamily="18" charset="0"/>
                <a:cs typeface="Times New Roman" pitchFamily="18" charset="0"/>
              </a:rPr>
              <a:t>Mobisys</a:t>
            </a:r>
            <a:r>
              <a:rPr lang="en-IN" sz="1700" dirty="0" smtClean="0">
                <a:latin typeface="Times New Roman" pitchFamily="18" charset="0"/>
                <a:cs typeface="Times New Roman" pitchFamily="18" charset="0"/>
              </a:rPr>
              <a:t>,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J. Huang, F.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Z. M. Mao, S. </a:t>
            </a:r>
            <a:r>
              <a:rPr lang="en-IN" sz="1700" dirty="0" err="1" smtClean="0">
                <a:latin typeface="Times New Roman" pitchFamily="18" charset="0"/>
                <a:cs typeface="Times New Roman" pitchFamily="18" charset="0"/>
              </a:rPr>
              <a:t>Sen</a:t>
            </a:r>
            <a:r>
              <a:rPr lang="en-IN" sz="1700" dirty="0" smtClean="0">
                <a:latin typeface="Times New Roman" pitchFamily="18" charset="0"/>
                <a:cs typeface="Times New Roman" pitchFamily="18" charset="0"/>
              </a:rPr>
              <a:t>, and O. </a:t>
            </a:r>
            <a:r>
              <a:rPr lang="en-IN" sz="1700" dirty="0" err="1" smtClean="0">
                <a:latin typeface="Times New Roman" pitchFamily="18" charset="0"/>
                <a:cs typeface="Times New Roman" pitchFamily="18" charset="0"/>
              </a:rPr>
              <a:t>Spatscheck</a:t>
            </a:r>
            <a:r>
              <a:rPr lang="en-IN" sz="1700" dirty="0" smtClean="0">
                <a:latin typeface="Times New Roman" pitchFamily="18" charset="0"/>
                <a:cs typeface="Times New Roman" pitchFamily="18" charset="0"/>
              </a:rPr>
              <a:t>. Screen-Off Traffic Characterization and Optimization in 3G/4G Networks. In IMC,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a:t>
            </a:r>
            <a:r>
              <a:rPr lang="en-IN" sz="1700" dirty="0" smtClean="0">
                <a:latin typeface="Times New Roman" pitchFamily="18" charset="0"/>
                <a:cs typeface="Times New Roman" pitchFamily="18" charset="0"/>
              </a:rPr>
              <a:t>] J. Huang, Q.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B. </a:t>
            </a:r>
            <a:r>
              <a:rPr lang="en-IN" sz="1700" dirty="0" err="1" smtClean="0">
                <a:latin typeface="Times New Roman" pitchFamily="18" charset="0"/>
                <a:cs typeface="Times New Roman" pitchFamily="18" charset="0"/>
              </a:rPr>
              <a:t>Tiwana</a:t>
            </a:r>
            <a:r>
              <a:rPr lang="en-IN" sz="1700" dirty="0" smtClean="0">
                <a:latin typeface="Times New Roman" pitchFamily="18" charset="0"/>
                <a:cs typeface="Times New Roman" pitchFamily="18" charset="0"/>
              </a:rPr>
              <a:t>, Z. M. Mao, M. Zhang, and P. </a:t>
            </a:r>
            <a:r>
              <a:rPr lang="en-IN" sz="1700" dirty="0" err="1" smtClean="0">
                <a:latin typeface="Times New Roman" pitchFamily="18" charset="0"/>
                <a:cs typeface="Times New Roman" pitchFamily="18" charset="0"/>
              </a:rPr>
              <a:t>Bahl</a:t>
            </a:r>
            <a:r>
              <a:rPr lang="en-IN" sz="1700" dirty="0" smtClean="0">
                <a:latin typeface="Times New Roman" pitchFamily="18" charset="0"/>
                <a:cs typeface="Times New Roman" pitchFamily="18" charset="0"/>
              </a:rPr>
              <a:t>. Anatomizing Application Performance Differences on </a:t>
            </a:r>
            <a:r>
              <a:rPr lang="en-IN" sz="1700" dirty="0" err="1" smtClean="0">
                <a:latin typeface="Times New Roman" pitchFamily="18" charset="0"/>
                <a:cs typeface="Times New Roman" pitchFamily="18" charset="0"/>
              </a:rPr>
              <a:t>Smartphones</a:t>
            </a:r>
            <a:r>
              <a:rPr lang="en-IN" sz="1700" dirty="0" smtClean="0">
                <a:latin typeface="Times New Roman" pitchFamily="18" charset="0"/>
                <a:cs typeface="Times New Roman" pitchFamily="18" charset="0"/>
              </a:rPr>
              <a:t>. In </a:t>
            </a:r>
            <a:r>
              <a:rPr lang="en-IN" sz="1700" dirty="0" err="1" smtClean="0">
                <a:latin typeface="Times New Roman" pitchFamily="18" charset="0"/>
                <a:cs typeface="Times New Roman" pitchFamily="18" charset="0"/>
              </a:rPr>
              <a:t>Mobisys</a:t>
            </a:r>
            <a:r>
              <a:rPr lang="en-IN" sz="1700" dirty="0" smtClean="0">
                <a:latin typeface="Times New Roman" pitchFamily="18" charset="0"/>
                <a:cs typeface="Times New Roman" pitchFamily="18" charset="0"/>
              </a:rPr>
              <a:t>,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J. Huang, J. </a:t>
            </a:r>
            <a:r>
              <a:rPr lang="en-IN" sz="1700" dirty="0" err="1" smtClean="0">
                <a:latin typeface="Times New Roman" pitchFamily="18" charset="0"/>
                <a:cs typeface="Times New Roman" pitchFamily="18" charset="0"/>
              </a:rPr>
              <a:t>Erman</a:t>
            </a:r>
            <a:r>
              <a:rPr lang="en-IN" sz="1700" dirty="0" smtClean="0">
                <a:latin typeface="Times New Roman" pitchFamily="18" charset="0"/>
                <a:cs typeface="Times New Roman" pitchFamily="18" charset="0"/>
              </a:rPr>
              <a:t>, Z. M. Mao, S. </a:t>
            </a:r>
            <a:r>
              <a:rPr lang="en-IN" sz="1700" dirty="0" err="1" smtClean="0">
                <a:latin typeface="Times New Roman" pitchFamily="18" charset="0"/>
                <a:cs typeface="Times New Roman" pitchFamily="18" charset="0"/>
              </a:rPr>
              <a:t>Sen</a:t>
            </a:r>
            <a:r>
              <a:rPr lang="en-IN" sz="1700" dirty="0" smtClean="0">
                <a:latin typeface="Times New Roman" pitchFamily="18" charset="0"/>
                <a:cs typeface="Times New Roman" pitchFamily="18" charset="0"/>
              </a:rPr>
              <a:t>, and O. </a:t>
            </a:r>
            <a:r>
              <a:rPr lang="en-IN" sz="1700" dirty="0" err="1" smtClean="0">
                <a:latin typeface="Times New Roman" pitchFamily="18" charset="0"/>
                <a:cs typeface="Times New Roman" pitchFamily="18" charset="0"/>
              </a:rPr>
              <a:t>Spatscheck</a:t>
            </a:r>
            <a:r>
              <a:rPr lang="en-IN" sz="1700" dirty="0" smtClean="0">
                <a:latin typeface="Times New Roman" pitchFamily="18" charset="0"/>
                <a:cs typeface="Times New Roman" pitchFamily="18" charset="0"/>
              </a:rPr>
              <a:t>. How to Reduce Smartphone Traffic Volume by 30%? In Proc. of Passive and Active Measurement conference (PAM), 2013.</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K. S. </a:t>
            </a:r>
            <a:r>
              <a:rPr lang="en-IN" sz="1800" dirty="0" err="1" smtClean="0">
                <a:latin typeface="Times New Roman" pitchFamily="18" charset="0"/>
                <a:cs typeface="Times New Roman" pitchFamily="18" charset="0"/>
              </a:rPr>
              <a:t>Quah</a:t>
            </a:r>
            <a:r>
              <a:rPr lang="en-IN" sz="1800" dirty="0" smtClean="0">
                <a:latin typeface="Times New Roman" pitchFamily="18" charset="0"/>
                <a:cs typeface="Times New Roman" pitchFamily="18" charset="0"/>
              </a:rPr>
              <a:t>, J. Huang, J. </a:t>
            </a:r>
            <a:r>
              <a:rPr lang="en-IN" sz="1800" dirty="0" err="1" smtClean="0">
                <a:latin typeface="Times New Roman" pitchFamily="18" charset="0"/>
                <a:cs typeface="Times New Roman" pitchFamily="18" charset="0"/>
              </a:rPr>
              <a:t>Erman</a:t>
            </a:r>
            <a:r>
              <a:rPr lang="en-IN" sz="1800" dirty="0" smtClean="0">
                <a:latin typeface="Times New Roman" pitchFamily="18" charset="0"/>
                <a:cs typeface="Times New Roman" pitchFamily="18" charset="0"/>
              </a:rPr>
              <a:t>, A. Gerber, Z. M. Mao, S. </a:t>
            </a:r>
            <a:r>
              <a:rPr lang="en-IN" sz="1800" dirty="0" err="1" smtClean="0">
                <a:latin typeface="Times New Roman" pitchFamily="18" charset="0"/>
                <a:cs typeface="Times New Roman" pitchFamily="18" charset="0"/>
              </a:rPr>
              <a:t>Sen</a:t>
            </a:r>
            <a:r>
              <a:rPr lang="en-IN" sz="1800" dirty="0" smtClean="0">
                <a:latin typeface="Times New Roman" pitchFamily="18" charset="0"/>
                <a:cs typeface="Times New Roman" pitchFamily="18" charset="0"/>
              </a:rPr>
              <a:t>, and O. </a:t>
            </a:r>
            <a:r>
              <a:rPr lang="en-IN" sz="1800" dirty="0" err="1" smtClean="0">
                <a:latin typeface="Times New Roman" pitchFamily="18" charset="0"/>
                <a:cs typeface="Times New Roman" pitchFamily="18" charset="0"/>
              </a:rPr>
              <a:t>Spatscheck</a:t>
            </a:r>
            <a:r>
              <a:rPr lang="en-IN" sz="1800" dirty="0" smtClean="0">
                <a:latin typeface="Times New Roman" pitchFamily="18" charset="0"/>
                <a:cs typeface="Times New Roman" pitchFamily="18" charset="0"/>
              </a:rPr>
              <a:t>. Web Caching on </a:t>
            </a:r>
            <a:r>
              <a:rPr lang="en-IN" sz="1800" dirty="0" err="1" smtClean="0">
                <a:latin typeface="Times New Roman" pitchFamily="18" charset="0"/>
                <a:cs typeface="Times New Roman" pitchFamily="18" charset="0"/>
              </a:rPr>
              <a:t>Smartphones</a:t>
            </a:r>
            <a:r>
              <a:rPr lang="en-IN" sz="1800" dirty="0" smtClean="0">
                <a:latin typeface="Times New Roman" pitchFamily="18" charset="0"/>
                <a:cs typeface="Times New Roman" pitchFamily="18" charset="0"/>
              </a:rPr>
              <a:t>: Ideal vs. Reality. In </a:t>
            </a:r>
            <a:r>
              <a:rPr lang="en-IN" sz="1800" dirty="0" err="1" smtClean="0">
                <a:latin typeface="Times New Roman" pitchFamily="18" charset="0"/>
                <a:cs typeface="Times New Roman" pitchFamily="18" charset="0"/>
              </a:rPr>
              <a:t>Mobisys</a:t>
            </a:r>
            <a:r>
              <a:rPr lang="en-IN" sz="1800" dirty="0" smtClean="0">
                <a:latin typeface="Times New Roman" pitchFamily="18" charset="0"/>
                <a:cs typeface="Times New Roman" pitchFamily="18" charset="0"/>
              </a:rPr>
              <a:t>,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Sen</a:t>
            </a:r>
            <a:r>
              <a:rPr lang="en-IN" sz="1800" dirty="0" smtClean="0">
                <a:latin typeface="Times New Roman" pitchFamily="18" charset="0"/>
                <a:cs typeface="Times New Roman" pitchFamily="18" charset="0"/>
              </a:rPr>
              <a:t>, and O. </a:t>
            </a:r>
            <a:r>
              <a:rPr lang="en-IN" sz="1800" dirty="0" err="1" smtClean="0">
                <a:latin typeface="Times New Roman" pitchFamily="18" charset="0"/>
                <a:cs typeface="Times New Roman" pitchFamily="18" charset="0"/>
              </a:rPr>
              <a:t>Spatscheck</a:t>
            </a:r>
            <a:r>
              <a:rPr lang="en-IN" sz="1800" dirty="0" smtClean="0">
                <a:latin typeface="Times New Roman" pitchFamily="18" charset="0"/>
                <a:cs typeface="Times New Roman" pitchFamily="18" charset="0"/>
              </a:rPr>
              <a:t>. Silent TCP Connection Closure for Cellular Networks. In </a:t>
            </a:r>
            <a:r>
              <a:rPr lang="en-IN" sz="1800" dirty="0" err="1" smtClean="0">
                <a:latin typeface="Times New Roman" pitchFamily="18" charset="0"/>
                <a:cs typeface="Times New Roman" pitchFamily="18" charset="0"/>
              </a:rPr>
              <a:t>CoNEXT</a:t>
            </a:r>
            <a:r>
              <a:rPr lang="en-IN" sz="1800" dirty="0" smtClean="0">
                <a:latin typeface="Times New Roman" pitchFamily="18" charset="0"/>
                <a:cs typeface="Times New Roman" pitchFamily="18" charset="0"/>
              </a:rPr>
              <a:t>,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Z. Wang, A. Gerber, Z. M. Mao, S. </a:t>
            </a:r>
            <a:r>
              <a:rPr lang="en-IN" sz="1800" dirty="0" err="1" smtClean="0">
                <a:latin typeface="Times New Roman" pitchFamily="18" charset="0"/>
                <a:cs typeface="Times New Roman" pitchFamily="18" charset="0"/>
              </a:rPr>
              <a:t>Sen</a:t>
            </a:r>
            <a:r>
              <a:rPr lang="en-IN" sz="1800" dirty="0" smtClean="0">
                <a:latin typeface="Times New Roman" pitchFamily="18" charset="0"/>
                <a:cs typeface="Times New Roman" pitchFamily="18" charset="0"/>
              </a:rPr>
              <a:t>, and O. </a:t>
            </a:r>
            <a:r>
              <a:rPr lang="en-IN" sz="1800" dirty="0" err="1" smtClean="0">
                <a:latin typeface="Times New Roman" pitchFamily="18" charset="0"/>
                <a:cs typeface="Times New Roman" pitchFamily="18" charset="0"/>
              </a:rPr>
              <a:t>Spatscheck</a:t>
            </a:r>
            <a:r>
              <a:rPr lang="en-IN" sz="1800" dirty="0" smtClean="0">
                <a:latin typeface="Times New Roman" pitchFamily="18" charset="0"/>
                <a:cs typeface="Times New Roman" pitchFamily="18" charset="0"/>
              </a:rPr>
              <a:t>. Profiling Resource Usage for Mobile Applications: a Cross-layer Approach. In </a:t>
            </a:r>
            <a:r>
              <a:rPr lang="en-IN" sz="1800" dirty="0" err="1" smtClean="0">
                <a:latin typeface="Times New Roman" pitchFamily="18" charset="0"/>
                <a:cs typeface="Times New Roman" pitchFamily="18" charset="0"/>
              </a:rPr>
              <a:t>Mobisys</a:t>
            </a:r>
            <a:r>
              <a:rPr lang="en-IN" sz="1800" dirty="0" smtClean="0">
                <a:latin typeface="Times New Roman" pitchFamily="18" charset="0"/>
                <a:cs typeface="Times New Roman" pitchFamily="18" charset="0"/>
              </a:rPr>
              <a:t>,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Salowey</a:t>
            </a:r>
            <a:r>
              <a:rPr lang="en-IN" sz="1800" dirty="0" smtClean="0">
                <a:latin typeface="Times New Roman" pitchFamily="18" charset="0"/>
                <a:cs typeface="Times New Roman" pitchFamily="18" charset="0"/>
              </a:rPr>
              <a:t>, H. Zhou, P. </a:t>
            </a:r>
            <a:r>
              <a:rPr lang="en-IN" sz="1800" dirty="0" err="1" smtClean="0">
                <a:latin typeface="Times New Roman" pitchFamily="18" charset="0"/>
                <a:cs typeface="Times New Roman" pitchFamily="18" charset="0"/>
              </a:rPr>
              <a:t>Eronen</a:t>
            </a:r>
            <a:r>
              <a:rPr lang="en-IN" sz="1800" dirty="0" smtClean="0">
                <a:latin typeface="Times New Roman" pitchFamily="18" charset="0"/>
                <a:cs typeface="Times New Roman" pitchFamily="18" charset="0"/>
              </a:rPr>
              <a:t>, and H. </a:t>
            </a:r>
            <a:r>
              <a:rPr lang="en-IN" sz="1800" dirty="0" err="1" smtClean="0">
                <a:latin typeface="Times New Roman" pitchFamily="18" charset="0"/>
                <a:cs typeface="Times New Roman" pitchFamily="18" charset="0"/>
              </a:rPr>
              <a:t>Tschofenig</a:t>
            </a:r>
            <a:r>
              <a:rPr lang="en-IN" sz="1800" dirty="0" smtClean="0">
                <a:latin typeface="Times New Roman" pitchFamily="18" charset="0"/>
                <a:cs typeface="Times New Roman" pitchFamily="18" charset="0"/>
              </a:rPr>
              <a:t>. Transport Layer Security (TLS) Session Resumption without Server-Side State. RFC 5077, 2008. </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Schatzmann</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Muhlbauer</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Spyropoulos</a:t>
            </a:r>
            <a:r>
              <a:rPr lang="en-IN" sz="1800" dirty="0" smtClean="0">
                <a:latin typeface="Times New Roman" pitchFamily="18" charset="0"/>
                <a:cs typeface="Times New Roman" pitchFamily="18" charset="0"/>
              </a:rPr>
              <a:t>, and X. </a:t>
            </a:r>
            <a:r>
              <a:rPr lang="en-IN" sz="1800" dirty="0" err="1" smtClean="0">
                <a:latin typeface="Times New Roman" pitchFamily="18" charset="0"/>
                <a:cs typeface="Times New Roman" pitchFamily="18" charset="0"/>
              </a:rPr>
              <a:t>Dimitropoulos</a:t>
            </a:r>
            <a:r>
              <a:rPr lang="en-IN" sz="1800" dirty="0" smtClean="0">
                <a:latin typeface="Times New Roman" pitchFamily="18" charset="0"/>
                <a:cs typeface="Times New Roman" pitchFamily="18" charset="0"/>
              </a:rPr>
              <a:t>. Digging into HTTPS: Flow-Based Classification of Webmail Traffic. In IMC, 2010.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1538</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Characterizing Embedded Web Browsing in Mobile Apps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2021-06-05T06:27:34Z</dcterms:modified>
</cp:coreProperties>
</file>