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Auditing Network Embedding An Edge Influence based Approach</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Learning </a:t>
            </a:r>
            <a:r>
              <a:rPr lang="en-IN" sz="2000" dirty="0" smtClean="0">
                <a:latin typeface="Times New Roman" pitchFamily="18" charset="0"/>
                <a:cs typeface="Times New Roman" pitchFamily="18" charset="0"/>
              </a:rPr>
              <a:t>node representations in a network has a wide range of applications. Most of the existing work focuses on improving the performance of the learned node representations by designing advanced network embedding models. In contrast to these work, this article aims to provide some understanding of the rationale behind the existing network embedding models, e.g., why a given embedding algorithm outputs the specific node representations and how the resulting node representations relate to the structure of the input network.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particular, we propose to discern the edge influence for two widely-studied classes of network embedding models, i.e., skip-gram based models and graph neural networks. We provide algorithms to effectively and efficiently quantify the edge influence on node representations, and further identify high-influential edges by exploiting the linkage between edge influence and network structure. Experimental evaluations are conducted on real datasets showing that: 1) in terms of quantifying edge influence, the proposed method is significantly faster (up to 2,000x) than straightforward methods with little quality loss, and 2) in terms of identifying high-influential edges, the identified edges by the proposed method have a significant impact in the context of downstream prediction task and adversarial attacking.</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4572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simply extended method on LINE for new vertices through updating the embedding of the new vertex and keeping the embeddings of existing vertices. </a:t>
            </a:r>
          </a:p>
          <a:p>
            <a:pPr algn="just">
              <a:lnSpc>
                <a:spcPct val="150000"/>
              </a:lnSpc>
            </a:pPr>
            <a:r>
              <a:rPr lang="en-IN" sz="2000" dirty="0" smtClean="0">
                <a:latin typeface="Times New Roman" pitchFamily="18" charset="0"/>
                <a:cs typeface="Times New Roman" pitchFamily="18" charset="0"/>
              </a:rPr>
              <a:t>It is an extension for the Skip-gram based network embedding methods, which can keep the optimality of the objective in the Skip-gram based methods in theory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the evolvement of networks, the representations of vertices become stale and need to be updated to keep freshness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other is the time complexity of training increases linearly with the number of vertices in networks.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Actually</a:t>
            </a:r>
            <a:r>
              <a:rPr lang="en-IN" sz="2000" dirty="0" smtClean="0">
                <a:latin typeface="Times New Roman" pitchFamily="18" charset="0"/>
                <a:cs typeface="Times New Roman" pitchFamily="18" charset="0"/>
              </a:rPr>
              <a:t>, a network may not change much during a short time in dynamic situations, thus the embedding spaces should not change too much, and retraining is not necessary as well.</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choose these competitors as they address the same problem setting as our methods, i.e., embedding general networks with only the original network topology as input.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fifth extension considers the node embedding problem in heterogeneous networks which contain nodes/edges of different </a:t>
            </a:r>
            <a:r>
              <a:rPr lang="en-IN" sz="2000" dirty="0" smtClean="0">
                <a:latin typeface="Times New Roman" pitchFamily="18" charset="0"/>
                <a:cs typeface="Times New Roman" pitchFamily="18" charset="0"/>
              </a:rPr>
              <a:t>types. </a:t>
            </a:r>
          </a:p>
          <a:p>
            <a:pPr algn="just">
              <a:lnSpc>
                <a:spcPct val="150000"/>
              </a:lnSpc>
            </a:pPr>
            <a:r>
              <a:rPr lang="en-IN" sz="2000" dirty="0" smtClean="0">
                <a:latin typeface="Times New Roman" pitchFamily="18" charset="0"/>
                <a:cs typeface="Times New Roman" pitchFamily="18" charset="0"/>
              </a:rPr>
              <a:t>For </a:t>
            </a:r>
            <a:r>
              <a:rPr lang="en-IN" sz="2000" dirty="0" smtClean="0">
                <a:latin typeface="Times New Roman" pitchFamily="18" charset="0"/>
                <a:cs typeface="Times New Roman" pitchFamily="18" charset="0"/>
              </a:rPr>
              <a:t>example, </a:t>
            </a:r>
            <a:r>
              <a:rPr lang="en-IN" sz="2000" dirty="0" smtClean="0">
                <a:latin typeface="Times New Roman" pitchFamily="18" charset="0"/>
                <a:cs typeface="Times New Roman" pitchFamily="18" charset="0"/>
              </a:rPr>
              <a:t>metapath2vec </a:t>
            </a: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HIN2Vec </a:t>
            </a:r>
            <a:r>
              <a:rPr lang="en-IN" sz="2000" dirty="0" smtClean="0">
                <a:latin typeface="Times New Roman" pitchFamily="18" charset="0"/>
                <a:cs typeface="Times New Roman" pitchFamily="18" charset="0"/>
              </a:rPr>
              <a:t>define the context network with </a:t>
            </a:r>
            <a:r>
              <a:rPr lang="en-IN" sz="2000" dirty="0" err="1" smtClean="0">
                <a:latin typeface="Times New Roman" pitchFamily="18" charset="0"/>
                <a:cs typeface="Times New Roman" pitchFamily="18" charset="0"/>
              </a:rPr>
              <a:t>metapaths</a:t>
            </a:r>
            <a:r>
              <a:rPr lang="en-IN" sz="2000" dirty="0" smtClean="0">
                <a:latin typeface="Times New Roman" pitchFamily="18" charset="0"/>
                <a:cs typeface="Times New Roman" pitchFamily="18" charset="0"/>
              </a:rPr>
              <a:t> over the heterogeneous networks, and apply skip-gram model and logistic classifier to learn the embeddings, respectively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start with a basic </a:t>
            </a:r>
            <a:r>
              <a:rPr lang="en-IN" sz="2000" dirty="0" err="1" smtClean="0">
                <a:latin typeface="Times New Roman" pitchFamily="18" charset="0"/>
                <a:cs typeface="Times New Roman" pitchFamily="18" charset="0"/>
              </a:rPr>
              <a:t>pairwise</a:t>
            </a:r>
            <a:r>
              <a:rPr lang="en-IN" sz="2000" dirty="0" smtClean="0">
                <a:latin typeface="Times New Roman" pitchFamily="18" charset="0"/>
                <a:cs typeface="Times New Roman" pitchFamily="18" charset="0"/>
              </a:rPr>
              <a:t> formulation, and then augments it with a </a:t>
            </a:r>
            <a:r>
              <a:rPr lang="en-IN" sz="2000" dirty="0" err="1" smtClean="0">
                <a:latin typeface="Times New Roman" pitchFamily="18" charset="0"/>
                <a:cs typeface="Times New Roman" pitchFamily="18" charset="0"/>
              </a:rPr>
              <a:t>pointwise</a:t>
            </a:r>
            <a:r>
              <a:rPr lang="en-IN" sz="2000" dirty="0" smtClean="0">
                <a:latin typeface="Times New Roman" pitchFamily="18" charset="0"/>
                <a:cs typeface="Times New Roman" pitchFamily="18" charset="0"/>
              </a:rPr>
              <a:t> objective </a:t>
            </a:r>
            <a:r>
              <a:rPr lang="en-IN" sz="2000" dirty="0" smtClean="0">
                <a:latin typeface="Times New Roman" pitchFamily="18" charset="0"/>
                <a:cs typeface="Times New Roman" pitchFamily="18" charset="0"/>
              </a:rPr>
              <a:t>function.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propose an efficient and stable embedding framework for dynamic networks. It is an extension of the network embedding methods based on skip-gram in a dynamic setting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selection mechanism is proposed to choose the original vertices affected greatly and update the representations of them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Due to the changes of dynamic network at each time step is small comparing with the network size, we hope to learn new vertices and only update the representations of a part of vertices to improve the efficiency.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a:t>
            </a:r>
            <a:r>
              <a:rPr lang="en-IN" sz="2000" dirty="0" smtClean="0">
                <a:latin typeface="Times New Roman" pitchFamily="18" charset="0"/>
                <a:cs typeface="Times New Roman" pitchFamily="18" charset="0"/>
              </a:rPr>
              <a:t>, we firstly propose a decomposable objective equivalent to the Skip-gram objective, which can learn the representation of each vertex </a:t>
            </a:r>
            <a:r>
              <a:rPr lang="en-IN" sz="2000" dirty="0" smtClean="0">
                <a:latin typeface="Times New Roman" pitchFamily="18" charset="0"/>
                <a:cs typeface="Times New Roman" pitchFamily="18" charset="0"/>
              </a:rPr>
              <a:t>separately.</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15240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fontScale="92500"/>
          </a:bodyPr>
          <a:lstStyle/>
          <a:p>
            <a:pPr algn="just">
              <a:lnSpc>
                <a:spcPct val="150000"/>
              </a:lnSpc>
            </a:pPr>
            <a:r>
              <a:rPr lang="en-IN" sz="2000" dirty="0" smtClean="0">
                <a:latin typeface="Times New Roman" pitchFamily="18" charset="0"/>
                <a:cs typeface="Times New Roman" pitchFamily="18" charset="0"/>
              </a:rPr>
              <a:t>Network embedding, which aims to automatically learn the node representations/embeddings in networks, has been attracting much research interest, largely due to its strong empirical performance in many network analysis tasks including node </a:t>
            </a:r>
            <a:r>
              <a:rPr lang="en-IN" sz="2000" dirty="0" smtClean="0">
                <a:latin typeface="Times New Roman" pitchFamily="18" charset="0"/>
                <a:cs typeface="Times New Roman" pitchFamily="18" charset="0"/>
              </a:rPr>
              <a:t>classification, </a:t>
            </a:r>
            <a:r>
              <a:rPr lang="en-IN" sz="2000" dirty="0" smtClean="0">
                <a:latin typeface="Times New Roman" pitchFamily="18" charset="0"/>
                <a:cs typeface="Times New Roman" pitchFamily="18" charset="0"/>
              </a:rPr>
              <a:t>node clustering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link </a:t>
            </a:r>
            <a:r>
              <a:rPr lang="en-IN" sz="2000" dirty="0" smtClean="0">
                <a:latin typeface="Times New Roman" pitchFamily="18" charset="0"/>
                <a:cs typeface="Times New Roman" pitchFamily="18" charset="0"/>
              </a:rPr>
              <a:t>prediction.</a:t>
            </a:r>
          </a:p>
          <a:p>
            <a:pPr algn="just">
              <a:lnSpc>
                <a:spcPct val="150000"/>
              </a:lnSpc>
            </a:pPr>
            <a:r>
              <a:rPr lang="en-IN" sz="2000" dirty="0" smtClean="0">
                <a:latin typeface="Times New Roman" pitchFamily="18" charset="0"/>
                <a:cs typeface="Times New Roman" pitchFamily="18" charset="0"/>
              </a:rPr>
              <a:t>In practice, we found that these two choices have similar performance in many cases, and computing 𝜎 can be significantly </a:t>
            </a:r>
            <a:r>
              <a:rPr lang="en-IN" sz="2000" dirty="0" smtClean="0">
                <a:latin typeface="Times New Roman" pitchFamily="18" charset="0"/>
                <a:cs typeface="Times New Roman" pitchFamily="18" charset="0"/>
              </a:rPr>
              <a:t>accelerated. </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as we will show in the experiment section, for both </a:t>
            </a:r>
            <a:r>
              <a:rPr lang="en-IN" sz="2000" dirty="0" err="1" smtClean="0">
                <a:latin typeface="Times New Roman" pitchFamily="18" charset="0"/>
                <a:cs typeface="Times New Roman" pitchFamily="18" charset="0"/>
              </a:rPr>
              <a:t>PaWine</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LiWine</a:t>
            </a:r>
            <a:r>
              <a:rPr lang="en-IN" sz="2000" dirty="0" smtClean="0">
                <a:latin typeface="Times New Roman" pitchFamily="18" charset="0"/>
                <a:cs typeface="Times New Roman" pitchFamily="18" charset="0"/>
              </a:rPr>
              <a:t>, we often only need to use the original network as the context matrix to achieve a superior performance over the existing methods.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opens the door to a whole family of network embedding methods, with enhanced empirical performance for the downstream mining tasks while still enjoying scalable computation.</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638799"/>
        </p:xfrm>
        <a:graphic>
          <a:graphicData uri="http://schemas.openxmlformats.org/drawingml/2006/table">
            <a:tbl>
              <a:tblPr firstRow="1" bandRow="1">
                <a:tableStyleId>{5C22544A-7EE6-4342-B048-85BDC9FD1C3A}</a:tableStyleId>
              </a:tblPr>
              <a:tblGrid>
                <a:gridCol w="2622550"/>
                <a:gridCol w="2622550"/>
                <a:gridCol w="2622550"/>
              </a:tblGrid>
              <a:tr h="476564">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287345">
                <a:tc>
                  <a:txBody>
                    <a:bodyPr/>
                    <a:lstStyle/>
                    <a:p>
                      <a:pPr algn="just">
                        <a:lnSpc>
                          <a:spcPct val="150000"/>
                        </a:lnSpc>
                        <a:spcAft>
                          <a:spcPts val="500"/>
                        </a:spcAft>
                        <a:tabLst>
                          <a:tab pos="457200" algn="l"/>
                        </a:tabLst>
                      </a:pPr>
                      <a:r>
                        <a:rPr lang="en-US" sz="2000" dirty="0">
                          <a:latin typeface="Times New Roman"/>
                          <a:ea typeface="Calibri"/>
                          <a:cs typeface="Latha"/>
                        </a:rPr>
                        <a:t>Supervised random walks: predicting and recommending links in social networks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Lars Backstrom and Jure Leskovec. 2011.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achieve this by using these attributes to guide a random walk on the graph.</a:t>
                      </a:r>
                      <a:endParaRPr lang="en-IN" sz="2000">
                        <a:latin typeface="Calibri"/>
                        <a:ea typeface="Calibri"/>
                        <a:cs typeface="Latha"/>
                      </a:endParaRPr>
                    </a:p>
                  </a:txBody>
                  <a:tcPr marL="68580" marR="68580" marT="0" marB="0"/>
                </a:tc>
              </a:tr>
              <a:tr h="2874890">
                <a:tc>
                  <a:txBody>
                    <a:bodyPr/>
                    <a:lstStyle/>
                    <a:p>
                      <a:pPr algn="just">
                        <a:lnSpc>
                          <a:spcPct val="150000"/>
                        </a:lnSpc>
                        <a:spcAft>
                          <a:spcPts val="500"/>
                        </a:spcAft>
                        <a:tabLst>
                          <a:tab pos="457200" algn="l"/>
                        </a:tabLst>
                      </a:pPr>
                      <a:r>
                        <a:rPr lang="en-US" sz="2000">
                          <a:latin typeface="Times New Roman"/>
                          <a:ea typeface="Calibri"/>
                          <a:cs typeface="Latha"/>
                        </a:rPr>
                        <a:t>A comprehensive survey of graph embedding: problems, techniques and applications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Hongyun Cai, Vincent W Zheng, and Kevin Chang. 2018.</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Graph is an important data representation which appears in a wide diversity of real-world scenarios.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Grarep</a:t>
                      </a:r>
                      <a:r>
                        <a:rPr lang="en-US" sz="2000" dirty="0">
                          <a:latin typeface="Times New Roman"/>
                          <a:ea typeface="Calibri"/>
                          <a:cs typeface="Latha"/>
                        </a:rPr>
                        <a:t>: Learning graph representations with global structural information</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Shaosheng Cao, Wei Lu, and Qiongkai Xu. 2015.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present {GraRep}, a novel model for learning vertex representations of weighted graphs. </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Deep neural networks for learning graph representations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Shaosheng Cao, Wei Lu, and Qiongkai Xu. 2016.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motivates the advent of graph representation which maps the graph into a low-dimension vector space, keeping original graph structure and supporting graph inference.</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3.png"/>
          <p:cNvPicPr>
            <a:picLocks noGrp="1" noChangeAspect="1" noChangeArrowheads="1"/>
          </p:cNvPicPr>
          <p:nvPr>
            <p:ph idx="1"/>
          </p:nvPr>
        </p:nvPicPr>
        <p:blipFill>
          <a:blip r:embed="rId2"/>
          <a:srcRect/>
          <a:stretch>
            <a:fillRect/>
          </a:stretch>
        </p:blipFill>
        <p:spPr bwMode="auto">
          <a:xfrm>
            <a:off x="1917700" y="1371600"/>
            <a:ext cx="6534150" cy="50292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4873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3048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In </a:t>
            </a:r>
            <a:r>
              <a:rPr lang="en-IN" sz="1800" dirty="0" smtClean="0">
                <a:latin typeface="Times New Roman" pitchFamily="18" charset="0"/>
                <a:cs typeface="Times New Roman" pitchFamily="18" charset="0"/>
              </a:rPr>
              <a:t>this paper, we divide existing network embedding methods into two stages of context construction and objective design, and propose the ranking-oriented design principle for network embedding. We further instantiate two new network embedding algorithms, including a </a:t>
            </a:r>
            <a:r>
              <a:rPr lang="en-IN" sz="1800" dirty="0" err="1" smtClean="0">
                <a:latin typeface="Times New Roman" pitchFamily="18" charset="0"/>
                <a:cs typeface="Times New Roman" pitchFamily="18" charset="0"/>
              </a:rPr>
              <a:t>pairwise</a:t>
            </a:r>
            <a:r>
              <a:rPr lang="en-IN" sz="1800" dirty="0" smtClean="0">
                <a:latin typeface="Times New Roman" pitchFamily="18" charset="0"/>
                <a:cs typeface="Times New Roman" pitchFamily="18" charset="0"/>
              </a:rPr>
              <a:t> network embedding method </a:t>
            </a:r>
            <a:r>
              <a:rPr lang="en-IN" sz="1800" dirty="0" err="1" smtClean="0">
                <a:latin typeface="Times New Roman" pitchFamily="18" charset="0"/>
                <a:cs typeface="Times New Roman" pitchFamily="18" charset="0"/>
              </a:rPr>
              <a:t>PaWine</a:t>
            </a:r>
            <a:r>
              <a:rPr lang="en-IN" sz="1800" dirty="0" smtClean="0">
                <a:latin typeface="Times New Roman" pitchFamily="18" charset="0"/>
                <a:cs typeface="Times New Roman" pitchFamily="18" charset="0"/>
              </a:rPr>
              <a:t> which optimizes the relative weights of edge pairs in conjunction with a </a:t>
            </a:r>
            <a:r>
              <a:rPr lang="en-IN" sz="1800" dirty="0" err="1" smtClean="0">
                <a:latin typeface="Times New Roman" pitchFamily="18" charset="0"/>
                <a:cs typeface="Times New Roman" pitchFamily="18" charset="0"/>
              </a:rPr>
              <a:t>pointwise</a:t>
            </a:r>
            <a:r>
              <a:rPr lang="en-IN" sz="1800" dirty="0" smtClean="0">
                <a:latin typeface="Times New Roman" pitchFamily="18" charset="0"/>
                <a:cs typeface="Times New Roman" pitchFamily="18" charset="0"/>
              </a:rPr>
              <a:t> objective function, and a </a:t>
            </a:r>
            <a:r>
              <a:rPr lang="en-IN" sz="1800" dirty="0" err="1" smtClean="0">
                <a:latin typeface="Times New Roman" pitchFamily="18" charset="0"/>
                <a:cs typeface="Times New Roman" pitchFamily="18" charset="0"/>
              </a:rPr>
              <a:t>listwise</a:t>
            </a:r>
            <a:r>
              <a:rPr lang="en-IN" sz="1800" dirty="0" smtClean="0">
                <a:latin typeface="Times New Roman" pitchFamily="18" charset="0"/>
                <a:cs typeface="Times New Roman" pitchFamily="18" charset="0"/>
              </a:rPr>
              <a:t> method </a:t>
            </a:r>
            <a:r>
              <a:rPr lang="en-IN" sz="1800" dirty="0" err="1" smtClean="0">
                <a:latin typeface="Times New Roman" pitchFamily="18" charset="0"/>
                <a:cs typeface="Times New Roman" pitchFamily="18" charset="0"/>
              </a:rPr>
              <a:t>LiWine</a:t>
            </a:r>
            <a:r>
              <a:rPr lang="en-IN" sz="1800" dirty="0" smtClean="0">
                <a:latin typeface="Times New Roman" pitchFamily="18" charset="0"/>
                <a:cs typeface="Times New Roman" pitchFamily="18" charset="0"/>
              </a:rPr>
              <a:t> which optimizes the relative weights of edge lists. Both proposed methods have a linear time complexity with respect to the size of the context network. Comprehensive experimental evaluations demonstrate the effectiveness of the proposed approaches. Future work includes generalizing the ranking-oriented network embedding to (1) other types of embedding methods (e.g., graph convolution networks) and (2) other types of networks (e.g., attributed networks, heterogeneous information networks, knowledge graphs).</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15240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7620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Lars </a:t>
            </a:r>
            <a:r>
              <a:rPr lang="en-IN" sz="1800" dirty="0" err="1" smtClean="0">
                <a:latin typeface="Times New Roman" pitchFamily="18" charset="0"/>
                <a:cs typeface="Times New Roman" pitchFamily="18" charset="0"/>
              </a:rPr>
              <a:t>Backstrom</a:t>
            </a:r>
            <a:r>
              <a:rPr lang="en-IN" sz="1800" dirty="0" smtClean="0">
                <a:latin typeface="Times New Roman" pitchFamily="18" charset="0"/>
                <a:cs typeface="Times New Roman" pitchFamily="18" charset="0"/>
              </a:rPr>
              <a:t> and Jure </a:t>
            </a:r>
            <a:r>
              <a:rPr lang="en-IN" sz="1800" dirty="0" err="1" smtClean="0">
                <a:latin typeface="Times New Roman" pitchFamily="18" charset="0"/>
                <a:cs typeface="Times New Roman" pitchFamily="18" charset="0"/>
              </a:rPr>
              <a:t>Leskovec</a:t>
            </a:r>
            <a:r>
              <a:rPr lang="en-IN" sz="1800" dirty="0" smtClean="0">
                <a:latin typeface="Times New Roman" pitchFamily="18" charset="0"/>
                <a:cs typeface="Times New Roman" pitchFamily="18" charset="0"/>
              </a:rPr>
              <a:t>. 2011. Supervised random walks: predicting and recommending links in social networks. In WSDM. ACM, 635–644.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a:t>
            </a:r>
            <a:r>
              <a:rPr lang="en-IN" sz="1800" dirty="0" err="1" smtClean="0">
                <a:latin typeface="Times New Roman" pitchFamily="18" charset="0"/>
                <a:cs typeface="Times New Roman" pitchFamily="18" charset="0"/>
              </a:rPr>
              <a:t>Hongyun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Cai</a:t>
            </a:r>
            <a:r>
              <a:rPr lang="en-IN" sz="1800" dirty="0" smtClean="0">
                <a:latin typeface="Times New Roman" pitchFamily="18" charset="0"/>
                <a:cs typeface="Times New Roman" pitchFamily="18" charset="0"/>
              </a:rPr>
              <a:t>, Vincent W </a:t>
            </a:r>
            <a:r>
              <a:rPr lang="en-IN" sz="1800" dirty="0" err="1" smtClean="0">
                <a:latin typeface="Times New Roman" pitchFamily="18" charset="0"/>
                <a:cs typeface="Times New Roman" pitchFamily="18" charset="0"/>
              </a:rPr>
              <a:t>Zheng</a:t>
            </a:r>
            <a:r>
              <a:rPr lang="en-IN" sz="1800" dirty="0" smtClean="0">
                <a:latin typeface="Times New Roman" pitchFamily="18" charset="0"/>
                <a:cs typeface="Times New Roman" pitchFamily="18" charset="0"/>
              </a:rPr>
              <a:t>, and Kevin Chang. 2018. A comprehensive survey of graph embedding: problems, techniques and applications. TKDE (2018).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a:t>
            </a:r>
            <a:r>
              <a:rPr lang="en-IN" sz="1800" dirty="0" err="1" smtClean="0">
                <a:latin typeface="Times New Roman" pitchFamily="18" charset="0"/>
                <a:cs typeface="Times New Roman" pitchFamily="18" charset="0"/>
              </a:rPr>
              <a:t>Shaosheng</a:t>
            </a:r>
            <a:r>
              <a:rPr lang="en-IN" sz="1800" dirty="0" smtClean="0">
                <a:latin typeface="Times New Roman" pitchFamily="18" charset="0"/>
                <a:cs typeface="Times New Roman" pitchFamily="18" charset="0"/>
              </a:rPr>
              <a:t> Cao, Wei Lu, and </a:t>
            </a:r>
            <a:r>
              <a:rPr lang="en-IN" sz="1800" dirty="0" err="1" smtClean="0">
                <a:latin typeface="Times New Roman" pitchFamily="18" charset="0"/>
                <a:cs typeface="Times New Roman" pitchFamily="18" charset="0"/>
              </a:rPr>
              <a:t>Qiongkai</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Xu</a:t>
            </a:r>
            <a:r>
              <a:rPr lang="en-IN" sz="1800" dirty="0" smtClean="0">
                <a:latin typeface="Times New Roman" pitchFamily="18" charset="0"/>
                <a:cs typeface="Times New Roman" pitchFamily="18" charset="0"/>
              </a:rPr>
              <a:t>. 2015. </a:t>
            </a:r>
            <a:r>
              <a:rPr lang="en-IN" sz="1800" dirty="0" err="1" smtClean="0">
                <a:latin typeface="Times New Roman" pitchFamily="18" charset="0"/>
                <a:cs typeface="Times New Roman" pitchFamily="18" charset="0"/>
              </a:rPr>
              <a:t>Grarep</a:t>
            </a:r>
            <a:r>
              <a:rPr lang="en-IN" sz="1800" dirty="0" smtClean="0">
                <a:latin typeface="Times New Roman" pitchFamily="18" charset="0"/>
                <a:cs typeface="Times New Roman" pitchFamily="18" charset="0"/>
              </a:rPr>
              <a:t>: Learning graph representations with global structural information. In CIKM. 891–900.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a:t>
            </a:r>
            <a:r>
              <a:rPr lang="en-IN" sz="1800" dirty="0" err="1" smtClean="0">
                <a:latin typeface="Times New Roman" pitchFamily="18" charset="0"/>
                <a:cs typeface="Times New Roman" pitchFamily="18" charset="0"/>
              </a:rPr>
              <a:t>Shaosheng</a:t>
            </a:r>
            <a:r>
              <a:rPr lang="en-IN" sz="1800" dirty="0" smtClean="0">
                <a:latin typeface="Times New Roman" pitchFamily="18" charset="0"/>
                <a:cs typeface="Times New Roman" pitchFamily="18" charset="0"/>
              </a:rPr>
              <a:t> Cao, Wei Lu, and </a:t>
            </a:r>
            <a:r>
              <a:rPr lang="en-IN" sz="1800" dirty="0" err="1" smtClean="0">
                <a:latin typeface="Times New Roman" pitchFamily="18" charset="0"/>
                <a:cs typeface="Times New Roman" pitchFamily="18" charset="0"/>
              </a:rPr>
              <a:t>Qiongkai</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Xu</a:t>
            </a:r>
            <a:r>
              <a:rPr lang="en-IN" sz="1800" dirty="0" smtClean="0">
                <a:latin typeface="Times New Roman" pitchFamily="18" charset="0"/>
                <a:cs typeface="Times New Roman" pitchFamily="18" charset="0"/>
              </a:rPr>
              <a:t>. 2016. Deep neural networks for learning graph representations. In AAAI. 1145–1152.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a:t>
            </a:r>
            <a:r>
              <a:rPr lang="en-IN" sz="1800" dirty="0" err="1" smtClean="0">
                <a:latin typeface="Times New Roman" pitchFamily="18" charset="0"/>
                <a:cs typeface="Times New Roman" pitchFamily="18" charset="0"/>
              </a:rPr>
              <a:t>Zhe</a:t>
            </a:r>
            <a:r>
              <a:rPr lang="en-IN" sz="1800" dirty="0" smtClean="0">
                <a:latin typeface="Times New Roman" pitchFamily="18" charset="0"/>
                <a:cs typeface="Times New Roman" pitchFamily="18" charset="0"/>
              </a:rPr>
              <a:t> Cao, Tao Qin, Tie-Yan Liu, Ming-</a:t>
            </a:r>
            <a:r>
              <a:rPr lang="en-IN" sz="1800" dirty="0" err="1" smtClean="0">
                <a:latin typeface="Times New Roman" pitchFamily="18" charset="0"/>
                <a:cs typeface="Times New Roman" pitchFamily="18" charset="0"/>
              </a:rPr>
              <a:t>Feng</a:t>
            </a:r>
            <a:r>
              <a:rPr lang="en-IN" sz="1800" dirty="0" smtClean="0">
                <a:latin typeface="Times New Roman" pitchFamily="18" charset="0"/>
                <a:cs typeface="Times New Roman" pitchFamily="18" charset="0"/>
              </a:rPr>
              <a:t> Tsai, and Hang Li. 2007. Learning to rank: from </a:t>
            </a:r>
            <a:r>
              <a:rPr lang="en-IN" sz="1800" dirty="0" err="1" smtClean="0">
                <a:latin typeface="Times New Roman" pitchFamily="18" charset="0"/>
                <a:cs typeface="Times New Roman" pitchFamily="18" charset="0"/>
              </a:rPr>
              <a:t>pairwise</a:t>
            </a:r>
            <a:r>
              <a:rPr lang="en-IN" sz="1800" dirty="0" smtClean="0">
                <a:latin typeface="Times New Roman" pitchFamily="18" charset="0"/>
                <a:cs typeface="Times New Roman" pitchFamily="18" charset="0"/>
              </a:rPr>
              <a:t> approach to </a:t>
            </a:r>
            <a:r>
              <a:rPr lang="en-IN" sz="1800" dirty="0" err="1" smtClean="0">
                <a:latin typeface="Times New Roman" pitchFamily="18" charset="0"/>
                <a:cs typeface="Times New Roman" pitchFamily="18" charset="0"/>
              </a:rPr>
              <a:t>listwise</a:t>
            </a:r>
            <a:r>
              <a:rPr lang="en-IN" sz="1800" dirty="0" smtClean="0">
                <a:latin typeface="Times New Roman" pitchFamily="18" charset="0"/>
                <a:cs typeface="Times New Roman" pitchFamily="18" charset="0"/>
              </a:rPr>
              <a:t> approach. In ICML. ACM, 129–136.</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a:t>
            </a:r>
            <a:r>
              <a:rPr lang="en-IN" sz="1800" dirty="0" err="1" smtClean="0">
                <a:latin typeface="Times New Roman" pitchFamily="18" charset="0"/>
                <a:cs typeface="Times New Roman" pitchFamily="18" charset="0"/>
              </a:rPr>
              <a:t>Yukuo</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Cen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Xu</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Zou</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Jianwei</a:t>
            </a:r>
            <a:r>
              <a:rPr lang="en-IN" sz="1800" dirty="0" smtClean="0">
                <a:latin typeface="Times New Roman" pitchFamily="18" charset="0"/>
                <a:cs typeface="Times New Roman" pitchFamily="18" charset="0"/>
              </a:rPr>
              <a:t> Zhang, </a:t>
            </a:r>
            <a:r>
              <a:rPr lang="en-IN" sz="1800" dirty="0" err="1" smtClean="0">
                <a:latin typeface="Times New Roman" pitchFamily="18" charset="0"/>
                <a:cs typeface="Times New Roman" pitchFamily="18" charset="0"/>
              </a:rPr>
              <a:t>Hongxia</a:t>
            </a:r>
            <a:r>
              <a:rPr lang="en-IN" sz="1800" dirty="0" smtClean="0">
                <a:latin typeface="Times New Roman" pitchFamily="18" charset="0"/>
                <a:cs typeface="Times New Roman" pitchFamily="18" charset="0"/>
              </a:rPr>
              <a:t> Yang, </a:t>
            </a:r>
            <a:r>
              <a:rPr lang="en-IN" sz="1800" dirty="0" err="1" smtClean="0">
                <a:latin typeface="Times New Roman" pitchFamily="18" charset="0"/>
                <a:cs typeface="Times New Roman" pitchFamily="18" charset="0"/>
              </a:rPr>
              <a:t>Jingren</a:t>
            </a:r>
            <a:r>
              <a:rPr lang="en-IN" sz="1800" dirty="0" smtClean="0">
                <a:latin typeface="Times New Roman" pitchFamily="18" charset="0"/>
                <a:cs typeface="Times New Roman" pitchFamily="18" charset="0"/>
              </a:rPr>
              <a:t> Zhou, and </a:t>
            </a:r>
            <a:r>
              <a:rPr lang="en-IN" sz="1800" dirty="0" err="1" smtClean="0">
                <a:latin typeface="Times New Roman" pitchFamily="18" charset="0"/>
                <a:cs typeface="Times New Roman" pitchFamily="18" charset="0"/>
              </a:rPr>
              <a:t>Jie</a:t>
            </a:r>
            <a:r>
              <a:rPr lang="en-IN" sz="1800" dirty="0" smtClean="0">
                <a:latin typeface="Times New Roman" pitchFamily="18" charset="0"/>
                <a:cs typeface="Times New Roman" pitchFamily="18" charset="0"/>
              </a:rPr>
              <a:t> Tang. 2019. Representation Learning for Attributed Multiplex Heterogeneous Network. In KDD9.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a:t>
            </a:r>
            <a:r>
              <a:rPr lang="en-IN" sz="1800" dirty="0" err="1" smtClean="0">
                <a:latin typeface="Times New Roman" pitchFamily="18" charset="0"/>
                <a:cs typeface="Times New Roman" pitchFamily="18" charset="0"/>
              </a:rPr>
              <a:t>Shiyu</a:t>
            </a:r>
            <a:r>
              <a:rPr lang="en-IN" sz="1800" dirty="0" smtClean="0">
                <a:latin typeface="Times New Roman" pitchFamily="18" charset="0"/>
                <a:cs typeface="Times New Roman" pitchFamily="18" charset="0"/>
              </a:rPr>
              <a:t> Chang, Wei Han, </a:t>
            </a:r>
            <a:r>
              <a:rPr lang="en-IN" sz="1800" dirty="0" err="1" smtClean="0">
                <a:latin typeface="Times New Roman" pitchFamily="18" charset="0"/>
                <a:cs typeface="Times New Roman" pitchFamily="18" charset="0"/>
              </a:rPr>
              <a:t>Jiliang</a:t>
            </a:r>
            <a:r>
              <a:rPr lang="en-IN" sz="1800" dirty="0" smtClean="0">
                <a:latin typeface="Times New Roman" pitchFamily="18" charset="0"/>
                <a:cs typeface="Times New Roman" pitchFamily="18" charset="0"/>
              </a:rPr>
              <a:t> Tang, </a:t>
            </a:r>
            <a:r>
              <a:rPr lang="en-IN" sz="1800" dirty="0" err="1" smtClean="0">
                <a:latin typeface="Times New Roman" pitchFamily="18" charset="0"/>
                <a:cs typeface="Times New Roman" pitchFamily="18" charset="0"/>
              </a:rPr>
              <a:t>Guo</a:t>
            </a:r>
            <a:r>
              <a:rPr lang="en-IN" sz="1800" dirty="0" smtClean="0">
                <a:latin typeface="Times New Roman" pitchFamily="18" charset="0"/>
                <a:cs typeface="Times New Roman" pitchFamily="18" charset="0"/>
              </a:rPr>
              <a:t>-Jun </a:t>
            </a:r>
            <a:r>
              <a:rPr lang="en-IN" sz="1800" dirty="0" err="1" smtClean="0">
                <a:latin typeface="Times New Roman" pitchFamily="18" charset="0"/>
                <a:cs typeface="Times New Roman" pitchFamily="18" charset="0"/>
              </a:rPr>
              <a:t>Qi</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Charu</a:t>
            </a:r>
            <a:r>
              <a:rPr lang="en-IN" sz="1800" dirty="0" smtClean="0">
                <a:latin typeface="Times New Roman" pitchFamily="18" charset="0"/>
                <a:cs typeface="Times New Roman" pitchFamily="18" charset="0"/>
              </a:rPr>
              <a:t> C </a:t>
            </a:r>
            <a:r>
              <a:rPr lang="en-IN" sz="1800" dirty="0" err="1" smtClean="0">
                <a:latin typeface="Times New Roman" pitchFamily="18" charset="0"/>
                <a:cs typeface="Times New Roman" pitchFamily="18" charset="0"/>
              </a:rPr>
              <a:t>Aggarwal</a:t>
            </a:r>
            <a:r>
              <a:rPr lang="en-IN" sz="1800" dirty="0" smtClean="0">
                <a:latin typeface="Times New Roman" pitchFamily="18" charset="0"/>
                <a:cs typeface="Times New Roman" pitchFamily="18" charset="0"/>
              </a:rPr>
              <a:t>, and Thomas S Huang. 2015. Heterogeneous network embedding via deep architectures. In KDD. 119–128.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a:t>
            </a:r>
            <a:r>
              <a:rPr lang="en-IN" sz="1800" dirty="0" err="1" smtClean="0">
                <a:latin typeface="Times New Roman" pitchFamily="18" charset="0"/>
                <a:cs typeface="Times New Roman" pitchFamily="18" charset="0"/>
              </a:rPr>
              <a:t>Jifan</a:t>
            </a:r>
            <a:r>
              <a:rPr lang="en-IN" sz="1800" dirty="0" smtClean="0">
                <a:latin typeface="Times New Roman" pitchFamily="18" charset="0"/>
                <a:cs typeface="Times New Roman" pitchFamily="18" charset="0"/>
              </a:rPr>
              <a:t> Chen, </a:t>
            </a:r>
            <a:r>
              <a:rPr lang="en-IN" sz="1800" dirty="0" err="1" smtClean="0">
                <a:latin typeface="Times New Roman" pitchFamily="18" charset="0"/>
                <a:cs typeface="Times New Roman" pitchFamily="18" charset="0"/>
              </a:rPr>
              <a:t>Qi</a:t>
            </a:r>
            <a:r>
              <a:rPr lang="en-IN" sz="1800" dirty="0" smtClean="0">
                <a:latin typeface="Times New Roman" pitchFamily="18" charset="0"/>
                <a:cs typeface="Times New Roman" pitchFamily="18" charset="0"/>
              </a:rPr>
              <a:t> Zhang, and </a:t>
            </a:r>
            <a:r>
              <a:rPr lang="en-IN" sz="1800" dirty="0" err="1" smtClean="0">
                <a:latin typeface="Times New Roman" pitchFamily="18" charset="0"/>
                <a:cs typeface="Times New Roman" pitchFamily="18" charset="0"/>
              </a:rPr>
              <a:t>Xuanjing</a:t>
            </a:r>
            <a:r>
              <a:rPr lang="en-IN" sz="1800" dirty="0" smtClean="0">
                <a:latin typeface="Times New Roman" pitchFamily="18" charset="0"/>
                <a:cs typeface="Times New Roman" pitchFamily="18" charset="0"/>
              </a:rPr>
              <a:t> Huang. 2016. Incorporate group information to enhance network embedding. In CIKM. 1901–1904.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a:t>
            </a:r>
            <a:r>
              <a:rPr lang="en-IN" sz="1800" dirty="0" err="1" smtClean="0">
                <a:latin typeface="Times New Roman" pitchFamily="18" charset="0"/>
                <a:cs typeface="Times New Roman" pitchFamily="18" charset="0"/>
              </a:rPr>
              <a:t>Siheng</a:t>
            </a:r>
            <a:r>
              <a:rPr lang="en-IN" sz="1800" dirty="0" smtClean="0">
                <a:latin typeface="Times New Roman" pitchFamily="18" charset="0"/>
                <a:cs typeface="Times New Roman" pitchFamily="18" charset="0"/>
              </a:rPr>
              <a:t> Chen, </a:t>
            </a:r>
            <a:r>
              <a:rPr lang="en-IN" sz="1800" dirty="0" err="1" smtClean="0">
                <a:latin typeface="Times New Roman" pitchFamily="18" charset="0"/>
                <a:cs typeface="Times New Roman" pitchFamily="18" charset="0"/>
              </a:rPr>
              <a:t>Sufeng</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Niu</a:t>
            </a:r>
            <a:r>
              <a:rPr lang="en-IN" sz="1800" dirty="0" smtClean="0">
                <a:latin typeface="Times New Roman" pitchFamily="18" charset="0"/>
                <a:cs typeface="Times New Roman" pitchFamily="18" charset="0"/>
              </a:rPr>
              <a:t>, Leman </a:t>
            </a:r>
            <a:r>
              <a:rPr lang="en-IN" sz="1800" dirty="0" err="1" smtClean="0">
                <a:latin typeface="Times New Roman" pitchFamily="18" charset="0"/>
                <a:cs typeface="Times New Roman" pitchFamily="18" charset="0"/>
              </a:rPr>
              <a:t>Akoglu</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Jelena</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Kovačević</a:t>
            </a:r>
            <a:r>
              <a:rPr lang="en-IN" sz="1800" dirty="0" smtClean="0">
                <a:latin typeface="Times New Roman" pitchFamily="18" charset="0"/>
                <a:cs typeface="Times New Roman" pitchFamily="18" charset="0"/>
              </a:rPr>
              <a:t>, and Christos </a:t>
            </a:r>
            <a:r>
              <a:rPr lang="en-IN" sz="1800" dirty="0" err="1" smtClean="0">
                <a:latin typeface="Times New Roman" pitchFamily="18" charset="0"/>
                <a:cs typeface="Times New Roman" pitchFamily="18" charset="0"/>
              </a:rPr>
              <a:t>Faloutsos</a:t>
            </a:r>
            <a:r>
              <a:rPr lang="en-IN" sz="1800" dirty="0" smtClean="0">
                <a:latin typeface="Times New Roman" pitchFamily="18" charset="0"/>
                <a:cs typeface="Times New Roman" pitchFamily="18" charset="0"/>
              </a:rPr>
              <a:t>. 2017. Fast, Warped Graph Embedding: Unifying Framework and One-Click Algorithm. </a:t>
            </a:r>
            <a:r>
              <a:rPr lang="en-IN" sz="1800" dirty="0" err="1" smtClean="0">
                <a:latin typeface="Times New Roman" pitchFamily="18" charset="0"/>
                <a:cs typeface="Times New Roman" pitchFamily="18" charset="0"/>
              </a:rPr>
              <a:t>arXiv</a:t>
            </a:r>
            <a:r>
              <a:rPr lang="en-IN" sz="1800" dirty="0" smtClean="0">
                <a:latin typeface="Times New Roman" pitchFamily="18" charset="0"/>
                <a:cs typeface="Times New Roman" pitchFamily="18" charset="0"/>
              </a:rPr>
              <a:t> preprint arXiv:1702.05764 (2017).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a:t>
            </a:r>
            <a:r>
              <a:rPr lang="en-IN" sz="1800" dirty="0" err="1" smtClean="0">
                <a:latin typeface="Times New Roman" pitchFamily="18" charset="0"/>
                <a:cs typeface="Times New Roman" pitchFamily="18" charset="0"/>
              </a:rPr>
              <a:t>Peng</a:t>
            </a:r>
            <a:r>
              <a:rPr lang="en-IN" sz="1800" dirty="0" smtClean="0">
                <a:latin typeface="Times New Roman" pitchFamily="18" charset="0"/>
                <a:cs typeface="Times New Roman" pitchFamily="18" charset="0"/>
              </a:rPr>
              <a:t> Cui, Xiao Wang, </a:t>
            </a:r>
            <a:r>
              <a:rPr lang="en-IN" sz="1800" dirty="0" err="1" smtClean="0">
                <a:latin typeface="Times New Roman" pitchFamily="18" charset="0"/>
                <a:cs typeface="Times New Roman" pitchFamily="18" charset="0"/>
              </a:rPr>
              <a:t>Jian</a:t>
            </a:r>
            <a:r>
              <a:rPr lang="en-IN" sz="1800" dirty="0" smtClean="0">
                <a:latin typeface="Times New Roman" pitchFamily="18" charset="0"/>
                <a:cs typeface="Times New Roman" pitchFamily="18" charset="0"/>
              </a:rPr>
              <a:t> Pei, and </a:t>
            </a:r>
            <a:r>
              <a:rPr lang="en-IN" sz="1800" dirty="0" err="1" smtClean="0">
                <a:latin typeface="Times New Roman" pitchFamily="18" charset="0"/>
                <a:cs typeface="Times New Roman" pitchFamily="18" charset="0"/>
              </a:rPr>
              <a:t>Wenwu</a:t>
            </a:r>
            <a:r>
              <a:rPr lang="en-IN" sz="1800" dirty="0" smtClean="0">
                <a:latin typeface="Times New Roman" pitchFamily="18" charset="0"/>
                <a:cs typeface="Times New Roman" pitchFamily="18" charset="0"/>
              </a:rPr>
              <a:t> Zhu. 2018. A survey on network embedding. TKDE (2018).</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1319</TotalTime>
  <Words>1379</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Auditing Network Embedding An Edge Influence based Approach</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2021-06-05T12:07:34Z</dcterms:modified>
</cp:coreProperties>
</file>