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Supplementary Power Control of an HVDC System and its Impact on Electromechanical Dynamics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comprehensive analysis of the impact that supplementary power control of an HVDC link has on the electromechanical dynamics of power systems. The presented work addresses an interesting phenomenon that may occur when an HVDC power controller is installed to support frequency stability. In specific cases, a high gain HVDC frequency controller could deteriorate system damping. The given analytical study is the first of its kind that addresses this issue by including both: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the important higher-order generator dynamics that affect small signal stability simultaneously with an HVDC control as well as (ii) the available local angle/frequency input signals of the controller.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methodological approach here analytically formulates the impact an HVDC control has on the single generator dynamics. Furthermore, the relationship between the damping/synchronizing coefficients and the HVDC gain is explicitly derived when a frequency proportional HVDC controller is installed. The derived expressions confirm that, indeed, there is an optimal HVDC gain with respect to the damping coefficient and a typically positive impact of the HVDC controller on the synchronizing component. Finally, the developed theoretical foundation is demonstrated by the tools of linear and nonlinear analysis in a one-machine system case study.</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Power systems are becoming more stressed by the presence of low frequency electromechanical oscillations because the number of interconnections with other power systems increases every day.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Furthermore</a:t>
            </a:r>
            <a:r>
              <a:rPr lang="en-IN" sz="2000" dirty="0" smtClean="0">
                <a:latin typeface="Times New Roman" pitchFamily="18" charset="0"/>
                <a:cs typeface="Times New Roman" pitchFamily="18" charset="0"/>
              </a:rPr>
              <a:t>, long distance power trading puts more stress on the existing transmission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a result, low frequency oscillations involving weakly damped </a:t>
            </a:r>
            <a:r>
              <a:rPr lang="en-IN" sz="2000" dirty="0" err="1" smtClean="0">
                <a:latin typeface="Times New Roman" pitchFamily="18" charset="0"/>
                <a:cs typeface="Times New Roman" pitchFamily="18" charset="0"/>
              </a:rPr>
              <a:t>interarea</a:t>
            </a:r>
            <a:r>
              <a:rPr lang="en-IN" sz="2000" dirty="0" smtClean="0">
                <a:latin typeface="Times New Roman" pitchFamily="18" charset="0"/>
                <a:cs typeface="Times New Roman" pitchFamily="18" charset="0"/>
              </a:rPr>
              <a:t> modes become more pronounced risking system </a:t>
            </a:r>
            <a:r>
              <a:rPr lang="en-IN" sz="2000" dirty="0" smtClean="0">
                <a:latin typeface="Times New Roman" pitchFamily="18" charset="0"/>
                <a:cs typeface="Times New Roman" pitchFamily="18" charset="0"/>
              </a:rPr>
              <a:t>security </a:t>
            </a:r>
            <a:r>
              <a:rPr lang="en-IN" sz="2000" dirty="0" smtClean="0">
                <a:latin typeface="Times New Roman" pitchFamily="18" charset="0"/>
                <a:cs typeface="Times New Roman" pitchFamily="18" charset="0"/>
              </a:rPr>
              <a:t>and lowering transmission capacity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solution enables power grid owners to increase the existing transmission network capacity while improving the operating margins necessary for grid </a:t>
            </a:r>
            <a:r>
              <a:rPr lang="en-IN" sz="2000" dirty="0" smtClean="0">
                <a:latin typeface="Times New Roman" pitchFamily="18" charset="0"/>
                <a:cs typeface="Times New Roman" pitchFamily="18" charset="0"/>
              </a:rPr>
              <a:t>stability.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dynamic stability problem is more serious in cases of heavy flow. The most </a:t>
            </a:r>
            <a:r>
              <a:rPr lang="en-IN" sz="2000" dirty="0" err="1" smtClean="0">
                <a:latin typeface="Times New Roman" pitchFamily="18" charset="0"/>
                <a:cs typeface="Times New Roman" pitchFamily="18" charset="0"/>
              </a:rPr>
              <a:t>unfavorable</a:t>
            </a:r>
            <a:r>
              <a:rPr lang="en-IN" sz="2000" dirty="0" smtClean="0">
                <a:latin typeface="Times New Roman" pitchFamily="18" charset="0"/>
                <a:cs typeface="Times New Roman" pitchFamily="18" charset="0"/>
              </a:rPr>
              <a:t> flow condition in which VSC-HVDC and generators nearby are in full power operation is used to compare the different dynamic responses of AC/DC system under two control modes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Reactive </a:t>
            </a:r>
            <a:r>
              <a:rPr lang="en-IN" sz="2000" dirty="0" smtClean="0">
                <a:latin typeface="Times New Roman" pitchFamily="18" charset="0"/>
                <a:cs typeface="Times New Roman" pitchFamily="18" charset="0"/>
              </a:rPr>
              <a:t>power control modes of the converter cannot be determined before we get a comprehensive knowledge about the influence of VSC-HVDC reactive power control modes on AC power system stability.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solve this problem, two reactive power control strategies commonly used in practice are considered, and two types of stability which are most concerned in safety and stability analysis are investigated in this paper.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coordination basically considered the wind power production and the gain of the control strategy for active power.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larger scale coordination of the controllers can be pursued. Coordination wind power production, POD control of wind power, POD control and voltage control of the VSC-HVDC transmission can be included in a more general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SIME method relies on information from all generators in power systems, meanwhile with the approach proposed in this thesis, only some generators are considered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coordination between wind park and a distant VSC-HVDC transmission for POD is suggested.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work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shows that the AC voltage regulation in the VSC-HVDC link may adversely affect the dynamic performance of the host weak AC system under the multi-</a:t>
            </a:r>
            <a:r>
              <a:rPr lang="en-IN" sz="2000" dirty="0" err="1" smtClean="0">
                <a:latin typeface="Times New Roman" pitchFamily="18" charset="0"/>
                <a:cs typeface="Times New Roman" pitchFamily="18" charset="0"/>
              </a:rPr>
              <a:t>infeed</a:t>
            </a:r>
            <a:r>
              <a:rPr lang="en-IN" sz="2000" dirty="0" smtClean="0">
                <a:latin typeface="Times New Roman" pitchFamily="18" charset="0"/>
                <a:cs typeface="Times New Roman" pitchFamily="18" charset="0"/>
              </a:rPr>
              <a:t> VSC-HVDC scenario</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study of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implies that the AC voltage regulation in the VSC-HVDC link may adversely affect the dynamic performance of the AC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simulation results of two independent VSC-HVDC converters in a generic system show that AC voltage control in the converter with a lower short-circuit ratio aggravated the stability of the least damped mode compared to reactive power control</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the medium-scale hydropower station is cut off, VSC-HVDC is the only dynamic reactive power source near the converter station.</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Challenges on the Road to an Offshore HVDC Grid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 E. Koldby, M. Hyttinen,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There is already offshore experience with VSC HVDC and the experiences from those projects are good.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Continental Overlay HVDC-Grid</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 Asplund, B. Jacobson, B. Berggren, K. Lindén,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focuses on analyzing the readiness of the current technologies and the challenges associated with overlay HVDC grids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role of facts and HVDC in the future </a:t>
                      </a:r>
                      <a:r>
                        <a:rPr lang="en-US" sz="2000" dirty="0" err="1">
                          <a:latin typeface="Times New Roman"/>
                          <a:ea typeface="Calibri"/>
                          <a:cs typeface="Latha"/>
                        </a:rPr>
                        <a:t>paneuropean</a:t>
                      </a:r>
                      <a:r>
                        <a:rPr lang="en-US" sz="2000" dirty="0">
                          <a:latin typeface="Times New Roman"/>
                          <a:ea typeface="Calibri"/>
                          <a:cs typeface="Latha"/>
                        </a:rPr>
                        <a:t> transmission system development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L’Abbate, G. Migliavacca, U. Häger, C. Rehtanz, S. Rüberg, H. Ferreira, G. Fulli, A.Purvins,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present paper focuses on FACTS (Flexible Alternating Current Transmission System) and HVDC (High Voltage Direct Current) transmission technologies.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Operation of HVDC Grids in Parallel withAC Grids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GUSTAVO PINARES CCORIMANYA</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DC voltage of the HVDC system has been identified to be an important parameter analogous to the frequency in AC systems.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jpg"/>
          <p:cNvPicPr>
            <a:picLocks noGrp="1" noChangeAspect="1" noChangeArrowheads="1"/>
          </p:cNvPicPr>
          <p:nvPr>
            <p:ph idx="1"/>
          </p:nvPr>
        </p:nvPicPr>
        <p:blipFill>
          <a:blip r:embed="rId2"/>
          <a:srcRect/>
          <a:stretch>
            <a:fillRect/>
          </a:stretch>
        </p:blipFill>
        <p:spPr bwMode="auto">
          <a:xfrm>
            <a:off x="1600200" y="1447800"/>
            <a:ext cx="7010399"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the VSC-HVDC controller is studied for the analysis of power flows and electromechanical transients in power system. The typical VSC-HVDC system is </a:t>
            </a:r>
            <a:r>
              <a:rPr lang="en-IN" dirty="0" err="1" smtClean="0">
                <a:latin typeface="Times New Roman" pitchFamily="18" charset="0"/>
                <a:cs typeface="Times New Roman" pitchFamily="18" charset="0"/>
              </a:rPr>
              <a:t>modeled</a:t>
            </a:r>
            <a:r>
              <a:rPr lang="en-IN" dirty="0" smtClean="0">
                <a:latin typeface="Times New Roman" pitchFamily="18" charset="0"/>
                <a:cs typeface="Times New Roman" pitchFamily="18" charset="0"/>
              </a:rPr>
              <a:t> with constant active power and reactive power controller at rectifier and constant AC voltage and DC voltage controller at inverter. Steady state analysis of the system is carried out with the help of voltage </a:t>
            </a:r>
            <a:r>
              <a:rPr lang="en-IN" dirty="0" err="1" smtClean="0">
                <a:latin typeface="Times New Roman" pitchFamily="18" charset="0"/>
                <a:cs typeface="Times New Roman" pitchFamily="18" charset="0"/>
              </a:rPr>
              <a:t>magnitudeand</a:t>
            </a:r>
            <a:r>
              <a:rPr lang="en-IN" dirty="0" smtClean="0">
                <a:latin typeface="Times New Roman" pitchFamily="18" charset="0"/>
                <a:cs typeface="Times New Roman" pitchFamily="18" charset="0"/>
              </a:rPr>
              <a:t> angle. Transient stability Analysis with load through off at rectifier is studied and observed that constant active power controller is able to maintain constant power at rectifier.</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HERTZ, Energinet.dk, </a:t>
            </a:r>
            <a:r>
              <a:rPr lang="en-IN" sz="1600" dirty="0" err="1" smtClean="0">
                <a:latin typeface="Times New Roman" pitchFamily="18" charset="0"/>
                <a:cs typeface="Times New Roman" pitchFamily="18" charset="0"/>
              </a:rPr>
              <a:t>Svenska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Kraftnät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Kriegers</a:t>
            </a:r>
            <a:r>
              <a:rPr lang="en-IN" sz="1600" dirty="0" smtClean="0">
                <a:latin typeface="Times New Roman" pitchFamily="18" charset="0"/>
                <a:cs typeface="Times New Roman" pitchFamily="18" charset="0"/>
              </a:rPr>
              <a:t> Flak Combined Grid Solution Feasibility Study,” Joint Report, 24,February,2010.http://www.50hertz.com/en/file/2010-02- 24_Final_Feasibility_Study_Public.pdf.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E. </a:t>
            </a:r>
            <a:r>
              <a:rPr lang="en-IN" sz="1600" dirty="0" err="1" smtClean="0">
                <a:latin typeface="Times New Roman" pitchFamily="18" charset="0"/>
                <a:cs typeface="Times New Roman" pitchFamily="18" charset="0"/>
              </a:rPr>
              <a:t>Koldby</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Hyttinen</a:t>
            </a:r>
            <a:r>
              <a:rPr lang="en-IN" sz="1600" dirty="0" smtClean="0">
                <a:latin typeface="Times New Roman" pitchFamily="18" charset="0"/>
                <a:cs typeface="Times New Roman" pitchFamily="18" charset="0"/>
              </a:rPr>
              <a:t>, “Challenges on the Road to an Offshore HVDC Grid,” 5thNordic Wind Power Conference, 10-11, September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G. </a:t>
            </a:r>
            <a:r>
              <a:rPr lang="en-IN" sz="1600" dirty="0" err="1" smtClean="0">
                <a:latin typeface="Times New Roman" pitchFamily="18" charset="0"/>
                <a:cs typeface="Times New Roman" pitchFamily="18" charset="0"/>
              </a:rPr>
              <a:t>Asplund</a:t>
            </a:r>
            <a:r>
              <a:rPr lang="en-IN" sz="1600" dirty="0" smtClean="0">
                <a:latin typeface="Times New Roman" pitchFamily="18" charset="0"/>
                <a:cs typeface="Times New Roman" pitchFamily="18" charset="0"/>
              </a:rPr>
              <a:t>, B. Jacobson, B. Berggren, K. </a:t>
            </a:r>
            <a:r>
              <a:rPr lang="en-IN" sz="1600" dirty="0" err="1" smtClean="0">
                <a:latin typeface="Times New Roman" pitchFamily="18" charset="0"/>
                <a:cs typeface="Times New Roman" pitchFamily="18" charset="0"/>
              </a:rPr>
              <a:t>Lindén</a:t>
            </a:r>
            <a:r>
              <a:rPr lang="en-IN" sz="1600" dirty="0" smtClean="0">
                <a:latin typeface="Times New Roman" pitchFamily="18" charset="0"/>
                <a:cs typeface="Times New Roman" pitchFamily="18" charset="0"/>
              </a:rPr>
              <a:t>, “Continental Overlay HVDC-</a:t>
            </a:r>
            <a:r>
              <a:rPr lang="en-IN" sz="1600" dirty="0" err="1" smtClean="0">
                <a:latin typeface="Times New Roman" pitchFamily="18" charset="0"/>
                <a:cs typeface="Times New Roman" pitchFamily="18" charset="0"/>
              </a:rPr>
              <a:t>Grid,”Cigré</a:t>
            </a:r>
            <a:r>
              <a:rPr lang="en-IN" sz="1600" dirty="0" smtClean="0">
                <a:latin typeface="Times New Roman" pitchFamily="18" charset="0"/>
                <a:cs typeface="Times New Roman" pitchFamily="18" charset="0"/>
              </a:rPr>
              <a:t> Session, Paris, France, 22-27, August,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 </a:t>
            </a:r>
            <a:r>
              <a:rPr lang="en-IN" sz="1600" dirty="0" err="1" smtClean="0">
                <a:latin typeface="Times New Roman" pitchFamily="18" charset="0"/>
                <a:cs typeface="Times New Roman" pitchFamily="18" charset="0"/>
              </a:rPr>
              <a:t>L’Abbate</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Migliavacca</a:t>
            </a:r>
            <a:r>
              <a:rPr lang="en-IN" sz="1600" dirty="0" smtClean="0">
                <a:latin typeface="Times New Roman" pitchFamily="18" charset="0"/>
                <a:cs typeface="Times New Roman" pitchFamily="18" charset="0"/>
              </a:rPr>
              <a:t>, U. </a:t>
            </a:r>
            <a:r>
              <a:rPr lang="en-IN" sz="1600" dirty="0" err="1" smtClean="0">
                <a:latin typeface="Times New Roman" pitchFamily="18" charset="0"/>
                <a:cs typeface="Times New Roman" pitchFamily="18" charset="0"/>
              </a:rPr>
              <a:t>Häger</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Rehtanz</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Rüberg</a:t>
            </a:r>
            <a:r>
              <a:rPr lang="en-IN" sz="1600" dirty="0" smtClean="0">
                <a:latin typeface="Times New Roman" pitchFamily="18" charset="0"/>
                <a:cs typeface="Times New Roman" pitchFamily="18" charset="0"/>
              </a:rPr>
              <a:t>, H. Ferreira, G. </a:t>
            </a:r>
            <a:r>
              <a:rPr lang="en-IN" sz="1600" dirty="0" err="1" smtClean="0">
                <a:latin typeface="Times New Roman" pitchFamily="18" charset="0"/>
                <a:cs typeface="Times New Roman" pitchFamily="18" charset="0"/>
              </a:rPr>
              <a:t>Fulli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A.Purvins</a:t>
            </a:r>
            <a:r>
              <a:rPr lang="en-IN" sz="1600" dirty="0" smtClean="0">
                <a:latin typeface="Times New Roman" pitchFamily="18" charset="0"/>
                <a:cs typeface="Times New Roman" pitchFamily="18" charset="0"/>
              </a:rPr>
              <a:t>, “The role of facts and HVDC in the future </a:t>
            </a:r>
            <a:r>
              <a:rPr lang="en-IN" sz="1600" dirty="0" err="1" smtClean="0">
                <a:latin typeface="Times New Roman" pitchFamily="18" charset="0"/>
                <a:cs typeface="Times New Roman" pitchFamily="18" charset="0"/>
              </a:rPr>
              <a:t>paneuropean</a:t>
            </a:r>
            <a:r>
              <a:rPr lang="en-IN" sz="1600" dirty="0" smtClean="0">
                <a:latin typeface="Times New Roman" pitchFamily="18" charset="0"/>
                <a:cs typeface="Times New Roman" pitchFamily="18" charset="0"/>
              </a:rPr>
              <a:t> transmission system development,” 9th IET International Conference on AC and DC Power </a:t>
            </a:r>
            <a:r>
              <a:rPr lang="en-IN" sz="1600" dirty="0" err="1" smtClean="0">
                <a:latin typeface="Times New Roman" pitchFamily="18" charset="0"/>
                <a:cs typeface="Times New Roman" pitchFamily="18" charset="0"/>
              </a:rPr>
              <a:t>Transmission,London</a:t>
            </a:r>
            <a:r>
              <a:rPr lang="en-IN" sz="1600" dirty="0" smtClean="0">
                <a:latin typeface="Times New Roman" pitchFamily="18" charset="0"/>
                <a:cs typeface="Times New Roman" pitchFamily="18" charset="0"/>
              </a:rPr>
              <a:t>, UK, 19-21 Oct.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a:t>
            </a:r>
            <a:r>
              <a:rPr lang="en-IN" sz="1600" dirty="0" err="1" smtClean="0">
                <a:latin typeface="Times New Roman" pitchFamily="18" charset="0"/>
                <a:cs typeface="Times New Roman" pitchFamily="18" charset="0"/>
              </a:rPr>
              <a:t>Arrillaga</a:t>
            </a:r>
            <a:r>
              <a:rPr lang="en-IN" sz="1600" dirty="0" smtClean="0">
                <a:latin typeface="Times New Roman" pitchFamily="18" charset="0"/>
                <a:cs typeface="Times New Roman" pitchFamily="18" charset="0"/>
              </a:rPr>
              <a:t>, Y.H. Liu, </a:t>
            </a:r>
            <a:r>
              <a:rPr lang="en-IN" sz="1600" dirty="0" err="1" smtClean="0">
                <a:latin typeface="Times New Roman" pitchFamily="18" charset="0"/>
                <a:cs typeface="Times New Roman" pitchFamily="18" charset="0"/>
              </a:rPr>
              <a:t>N.R.Watson</a:t>
            </a:r>
            <a:r>
              <a:rPr lang="en-IN" sz="1600" dirty="0" smtClean="0">
                <a:latin typeface="Times New Roman" pitchFamily="18" charset="0"/>
                <a:cs typeface="Times New Roman" pitchFamily="18" charset="0"/>
              </a:rPr>
              <a:t>, Flexible Power Transmission: the HVDC </a:t>
            </a:r>
            <a:r>
              <a:rPr lang="en-IN" sz="1600" dirty="0" err="1" smtClean="0">
                <a:latin typeface="Times New Roman" pitchFamily="18" charset="0"/>
                <a:cs typeface="Times New Roman" pitchFamily="18" charset="0"/>
              </a:rPr>
              <a:t>Options,pp</a:t>
            </a:r>
            <a:r>
              <a:rPr lang="en-IN" sz="1600" dirty="0" smtClean="0">
                <a:latin typeface="Times New Roman" pitchFamily="18" charset="0"/>
                <a:cs typeface="Times New Roman" pitchFamily="18" charset="0"/>
              </a:rPr>
              <a:t>. 98, John Wiley and Sons Ltd, 2007.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GUSTAVO PINARES </a:t>
            </a:r>
            <a:r>
              <a:rPr lang="en-IN" sz="1800" dirty="0" err="1" smtClean="0">
                <a:latin typeface="Times New Roman" pitchFamily="18" charset="0"/>
                <a:cs typeface="Times New Roman" pitchFamily="18" charset="0"/>
              </a:rPr>
              <a:t>CCORIMANYA“Operation</a:t>
            </a:r>
            <a:r>
              <a:rPr lang="en-IN" sz="1800" dirty="0" smtClean="0">
                <a:latin typeface="Times New Roman" pitchFamily="18" charset="0"/>
                <a:cs typeface="Times New Roman" pitchFamily="18" charset="0"/>
              </a:rPr>
              <a:t> of HVDC Grids in Parallel </a:t>
            </a:r>
            <a:r>
              <a:rPr lang="en-IN" sz="1800" dirty="0" err="1" smtClean="0">
                <a:latin typeface="Times New Roman" pitchFamily="18" charset="0"/>
                <a:cs typeface="Times New Roman" pitchFamily="18" charset="0"/>
              </a:rPr>
              <a:t>withAC</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Grids”thesis</a:t>
            </a:r>
            <a:r>
              <a:rPr lang="en-IN" sz="1800" dirty="0" smtClean="0">
                <a:latin typeface="Times New Roman" pitchFamily="18" charset="0"/>
                <a:cs typeface="Times New Roman" pitchFamily="18" charset="0"/>
              </a:rPr>
              <a:t> Sweden,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J. </a:t>
            </a:r>
            <a:r>
              <a:rPr lang="en-IN" sz="1800" dirty="0" err="1" smtClean="0">
                <a:latin typeface="Times New Roman" pitchFamily="18" charset="0"/>
                <a:cs typeface="Times New Roman" pitchFamily="18" charset="0"/>
              </a:rPr>
              <a:t>Arrillaga</a:t>
            </a:r>
            <a:r>
              <a:rPr lang="en-IN" sz="1800" dirty="0" smtClean="0">
                <a:latin typeface="Times New Roman" pitchFamily="18" charset="0"/>
                <a:cs typeface="Times New Roman" pitchFamily="18" charset="0"/>
              </a:rPr>
              <a:t>, C. P. Arnold, “Computer Analysis of Power Systems,” </a:t>
            </a:r>
            <a:r>
              <a:rPr lang="en-IN" sz="1800" dirty="0" err="1" smtClean="0">
                <a:latin typeface="Times New Roman" pitchFamily="18" charset="0"/>
                <a:cs typeface="Times New Roman" pitchFamily="18" charset="0"/>
              </a:rPr>
              <a:t>Universityof</a:t>
            </a:r>
            <a:r>
              <a:rPr lang="en-IN" sz="1800" dirty="0" smtClean="0">
                <a:latin typeface="Times New Roman" pitchFamily="18" charset="0"/>
                <a:cs typeface="Times New Roman" pitchFamily="18" charset="0"/>
              </a:rPr>
              <a:t> Canterbury, John Wiley &amp; Sons, 1990.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STRI AB, “SIMPOW User Manual 11.0,” Release 11, Sweden,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Stijn</a:t>
            </a:r>
            <a:r>
              <a:rPr lang="en-IN" sz="1800" dirty="0" smtClean="0">
                <a:latin typeface="Times New Roman" pitchFamily="18" charset="0"/>
                <a:cs typeface="Times New Roman" pitchFamily="18" charset="0"/>
              </a:rPr>
              <a:t> Cole, </a:t>
            </a:r>
            <a:r>
              <a:rPr lang="en-IN" sz="1800" dirty="0" err="1" smtClean="0">
                <a:latin typeface="Times New Roman" pitchFamily="18" charset="0"/>
                <a:cs typeface="Times New Roman" pitchFamily="18" charset="0"/>
              </a:rPr>
              <a:t>Jef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Beerten</a:t>
            </a:r>
            <a:r>
              <a:rPr lang="en-IN" sz="1800" dirty="0" smtClean="0">
                <a:latin typeface="Times New Roman" pitchFamily="18" charset="0"/>
                <a:cs typeface="Times New Roman" pitchFamily="18" charset="0"/>
              </a:rPr>
              <a:t>, Ronnie </a:t>
            </a:r>
            <a:r>
              <a:rPr lang="en-IN" sz="1800" dirty="0" err="1" smtClean="0">
                <a:latin typeface="Times New Roman" pitchFamily="18" charset="0"/>
                <a:cs typeface="Times New Roman" pitchFamily="18" charset="0"/>
              </a:rPr>
              <a:t>Belmans</a:t>
            </a:r>
            <a:r>
              <a:rPr lang="en-IN" sz="1800" dirty="0" smtClean="0">
                <a:latin typeface="Times New Roman" pitchFamily="18" charset="0"/>
                <a:cs typeface="Times New Roman" pitchFamily="18" charset="0"/>
              </a:rPr>
              <a:t>, “Generalized Dynamic VSC MTDC Model for Power System Stability Studies,” IEEE Transactions on Power Systems,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24, No. 4, November,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Temesgen</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Hailesalassie</a:t>
            </a:r>
            <a:r>
              <a:rPr lang="en-IN" sz="1800" dirty="0" smtClean="0">
                <a:latin typeface="Times New Roman" pitchFamily="18" charset="0"/>
                <a:cs typeface="Times New Roman" pitchFamily="18" charset="0"/>
              </a:rPr>
              <a:t>, Marta </a:t>
            </a:r>
            <a:r>
              <a:rPr lang="en-IN" sz="1800" dirty="0" err="1" smtClean="0">
                <a:latin typeface="Times New Roman" pitchFamily="18" charset="0"/>
                <a:cs typeface="Times New Roman" pitchFamily="18" charset="0"/>
              </a:rPr>
              <a:t>Molinas</a:t>
            </a:r>
            <a:r>
              <a:rPr lang="en-IN" sz="1800" dirty="0" smtClean="0">
                <a:latin typeface="Times New Roman" pitchFamily="18" charset="0"/>
                <a:cs typeface="Times New Roman" pitchFamily="18" charset="0"/>
              </a:rPr>
              <a:t>, Tore </a:t>
            </a:r>
            <a:r>
              <a:rPr lang="en-IN" sz="1800" dirty="0" err="1" smtClean="0">
                <a:latin typeface="Times New Roman" pitchFamily="18" charset="0"/>
                <a:cs typeface="Times New Roman" pitchFamily="18" charset="0"/>
              </a:rPr>
              <a:t>Undeland</a:t>
            </a:r>
            <a:r>
              <a:rPr lang="en-IN" sz="1800" dirty="0" smtClean="0">
                <a:latin typeface="Times New Roman" pitchFamily="18" charset="0"/>
                <a:cs typeface="Times New Roman" pitchFamily="18" charset="0"/>
              </a:rPr>
              <a:t>, “Multi-terminal VSC-HVDC System for Integration of Offshore Wind Farms and Green Electrification of Platforms in the North Sea,” NORPIE 2008, Espoo, Finland, 9 - 11 June, 2008.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1301</TotalTime>
  <Words>1302</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Supplementary Power Control of an HVDC System and its Impact on Electromechanical Dynamics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2021-06-04T14:02:37Z</dcterms:modified>
</cp:coreProperties>
</file>