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Software and Hardware Decision Support System for Operators of Electrical Power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unpredictability of processes in electric power systems (EPS) determine complexity of its control. This problem is especially relevant for EPS with renewable energy sources, FACTS and HVDC systems. Despite automatic control development, many issues related to EPS regimes control are solved by power system operators. Decision support systems (DSS) are applying to increase efficiency of operators work. However, existing algorithms in practice are inoperable in some cases: unrealizable decisions are formed or decision cannot be found at all, etc. Another important problem is impossibility to preliminarily verify the proposed solution.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For </a:t>
            </a:r>
            <a:r>
              <a:rPr lang="en-IN" sz="2000" dirty="0" smtClean="0">
                <a:latin typeface="Times New Roman" pitchFamily="18" charset="0"/>
                <a:cs typeface="Times New Roman" pitchFamily="18" charset="0"/>
              </a:rPr>
              <a:t>this, operator can additionally use EPS simulators, which are usually limited either by the size of simulated scheme or by details of equipment models. The limitations are a consequence of numerical methods using, which are badly applicable for large-scale power systems simulation. In this paper, a novel DSS has been developed based on a hybrid approach to EPS simulation combining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physical and digital techniques. The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implicit integration of differential equations makes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faster than real time. This allows operator to verify more decisions and select the most effective ones. The algorithm for DSS application has been developed, described and confirmed by experimental studies in the article</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grid must be upgraded, otherwise the generation of renewable energy will be put on hold, the internal energy market will develop slower, and energy efficiency and savings will be </a:t>
            </a:r>
            <a:r>
              <a:rPr lang="en-IN" sz="2000" dirty="0" smtClean="0">
                <a:latin typeface="Times New Roman" pitchFamily="18" charset="0"/>
                <a:cs typeface="Times New Roman" pitchFamily="18" charset="0"/>
              </a:rPr>
              <a:t>missed.</a:t>
            </a:r>
          </a:p>
          <a:p>
            <a:pPr algn="just">
              <a:lnSpc>
                <a:spcPct val="150000"/>
              </a:lnSpc>
            </a:pPr>
            <a:r>
              <a:rPr lang="en-IN" sz="2000" dirty="0" smtClean="0">
                <a:latin typeface="Times New Roman" pitchFamily="18" charset="0"/>
                <a:cs typeface="Times New Roman" pitchFamily="18" charset="0"/>
              </a:rPr>
              <a:t>The consortium highlighted the need of an energy management system at a macro and micro level considering that the existing control strategies were not always giving the optimal results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Information systems that support themselves on artificial intelligence techniques and consider knowledge and reasoning (rules) can be a solution for power flow computation, optimization, and </a:t>
            </a:r>
            <a:r>
              <a:rPr lang="en-IN" sz="2000" dirty="0" err="1" smtClean="0">
                <a:latin typeface="Times New Roman" pitchFamily="18" charset="0"/>
                <a:cs typeface="Times New Roman" pitchFamily="18" charset="0"/>
              </a:rPr>
              <a:t>planning.In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power systems (PS), DSSs are more and more studied in the last years when variable energy renewable sources generate in power grids.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important to note that the ERDP is dynamic by nature, given that new emergency orders may arrive in an unpredictable manner, changing the inputs of the problem and, thus, </a:t>
            </a:r>
            <a:r>
              <a:rPr lang="en-IN" sz="2000" dirty="0" err="1" smtClean="0">
                <a:latin typeface="Times New Roman" pitchFamily="18" charset="0"/>
                <a:cs typeface="Times New Roman" pitchFamily="18" charset="0"/>
              </a:rPr>
              <a:t>requir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ing</a:t>
            </a:r>
            <a:r>
              <a:rPr lang="en-IN" sz="2000" dirty="0" smtClean="0">
                <a:latin typeface="Times New Roman" pitchFamily="18" charset="0"/>
                <a:cs typeface="Times New Roman" pitchFamily="18" charset="0"/>
              </a:rPr>
              <a:t> a real time and continuous decision‐making process.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decision problem that must be solved by system operators working at the utility </a:t>
            </a:r>
            <a:r>
              <a:rPr lang="en-IN" sz="2000" dirty="0" smtClean="0">
                <a:latin typeface="Times New Roman" pitchFamily="18" charset="0"/>
                <a:cs typeface="Times New Roman" pitchFamily="18" charset="0"/>
              </a:rPr>
              <a:t>company </a:t>
            </a:r>
            <a:r>
              <a:rPr lang="en-IN" sz="2000" dirty="0" smtClean="0">
                <a:latin typeface="Times New Roman" pitchFamily="18" charset="0"/>
                <a:cs typeface="Times New Roman" pitchFamily="18" charset="0"/>
              </a:rPr>
              <a:t>is called the emergency dispatching and routing problem (EDRP) and can be stated as follows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next step in the development process of the DSS was the design of the user interface, where special attention has been given to provide to the user visualization tools, such as maps and graphs, which are valuable for assisting her/him in the decision‐making process given the spatial and temporal complexity of the problem at hand.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Power system planning is very challenging and a framework for a decision-making aid was proposed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the given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a set of specific rules were designed. The rules tackle the possibilities of energy connection of the specific proposed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decision support system is based on a decision table with five rules that are explained in detail in respect to the implemented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experimental results showed the application of the proposed rules and it have demonstrated the validity of the approach in terms of energy cost reduction, as well as an efficient use of the produced renewable energy with the battery deployment.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assessment of the EPDS reliability is done by a set of reliability indices, whose definitions and forms of calculation can be found in </a:t>
            </a:r>
            <a:r>
              <a:rPr lang="en-IN" sz="2000" dirty="0" smtClean="0">
                <a:latin typeface="Times New Roman" pitchFamily="18" charset="0"/>
                <a:cs typeface="Times New Roman" pitchFamily="18" charset="0"/>
              </a:rPr>
              <a:t>Ref. </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general, the reliability indices are </a:t>
            </a:r>
            <a:r>
              <a:rPr lang="en-IN" sz="2000" dirty="0" smtClean="0">
                <a:latin typeface="Times New Roman" pitchFamily="18" charset="0"/>
                <a:cs typeface="Times New Roman" pitchFamily="18" charset="0"/>
              </a:rPr>
              <a:t>measurements </a:t>
            </a:r>
            <a:r>
              <a:rPr lang="en-IN" sz="2000" dirty="0" smtClean="0">
                <a:latin typeface="Times New Roman" pitchFamily="18" charset="0"/>
                <a:cs typeface="Times New Roman" pitchFamily="18" charset="0"/>
              </a:rPr>
              <a:t>of the system performance and represent the frequency, duration, and magnitude of the interruptions of the electric energy supply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because the state transitioning in </a:t>
            </a:r>
            <a:r>
              <a:rPr lang="en-IN" sz="2000" dirty="0" err="1" smtClean="0">
                <a:latin typeface="Times New Roman" pitchFamily="18" charset="0"/>
                <a:cs typeface="Times New Roman" pitchFamily="18" charset="0"/>
              </a:rPr>
              <a:t>Redux</a:t>
            </a:r>
            <a:r>
              <a:rPr lang="en-IN" sz="2000" dirty="0" smtClean="0">
                <a:latin typeface="Times New Roman" pitchFamily="18" charset="0"/>
                <a:cs typeface="Times New Roman" pitchFamily="18" charset="0"/>
              </a:rPr>
              <a:t> is done by functions (i.e. reducers) instead of event emitters as in the original Flux architecture, the </a:t>
            </a:r>
            <a:r>
              <a:rPr lang="en-IN" sz="2000" dirty="0" err="1" smtClean="0">
                <a:latin typeface="Times New Roman" pitchFamily="18" charset="0"/>
                <a:cs typeface="Times New Roman" pitchFamily="18" charset="0"/>
              </a:rPr>
              <a:t>Redux</a:t>
            </a:r>
            <a:r>
              <a:rPr lang="en-IN" sz="2000" dirty="0" smtClean="0">
                <a:latin typeface="Times New Roman" pitchFamily="18" charset="0"/>
                <a:cs typeface="Times New Roman" pitchFamily="18" charset="0"/>
              </a:rPr>
              <a:t> architecture does not have the concept of a dispatcher and allows easier composing of reducers.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fact, due to the several qualities of </a:t>
            </a:r>
            <a:r>
              <a:rPr lang="en-IN" sz="2000" dirty="0" err="1" smtClean="0">
                <a:latin typeface="Times New Roman" pitchFamily="18" charset="0"/>
                <a:cs typeface="Times New Roman" pitchFamily="18" charset="0"/>
              </a:rPr>
              <a:t>Redux</a:t>
            </a:r>
            <a:r>
              <a:rPr lang="en-IN" sz="2000" dirty="0" smtClean="0">
                <a:latin typeface="Times New Roman" pitchFamily="18" charset="0"/>
                <a:cs typeface="Times New Roman" pitchFamily="18" charset="0"/>
              </a:rPr>
              <a:t> compared to other alternatives architectures, such as simplicity, scalability, and pre‐ </a:t>
            </a:r>
            <a:r>
              <a:rPr lang="en-IN" sz="2000" dirty="0" err="1" smtClean="0">
                <a:latin typeface="Times New Roman" pitchFamily="18" charset="0"/>
                <a:cs typeface="Times New Roman" pitchFamily="18" charset="0"/>
              </a:rPr>
              <a:t>dictability</a:t>
            </a:r>
            <a:r>
              <a:rPr lang="en-IN" sz="2000" dirty="0" smtClean="0">
                <a:latin typeface="Times New Roman" pitchFamily="18" charset="0"/>
                <a:cs typeface="Times New Roman" pitchFamily="18" charset="0"/>
              </a:rPr>
              <a:t>, it has been chosen as the basis architecture of the proposed DSS.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8450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decision support system for the electrical power districting problem</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Bergey PK, Ragsdale CT, Hoskote 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research identifies the fundamental characteristics required to appropriately model and solve an EPDP.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Energy storage technologies and real life applications – A state of the art review</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Aneke M, Wang 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Energy storage is nowadays </a:t>
                      </a:r>
                      <a:r>
                        <a:rPr lang="en-US" sz="2000" dirty="0" err="1">
                          <a:solidFill>
                            <a:srgbClr val="333333"/>
                          </a:solidFill>
                          <a:latin typeface="Times New Roman"/>
                          <a:ea typeface="Calibri"/>
                          <a:cs typeface="Latha"/>
                        </a:rPr>
                        <a:t>recognised</a:t>
                      </a:r>
                      <a:r>
                        <a:rPr lang="en-US" sz="2000" dirty="0">
                          <a:solidFill>
                            <a:srgbClr val="333333"/>
                          </a:solidFill>
                          <a:latin typeface="Times New Roman"/>
                          <a:ea typeface="Calibri"/>
                          <a:cs typeface="Latha"/>
                        </a:rPr>
                        <a:t> as a key element in modern energy supply chain.</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Grid of the future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Ipakchi A, Albuyeh F.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need better grid reliability while dealing with an aging infrastructure. And we need improved operational effi ciencies and customer service.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Ontology-centric data modelling and decision support in smart grid applications a distribution service operator perspective</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Doğdu E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major component in the smart grid integration efforts is a common information model as pointed out in earlier work.</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2.jpg"/>
          <p:cNvPicPr>
            <a:picLocks noGrp="1" noChangeAspect="1" noChangeArrowheads="1"/>
          </p:cNvPicPr>
          <p:nvPr>
            <p:ph idx="1"/>
          </p:nvPr>
        </p:nvPicPr>
        <p:blipFill>
          <a:blip r:embed="rId2"/>
          <a:srcRect/>
          <a:stretch>
            <a:fillRect/>
          </a:stretch>
        </p:blipFill>
        <p:spPr bwMode="auto">
          <a:xfrm>
            <a:off x="1905000" y="1600200"/>
            <a:ext cx="6324600" cy="44957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792162"/>
          </a:xfrm>
        </p:spPr>
        <p:txBody>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lnSpc>
                <a:spcPct val="170000"/>
              </a:lnSpc>
              <a:buNone/>
            </a:pPr>
            <a:r>
              <a:rPr lang="en-IN" sz="1500" dirty="0" smtClean="0">
                <a:latin typeface="Times New Roman" pitchFamily="18" charset="0"/>
                <a:cs typeface="Times New Roman" pitchFamily="18" charset="0"/>
              </a:rPr>
              <a:t>     We </a:t>
            </a:r>
            <a:r>
              <a:rPr lang="en-IN" sz="1500" dirty="0" smtClean="0">
                <a:latin typeface="Times New Roman" pitchFamily="18" charset="0"/>
                <a:cs typeface="Times New Roman" pitchFamily="18" charset="0"/>
              </a:rPr>
              <a:t>have introduced a web‐based decision support system aimed to aid </a:t>
            </a:r>
            <a:r>
              <a:rPr lang="en-IN" sz="1500" dirty="0" err="1" smtClean="0">
                <a:latin typeface="Times New Roman" pitchFamily="18" charset="0"/>
                <a:cs typeface="Times New Roman" pitchFamily="18" charset="0"/>
              </a:rPr>
              <a:t>dis</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tribution</a:t>
            </a:r>
            <a:r>
              <a:rPr lang="en-IN" sz="1500" dirty="0" smtClean="0">
                <a:latin typeface="Times New Roman" pitchFamily="18" charset="0"/>
                <a:cs typeface="Times New Roman" pitchFamily="18" charset="0"/>
              </a:rPr>
              <a:t> system operators for planning and executing customer and maintenance services in the electric power distribution system. The DSS provides visualization tools for supporting the user decision to better allocating the available resources in order to solve the emergency dispatching and routing problem in real time. In addition, the user interface of the DSS also allows for tweaking the input parameters, in order to change the solution for improving the work efficiency and reducing operational costs. Moreover, the user has access to facilities for analyzing what‐if scenarios and studying the influence of the decision variables in the solution provided by the DSS. Finally, due to the simplicity and the scalability of the chosen application architecture, it is expected that future extensions and enhancements will be added for improving it. Currently, the DSS is being used by the system operators working at a utility company located at the South Brazil, and thus the enhancements will be added after receiving the feedback of the current users. Possible enhancements and new use cases include the addition of more </a:t>
            </a:r>
            <a:r>
              <a:rPr lang="en-IN" sz="1500" dirty="0" err="1" smtClean="0">
                <a:latin typeface="Times New Roman" pitchFamily="18" charset="0"/>
                <a:cs typeface="Times New Roman" pitchFamily="18" charset="0"/>
              </a:rPr>
              <a:t>visu</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alization</a:t>
            </a:r>
            <a:r>
              <a:rPr lang="en-IN" sz="1500" dirty="0" smtClean="0">
                <a:latin typeface="Times New Roman" pitchFamily="18" charset="0"/>
                <a:cs typeface="Times New Roman" pitchFamily="18" charset="0"/>
              </a:rPr>
              <a:t> tools and analytics services, artificial intelligence techniques, and the integration of more information sources.</a:t>
            </a:r>
            <a:endParaRPr lang="en-US" sz="15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Bergey</a:t>
            </a:r>
            <a:r>
              <a:rPr lang="en-IN" sz="1800" dirty="0" smtClean="0">
                <a:latin typeface="Times New Roman" pitchFamily="18" charset="0"/>
                <a:cs typeface="Times New Roman" pitchFamily="18" charset="0"/>
              </a:rPr>
              <a:t> PK, Ragsdale CT, </a:t>
            </a:r>
            <a:r>
              <a:rPr lang="en-IN" sz="1800" dirty="0" err="1" smtClean="0">
                <a:latin typeface="Times New Roman" pitchFamily="18" charset="0"/>
                <a:cs typeface="Times New Roman" pitchFamily="18" charset="0"/>
              </a:rPr>
              <a:t>Hoskote</a:t>
            </a:r>
            <a:r>
              <a:rPr lang="en-IN" sz="1800" dirty="0" smtClean="0">
                <a:latin typeface="Times New Roman" pitchFamily="18" charset="0"/>
                <a:cs typeface="Times New Roman" pitchFamily="18" charset="0"/>
              </a:rPr>
              <a:t> M. A decision support system for the electrical power districting problem. Decision Support Systems. 2003;36(1):1-17. DOI: http://dx.doi.org/ 10.1016/S1344‐6223(02)00033‐0 </a:t>
            </a:r>
            <a:endParaRPr lang="en-IN" sz="1800" dirty="0" smtClean="0">
              <a:latin typeface="Times New Roman" pitchFamily="18" charset="0"/>
              <a:cs typeface="Times New Roman" pitchFamily="18" charset="0"/>
            </a:endParaRPr>
          </a:p>
          <a:p>
            <a:pPr algn="just"/>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a:t>
            </a:r>
            <a:r>
              <a:rPr lang="en-IN" sz="1800" dirty="0" err="1" smtClean="0">
                <a:latin typeface="Times New Roman" pitchFamily="18" charset="0"/>
                <a:cs typeface="Times New Roman" pitchFamily="18" charset="0"/>
              </a:rPr>
              <a:t>Aneke</a:t>
            </a:r>
            <a:r>
              <a:rPr lang="en-IN" sz="1800" dirty="0" smtClean="0">
                <a:latin typeface="Times New Roman" pitchFamily="18" charset="0"/>
                <a:cs typeface="Times New Roman" pitchFamily="18" charset="0"/>
              </a:rPr>
              <a:t> M, Wang M. Energy storage technologies and real life applications – A state of the art review. Applied Energy. 1 October 2016;179:350-377. ISSN 0306-2619. Available from: http://dx.doi.org/10.1016/j.apenergy.2016.06.097 </a:t>
            </a:r>
            <a:endParaRPr lang="en-IN" sz="1800" dirty="0" smtClean="0">
              <a:latin typeface="Times New Roman" pitchFamily="18" charset="0"/>
              <a:cs typeface="Times New Roman" pitchFamily="18" charset="0"/>
            </a:endParaRPr>
          </a:p>
          <a:p>
            <a:pPr algn="just"/>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Ipakchi</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Albuyeh</a:t>
            </a:r>
            <a:r>
              <a:rPr lang="en-IN" sz="1800" dirty="0" smtClean="0">
                <a:latin typeface="Times New Roman" pitchFamily="18" charset="0"/>
                <a:cs typeface="Times New Roman" pitchFamily="18" charset="0"/>
              </a:rPr>
              <a:t> F. Grid of the future. IEEE Power and Energy Magazine, March– April 2009;7(2):52-62. DOI: 10.1109/MPE.2008.931384 </a:t>
            </a:r>
            <a:endParaRPr lang="en-IN" sz="1800" dirty="0" smtClean="0">
              <a:latin typeface="Times New Roman" pitchFamily="18" charset="0"/>
              <a:cs typeface="Times New Roman" pitchFamily="18" charset="0"/>
            </a:endParaRPr>
          </a:p>
          <a:p>
            <a:pPr algn="just"/>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Doğdu</a:t>
            </a:r>
            <a:r>
              <a:rPr lang="en-IN" sz="1800" dirty="0" smtClean="0">
                <a:latin typeface="Times New Roman" pitchFamily="18" charset="0"/>
                <a:cs typeface="Times New Roman" pitchFamily="18" charset="0"/>
              </a:rPr>
              <a:t> E et al. Ontology-centric data modelling and decision support in smart grid applications a distribution service operator perspective. In: Proceedings of the IEEE International Conference on Intelligent Energy and Power Systems (IEPS), 2-6 June 2014; Kiev. New York: IEEE; 2014. pp. 198-204. DOI: 10.1109/IEPS.2014.6874179 </a:t>
            </a:r>
            <a:endParaRPr lang="en-IN" sz="1800" dirty="0" smtClean="0">
              <a:latin typeface="Times New Roman" pitchFamily="18" charset="0"/>
              <a:cs typeface="Times New Roman" pitchFamily="18" charset="0"/>
            </a:endParaRPr>
          </a:p>
          <a:p>
            <a:pPr algn="just"/>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a:t>
            </a:r>
            <a:r>
              <a:rPr lang="en-IN" sz="1800" dirty="0" err="1" smtClean="0">
                <a:latin typeface="Times New Roman" pitchFamily="18" charset="0"/>
                <a:cs typeface="Times New Roman" pitchFamily="18" charset="0"/>
              </a:rPr>
              <a:t>Sancho</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Sánchez</a:t>
            </a:r>
            <a:r>
              <a:rPr lang="en-IN" sz="1800" dirty="0" smtClean="0">
                <a:latin typeface="Times New Roman" pitchFamily="18" charset="0"/>
                <a:cs typeface="Times New Roman" pitchFamily="18" charset="0"/>
              </a:rPr>
              <a:t>‐Soriano J, </a:t>
            </a:r>
            <a:r>
              <a:rPr lang="en-IN" sz="1800" dirty="0" err="1" smtClean="0">
                <a:latin typeface="Times New Roman" pitchFamily="18" charset="0"/>
                <a:cs typeface="Times New Roman" pitchFamily="18" charset="0"/>
              </a:rPr>
              <a:t>Chazarra</a:t>
            </a:r>
            <a:r>
              <a:rPr lang="en-IN" sz="1800" dirty="0" smtClean="0">
                <a:latin typeface="Times New Roman" pitchFamily="18" charset="0"/>
                <a:cs typeface="Times New Roman" pitchFamily="18" charset="0"/>
              </a:rPr>
              <a:t> JA, </a:t>
            </a:r>
            <a:r>
              <a:rPr lang="en-IN" sz="1800" dirty="0" err="1" smtClean="0">
                <a:latin typeface="Times New Roman" pitchFamily="18" charset="0"/>
                <a:cs typeface="Times New Roman" pitchFamily="18" charset="0"/>
              </a:rPr>
              <a:t>Aparicio</a:t>
            </a:r>
            <a:r>
              <a:rPr lang="en-IN" sz="1800" dirty="0" smtClean="0">
                <a:latin typeface="Times New Roman" pitchFamily="18" charset="0"/>
                <a:cs typeface="Times New Roman" pitchFamily="18" charset="0"/>
              </a:rPr>
              <a:t> J. Design and implementation of a decision support system for competitive electricity markets. Decision Support Systems. March 2008;44(4):765-784. ISSN 0167-9236, http://dx.doi.org/10.1016/j.dss.2007.09.008</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r>
              <a:rPr lang="en-IN" sz="1700" dirty="0" smtClean="0">
                <a:latin typeface="Times New Roman" pitchFamily="18" charset="0"/>
                <a:cs typeface="Times New Roman" pitchFamily="18" charset="0"/>
              </a:rPr>
              <a:t>[6] </a:t>
            </a:r>
            <a:r>
              <a:rPr lang="en-IN" sz="1700" dirty="0" err="1" smtClean="0">
                <a:latin typeface="Times New Roman" pitchFamily="18" charset="0"/>
                <a:cs typeface="Times New Roman" pitchFamily="18" charset="0"/>
              </a:rPr>
              <a:t>Sueyoshi</a:t>
            </a:r>
            <a:r>
              <a:rPr lang="en-IN" sz="1700" dirty="0" smtClean="0">
                <a:latin typeface="Times New Roman" pitchFamily="18" charset="0"/>
                <a:cs typeface="Times New Roman" pitchFamily="18" charset="0"/>
              </a:rPr>
              <a:t> T, </a:t>
            </a:r>
            <a:r>
              <a:rPr lang="en-IN" sz="1700" dirty="0" err="1" smtClean="0">
                <a:latin typeface="Times New Roman" pitchFamily="18" charset="0"/>
                <a:cs typeface="Times New Roman" pitchFamily="18" charset="0"/>
              </a:rPr>
              <a:t>Tadiparthi</a:t>
            </a:r>
            <a:r>
              <a:rPr lang="en-IN" sz="1700" dirty="0" smtClean="0">
                <a:latin typeface="Times New Roman" pitchFamily="18" charset="0"/>
                <a:cs typeface="Times New Roman" pitchFamily="18" charset="0"/>
              </a:rPr>
              <a:t> GR. An agent‐based decision support system for wholesale </a:t>
            </a:r>
            <a:r>
              <a:rPr lang="en-IN" sz="1700" dirty="0" err="1" smtClean="0">
                <a:latin typeface="Times New Roman" pitchFamily="18" charset="0"/>
                <a:cs typeface="Times New Roman" pitchFamily="18" charset="0"/>
              </a:rPr>
              <a:t>elec</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tricity</a:t>
            </a:r>
            <a:r>
              <a:rPr lang="en-IN" sz="1700" dirty="0" smtClean="0">
                <a:latin typeface="Times New Roman" pitchFamily="18" charset="0"/>
                <a:cs typeface="Times New Roman" pitchFamily="18" charset="0"/>
              </a:rPr>
              <a:t> market. Decision Support Systems. January 2008;44(2):425-446. ISSN 0167‐9236, http://dx.doi.org/10.1016/j.dss.2007.05.007 </a:t>
            </a:r>
            <a:endParaRPr lang="en-IN" sz="1700" dirty="0" smtClean="0">
              <a:latin typeface="Times New Roman" pitchFamily="18" charset="0"/>
              <a:cs typeface="Times New Roman" pitchFamily="18" charset="0"/>
            </a:endParaRPr>
          </a:p>
          <a:p>
            <a:pPr algn="just"/>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Yao FS, Zhang XQ, Zhang Y and Wang TH. Computer decision-making support sys‐ tem for power distribution network planning based on geographical information sys‐ tem. In: Proceedings of the International Conference on Electricity Distribution, 10-13 December 2008; Guangzhou. New York: IEEE; 2009. pp. 1-6. </a:t>
            </a:r>
            <a:r>
              <a:rPr lang="en-IN" sz="1700" dirty="0" err="1" smtClean="0">
                <a:latin typeface="Times New Roman" pitchFamily="18" charset="0"/>
                <a:cs typeface="Times New Roman" pitchFamily="18" charset="0"/>
              </a:rPr>
              <a:t>doi</a:t>
            </a:r>
            <a:r>
              <a:rPr lang="en-IN" sz="1700" dirty="0" smtClean="0">
                <a:latin typeface="Times New Roman" pitchFamily="18" charset="0"/>
                <a:cs typeface="Times New Roman" pitchFamily="18" charset="0"/>
              </a:rPr>
              <a:t>: 10.1109/CICED. 2008.5211676 </a:t>
            </a:r>
            <a:endParaRPr lang="en-IN" sz="1700" dirty="0" smtClean="0">
              <a:latin typeface="Times New Roman" pitchFamily="18" charset="0"/>
              <a:cs typeface="Times New Roman" pitchFamily="18" charset="0"/>
            </a:endParaRPr>
          </a:p>
          <a:p>
            <a:pPr algn="just"/>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a:t>
            </a:r>
            <a:r>
              <a:rPr lang="en-IN" sz="1700" dirty="0" err="1" smtClean="0">
                <a:latin typeface="Times New Roman" pitchFamily="18" charset="0"/>
                <a:cs typeface="Times New Roman" pitchFamily="18" charset="0"/>
              </a:rPr>
              <a:t>Luo</a:t>
            </a:r>
            <a:r>
              <a:rPr lang="en-IN" sz="1700" dirty="0" smtClean="0">
                <a:latin typeface="Times New Roman" pitchFamily="18" charset="0"/>
                <a:cs typeface="Times New Roman" pitchFamily="18" charset="0"/>
              </a:rPr>
              <a:t> F et al. A practical GIS-based decision-making support system for urban </a:t>
            </a:r>
            <a:r>
              <a:rPr lang="en-IN" sz="1700" dirty="0" err="1" smtClean="0">
                <a:latin typeface="Times New Roman" pitchFamily="18" charset="0"/>
                <a:cs typeface="Times New Roman" pitchFamily="18" charset="0"/>
              </a:rPr>
              <a:t>distribu</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tion</a:t>
            </a:r>
            <a:r>
              <a:rPr lang="en-IN" sz="1700" dirty="0" smtClean="0">
                <a:latin typeface="Times New Roman" pitchFamily="18" charset="0"/>
                <a:cs typeface="Times New Roman" pitchFamily="18" charset="0"/>
              </a:rPr>
              <a:t> network expansion planning. In: Proceedings of the International Conference on Sustainable Power Generation and Supply; 6-7 April 2009; Nanjing. New York: IEEE; 2009. pp. 1-6. DOI: </a:t>
            </a:r>
            <a:r>
              <a:rPr lang="en-IN" sz="1700" dirty="0" smtClean="0">
                <a:latin typeface="Times New Roman" pitchFamily="18" charset="0"/>
                <a:cs typeface="Times New Roman" pitchFamily="18" charset="0"/>
              </a:rPr>
              <a:t>10.1109/SUPERGEN.2009.5348306</a:t>
            </a:r>
          </a:p>
          <a:p>
            <a:pPr algn="just"/>
            <a:r>
              <a:rPr lang="en-IN" sz="1700" dirty="0" smtClean="0">
                <a:latin typeface="Times New Roman" pitchFamily="18" charset="0"/>
                <a:cs typeface="Times New Roman" pitchFamily="18" charset="0"/>
              </a:rPr>
              <a:t>[9] Li L, Yao-</a:t>
            </a:r>
            <a:r>
              <a:rPr lang="en-IN" sz="1700" dirty="0" err="1" smtClean="0">
                <a:latin typeface="Times New Roman" pitchFamily="18" charset="0"/>
                <a:cs typeface="Times New Roman" pitchFamily="18" charset="0"/>
              </a:rPr>
              <a:t>qiang</a:t>
            </a:r>
            <a:r>
              <a:rPr lang="en-IN" sz="1700" dirty="0" smtClean="0">
                <a:latin typeface="Times New Roman" pitchFamily="18" charset="0"/>
                <a:cs typeface="Times New Roman" pitchFamily="18" charset="0"/>
              </a:rPr>
              <a:t> X, Xing-</a:t>
            </a:r>
            <a:r>
              <a:rPr lang="en-IN" sz="1700" dirty="0" err="1" smtClean="0">
                <a:latin typeface="Times New Roman" pitchFamily="18" charset="0"/>
                <a:cs typeface="Times New Roman" pitchFamily="18" charset="0"/>
              </a:rPr>
              <a:t>zhi</a:t>
            </a:r>
            <a:r>
              <a:rPr lang="en-IN" sz="1700" dirty="0" smtClean="0">
                <a:latin typeface="Times New Roman" pitchFamily="18" charset="0"/>
                <a:cs typeface="Times New Roman" pitchFamily="18" charset="0"/>
              </a:rPr>
              <a:t> W, Kai W. Study on analysis and decision support system of power grid operation considering meteorological environment based on big data and GIS. In: Proceedings of the International Conference on Electricity Distribution (CICED); 10-13 Aug. 2016; Xi’an. New York: IEEE; 2016, pp. 1-6. DOI: 10.1109/CICED.2016.7576045 </a:t>
            </a:r>
            <a:endParaRPr lang="en-IN" sz="1700" dirty="0" smtClean="0">
              <a:latin typeface="Times New Roman" pitchFamily="18" charset="0"/>
              <a:cs typeface="Times New Roman" pitchFamily="18" charset="0"/>
            </a:endParaRPr>
          </a:p>
          <a:p>
            <a:pPr algn="just"/>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Nina DLF, </a:t>
            </a:r>
            <a:r>
              <a:rPr lang="en-IN" sz="1700" dirty="0" err="1" smtClean="0">
                <a:latin typeface="Times New Roman" pitchFamily="18" charset="0"/>
                <a:cs typeface="Times New Roman" pitchFamily="18" charset="0"/>
              </a:rPr>
              <a:t>Neto</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JVdF</a:t>
            </a:r>
            <a:r>
              <a:rPr lang="en-IN" sz="1700" dirty="0" smtClean="0">
                <a:latin typeface="Times New Roman" pitchFamily="18" charset="0"/>
                <a:cs typeface="Times New Roman" pitchFamily="18" charset="0"/>
              </a:rPr>
              <a:t>, Ferreira EFM, Santos </a:t>
            </a:r>
            <a:r>
              <a:rPr lang="en-IN" sz="1700" dirty="0" err="1" smtClean="0">
                <a:latin typeface="Times New Roman" pitchFamily="18" charset="0"/>
                <a:cs typeface="Times New Roman" pitchFamily="18" charset="0"/>
              </a:rPr>
              <a:t>AMd</a:t>
            </a:r>
            <a:r>
              <a:rPr lang="en-IN" sz="1700" dirty="0" smtClean="0">
                <a:latin typeface="Times New Roman" pitchFamily="18" charset="0"/>
                <a:cs typeface="Times New Roman" pitchFamily="18" charset="0"/>
              </a:rPr>
              <a:t>. Hybrid support system for decision making based on MLP‐ANN, IED and SCADA for disturbances analysis of electrical power distribution transformers. In: 2013 </a:t>
            </a:r>
            <a:r>
              <a:rPr lang="en-IN" sz="1700" dirty="0" err="1" smtClean="0">
                <a:latin typeface="Times New Roman" pitchFamily="18" charset="0"/>
                <a:cs typeface="Times New Roman" pitchFamily="18" charset="0"/>
              </a:rPr>
              <a:t>UKSim</a:t>
            </a:r>
            <a:r>
              <a:rPr lang="en-IN" sz="1700" dirty="0" smtClean="0">
                <a:latin typeface="Times New Roman" pitchFamily="18" charset="0"/>
                <a:cs typeface="Times New Roman" pitchFamily="18" charset="0"/>
              </a:rPr>
              <a:t> 15th International Conference on Computer Modelling and Simulation; Cambridge; 2013. pp. 12-20. DOI: 10.1109/UKSim.2013.147</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1292</TotalTime>
  <Words>1662</Words>
  <Application>Microsoft Office PowerPoint</Application>
  <PresentationFormat>On-screen Show (4:3)</PresentationFormat>
  <Paragraphs>67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Software and Hardware Decision Support System for Operators of Electrical Power Systems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2021-06-04T11:41:31Z</dcterms:modified>
</cp:coreProperties>
</file>