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Sliding Mode Control of Two-Parameter Fourth-Order Chaos Model of Power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a complex nonlinear system, the power system in operation may experience chaotic oscillation which can threaten the stability of the system for unexpected events and uncertain factors. Initially, through considering factors such as the generators, the power system node voltage amplitude and phase angle, this article establishes a fourth-order power system dynamic model and a two-parameter fourth-order power system mathematical model with load reactive power and mechanical input power as chaotic parameters to explore the mechanism and characteristics of chaos in the power system with the chaos theory. In addition, a sliding mode controller based on exponential reaching law for four state variables is designed, which is used to suppress the chaotic oscillation of the power system and guarantee the system can work stably at the target operating point within the chaotic parameter range. The designed controller can effectively suppress the chaos in power system and has an ideal performance</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four-dimensional power system model with electromagnetic and load power disturbance is built at the same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power stimulating the production and consumption of energy and improving the quality of daily life, it has also brought about some negative effects.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New </a:t>
            </a:r>
            <a:r>
              <a:rPr lang="en-IN" sz="2000" dirty="0" smtClean="0">
                <a:latin typeface="Times New Roman" pitchFamily="18" charset="0"/>
                <a:cs typeface="Times New Roman" pitchFamily="18" charset="0"/>
              </a:rPr>
              <a:t>and expanding technologies for electric power generation and application, such as photovoltaic (PV) and wind power generation, switching power converters, have great impact on power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validity of the chaotic motion criterion through numerical simulation was verified, which was helpful to better understand the nonlinear dynamic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a:t>
            </a:r>
            <a:r>
              <a:rPr lang="en-IN" sz="2000" dirty="0" err="1" smtClean="0">
                <a:latin typeface="Times New Roman" pitchFamily="18" charset="0"/>
                <a:cs typeface="Times New Roman" pitchFamily="18" charset="0"/>
              </a:rPr>
              <a:t>singlemachine</a:t>
            </a:r>
            <a:r>
              <a:rPr lang="en-IN" sz="2000" dirty="0" smtClean="0">
                <a:latin typeface="Times New Roman" pitchFamily="18" charset="0"/>
                <a:cs typeface="Times New Roman" pitchFamily="18" charset="0"/>
              </a:rPr>
              <a:t> infinite-bus (SMIB) power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responses of the states of the system </a:t>
            </a:r>
            <a:r>
              <a:rPr lang="en-IN" sz="2000" dirty="0" err="1" smtClean="0">
                <a:latin typeface="Times New Roman" pitchFamily="18" charset="0"/>
                <a:cs typeface="Times New Roman" pitchFamily="18" charset="0"/>
              </a:rPr>
              <a:t>sufer</a:t>
            </a:r>
            <a:r>
              <a:rPr lang="en-IN" sz="2000" dirty="0" smtClean="0">
                <a:latin typeface="Times New Roman" pitchFamily="18" charset="0"/>
                <a:cs typeface="Times New Roman" pitchFamily="18" charset="0"/>
              </a:rPr>
              <a:t> from the well-known chattering problem. </a:t>
            </a: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in the next section, we will use a second-order sliding mode </a:t>
            </a:r>
            <a:r>
              <a:rPr lang="en-IN" sz="2000" dirty="0" smtClean="0">
                <a:latin typeface="Times New Roman" pitchFamily="18" charset="0"/>
                <a:cs typeface="Times New Roman" pitchFamily="18" charset="0"/>
              </a:rPr>
              <a:t>controller </a:t>
            </a:r>
            <a:r>
              <a:rPr lang="en-IN" sz="2000" dirty="0" smtClean="0">
                <a:latin typeface="Times New Roman" pitchFamily="18" charset="0"/>
                <a:cs typeface="Times New Roman" pitchFamily="18" charset="0"/>
              </a:rPr>
              <a:t>to reduce the chattering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controllers given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sufer</a:t>
            </a:r>
            <a:r>
              <a:rPr lang="en-IN" sz="2000" dirty="0" smtClean="0">
                <a:latin typeface="Times New Roman" pitchFamily="18" charset="0"/>
                <a:cs typeface="Times New Roman" pitchFamily="18" charset="0"/>
              </a:rPr>
              <a:t> from chattering. To remedy this problem, we propose to use the second-order super-twisting sliding mode </a:t>
            </a:r>
            <a:r>
              <a:rPr lang="en-IN" sz="2000" dirty="0" smtClean="0">
                <a:latin typeface="Times New Roman" pitchFamily="18" charset="0"/>
                <a:cs typeface="Times New Roman" pitchFamily="18" charset="0"/>
              </a:rPr>
              <a:t>controller.</a:t>
            </a:r>
          </a:p>
          <a:p>
            <a:pPr algn="just">
              <a:lnSpc>
                <a:spcPct val="150000"/>
              </a:lnSpc>
            </a:pPr>
            <a:r>
              <a:rPr lang="en-IN" sz="2000" dirty="0" smtClean="0">
                <a:latin typeface="Times New Roman" pitchFamily="18" charset="0"/>
                <a:cs typeface="Times New Roman" pitchFamily="18" charset="0"/>
              </a:rPr>
              <a:t>Several types of SMC control schemes were designed to control the chaos and to avoid voltage collapse in power </a:t>
            </a:r>
            <a:r>
              <a:rPr lang="en-IN" sz="2000" dirty="0" smtClean="0">
                <a:latin typeface="Times New Roman" pitchFamily="18" charset="0"/>
                <a:cs typeface="Times New Roman" pitchFamily="18" charset="0"/>
              </a:rPr>
              <a:t>systems. </a:t>
            </a:r>
            <a:r>
              <a:rPr lang="en-IN" sz="2000" dirty="0" smtClean="0">
                <a:latin typeface="Times New Roman" pitchFamily="18" charset="0"/>
                <a:cs typeface="Times New Roman" pitchFamily="18" charset="0"/>
              </a:rPr>
              <a:t>However, SMC schemes </a:t>
            </a:r>
            <a:r>
              <a:rPr lang="en-IN" sz="2000" dirty="0" err="1" smtClean="0">
                <a:latin typeface="Times New Roman" pitchFamily="18" charset="0"/>
                <a:cs typeface="Times New Roman" pitchFamily="18" charset="0"/>
              </a:rPr>
              <a:t>sufer</a:t>
            </a:r>
            <a:r>
              <a:rPr lang="en-IN" sz="2000" dirty="0" smtClean="0">
                <a:latin typeface="Times New Roman" pitchFamily="18" charset="0"/>
                <a:cs typeface="Times New Roman" pitchFamily="18" charset="0"/>
              </a:rPr>
              <a:t> from the problem of chattering which is undesirable in practice.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second order power system with chaotic oscillation dynamic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was studied and proposed fuzzy fast terminal sliding mode controller based on equivalent control to stabilize the power system to synchronization </a:t>
            </a:r>
            <a:r>
              <a:rPr lang="en-IN" sz="2000" dirty="0" smtClean="0">
                <a:latin typeface="Times New Roman" pitchFamily="18" charset="0"/>
                <a:cs typeface="Times New Roman" pitchFamily="18" charset="0"/>
              </a:rPr>
              <a:t>status.</a:t>
            </a:r>
          </a:p>
          <a:p>
            <a:pPr algn="just">
              <a:lnSpc>
                <a:spcPct val="150000"/>
              </a:lnSpc>
            </a:pPr>
            <a:r>
              <a:rPr lang="en-IN" sz="2000" dirty="0" smtClean="0">
                <a:latin typeface="Times New Roman" pitchFamily="18" charset="0"/>
                <a:cs typeface="Times New Roman" pitchFamily="18" charset="0"/>
              </a:rPr>
              <a:t>The chaotic oscillation caused by the power disturbance may lead to unstable operation of the power grid.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a fourth-order power system model with power disturbance is established in this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nonlinear characteristic of the system under multiple disturbances is studied through the bifurcation diagram,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exponent spectrum and the phase plane.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the closed loop system when using the proposed feedback linearization controller was simulated using the MATLAB </a:t>
            </a:r>
            <a:r>
              <a:rPr lang="en-IN" sz="2000" dirty="0" err="1" smtClean="0">
                <a:latin typeface="Times New Roman" pitchFamily="18" charset="0"/>
                <a:cs typeface="Times New Roman" pitchFamily="18" charset="0"/>
              </a:rPr>
              <a:t>sofware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the closed loop system when using the conventional sliding mode controller was simulated using the MATLAB </a:t>
            </a:r>
            <a:r>
              <a:rPr lang="en-IN" sz="2000" dirty="0" err="1" smtClean="0">
                <a:latin typeface="Times New Roman" pitchFamily="18" charset="0"/>
                <a:cs typeface="Times New Roman" pitchFamily="18" charset="0"/>
              </a:rPr>
              <a:t>sofware</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initial and the desired states of the power system are the same as in the previous section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the closed loop system when using the second-order super-twisting sliding mode controller was simulated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Electric power systems are generally comprised of </a:t>
            </a:r>
            <a:r>
              <a:rPr lang="en-IN" sz="2000" dirty="0" err="1" smtClean="0">
                <a:latin typeface="Times New Roman" pitchFamily="18" charset="0"/>
                <a:cs typeface="Times New Roman" pitchFamily="18" charset="0"/>
              </a:rPr>
              <a:t>threephase</a:t>
            </a:r>
            <a:r>
              <a:rPr lang="en-IN" sz="2000" dirty="0" smtClean="0">
                <a:latin typeface="Times New Roman" pitchFamily="18" charset="0"/>
                <a:cs typeface="Times New Roman" pitchFamily="18" charset="0"/>
              </a:rPr>
              <a:t> AC systems operating essentially at constant voltages.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System Stability and Control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Kundur,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Power system stability involves the study of the dynamics of the power system under disturbances.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Nonlinear oscillations in power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H. Abed and P. P. Varaiya,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Oscillations are seen to occur for realistic parameter values, and the stability of the oscillations is studied both analytically and numerically.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Bifurcation theory and its application to nonlinear dynamical phenomena in an electrical power system</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V. </a:t>
                      </a:r>
                      <a:r>
                        <a:rPr lang="en-US" sz="2000" dirty="0" err="1">
                          <a:latin typeface="Times New Roman" pitchFamily="18" charset="0"/>
                          <a:ea typeface="Calibri"/>
                          <a:cs typeface="Times New Roman" pitchFamily="18" charset="0"/>
                        </a:rPr>
                        <a:t>Ajjarapu</a:t>
                      </a:r>
                      <a:r>
                        <a:rPr lang="en-US" sz="2000" dirty="0">
                          <a:latin typeface="Times New Roman" pitchFamily="18" charset="0"/>
                          <a:ea typeface="Calibri"/>
                          <a:cs typeface="Times New Roman" pitchFamily="18" charset="0"/>
                        </a:rPr>
                        <a:t> and B. Lee,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A low-dimensional center manifold reduction is applied to capture the relevant dynamics involved in the voltage collapse process.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Bifurcations in a power system model</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H. Nayfeh, A. M. Harb, and C.-M. Chin,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presence of these dynamic bifurcations motivates a re-examination of the role of saddle-node bifurcations in the voltage collapse phenomenon</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jpg"/>
          <p:cNvPicPr>
            <a:picLocks noGrp="1" noChangeAspect="1" noChangeArrowheads="1"/>
          </p:cNvPicPr>
          <p:nvPr>
            <p:ph idx="1"/>
          </p:nvPr>
        </p:nvPicPr>
        <p:blipFill>
          <a:blip r:embed="rId2"/>
          <a:srcRect/>
          <a:stretch>
            <a:fillRect/>
          </a:stretch>
        </p:blipFill>
        <p:spPr bwMode="auto">
          <a:xfrm>
            <a:off x="1981200" y="1752600"/>
            <a:ext cx="5943599" cy="4267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problem of controlling chaos in a power system is studied in this paper.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power system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using four </a:t>
            </a:r>
            <a:r>
              <a:rPr lang="en-IN" sz="2000" dirty="0" err="1" smtClean="0">
                <a:latin typeface="Times New Roman" pitchFamily="18" charset="0"/>
                <a:cs typeface="Times New Roman" pitchFamily="18" charset="0"/>
              </a:rPr>
              <a:t>firstorder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diferential</a:t>
            </a:r>
            <a:r>
              <a:rPr lang="en-IN" sz="2000" dirty="0" smtClean="0">
                <a:latin typeface="Times New Roman" pitchFamily="18" charset="0"/>
                <a:cs typeface="Times New Roman" pitchFamily="18" charset="0"/>
              </a:rPr>
              <a:t> equations. Simulation studies indicate that the system is chaotic for some values of the parameter </a:t>
            </a:r>
            <a:r>
              <a:rPr lang="en-IN" sz="2000" dirty="0" smtClean="0">
                <a:latin typeface="Times New Roman" pitchFamily="18" charset="0"/>
                <a:cs typeface="Times New Roman" pitchFamily="18" charset="0"/>
              </a:rPr>
              <a:t>1</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Three </a:t>
            </a:r>
            <a:r>
              <a:rPr lang="en-IN" sz="2000" dirty="0" smtClean="0">
                <a:latin typeface="Times New Roman" pitchFamily="18" charset="0"/>
                <a:cs typeface="Times New Roman" pitchFamily="18" charset="0"/>
              </a:rPr>
              <a:t>controllers are designed to suppress chaos in the system. </a:t>
            </a:r>
            <a:r>
              <a:rPr lang="en-IN" sz="2000" dirty="0" smtClean="0">
                <a:latin typeface="Times New Roman" pitchFamily="18" charset="0"/>
                <a:cs typeface="Times New Roman" pitchFamily="18" charset="0"/>
              </a:rPr>
              <a:t>The first </a:t>
            </a:r>
            <a:r>
              <a:rPr lang="en-IN" sz="2000" dirty="0" smtClean="0">
                <a:latin typeface="Times New Roman" pitchFamily="18" charset="0"/>
                <a:cs typeface="Times New Roman" pitchFamily="18" charset="0"/>
              </a:rPr>
              <a:t>controller is a feedback linearization controller.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second and third are of the sliding mode type.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simulation results show that the proposed control schemes work well. However, the second-order super-twisting sliding mode controller is the best among the three controllers </a:t>
            </a:r>
            <a:r>
              <a:rPr lang="en-IN" sz="2000" dirty="0" err="1" smtClean="0">
                <a:latin typeface="Times New Roman" pitchFamily="18" charset="0"/>
                <a:cs typeface="Times New Roman" pitchFamily="18" charset="0"/>
              </a:rPr>
              <a:t>sinceit</a:t>
            </a:r>
            <a:r>
              <a:rPr lang="en-IN" sz="2000" dirty="0" smtClean="0">
                <a:latin typeface="Times New Roman" pitchFamily="18" charset="0"/>
                <a:cs typeface="Times New Roman" pitchFamily="18" charset="0"/>
              </a:rPr>
              <a:t> possesses robustness features while having the advantage of less chattering as compared to the conventional sliding mode controller.</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P. </a:t>
            </a:r>
            <a:r>
              <a:rPr lang="en-IN" sz="1800" dirty="0" err="1" smtClean="0">
                <a:latin typeface="Times New Roman" pitchFamily="18" charset="0"/>
                <a:cs typeface="Times New Roman" pitchFamily="18" charset="0"/>
              </a:rPr>
              <a:t>Kundur</a:t>
            </a:r>
            <a:r>
              <a:rPr lang="en-IN" sz="1800" dirty="0" smtClean="0">
                <a:latin typeface="Times New Roman" pitchFamily="18" charset="0"/>
                <a:cs typeface="Times New Roman" pitchFamily="18" charset="0"/>
              </a:rPr>
              <a:t>, Power System Stability and Control, Electric Power Research Institute, McGraw-Hill Inc., New York, NY, USA, 1994.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J. </a:t>
            </a:r>
            <a:r>
              <a:rPr lang="en-IN" sz="1800" dirty="0" err="1" smtClean="0">
                <a:latin typeface="Times New Roman" pitchFamily="18" charset="0"/>
                <a:cs typeface="Times New Roman" pitchFamily="18" charset="0"/>
              </a:rPr>
              <a:t>Gleick</a:t>
            </a:r>
            <a:r>
              <a:rPr lang="en-IN" sz="1800" dirty="0" smtClean="0">
                <a:latin typeface="Times New Roman" pitchFamily="18" charset="0"/>
                <a:cs typeface="Times New Roman" pitchFamily="18" charset="0"/>
              </a:rPr>
              <a:t>, Chaos: Making a New Science, Viking Penguin Inc., New York, NY, USA, 12th edition, 1988.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J. </a:t>
            </a:r>
            <a:r>
              <a:rPr lang="en-IN" sz="1800" dirty="0" err="1" smtClean="0">
                <a:latin typeface="Times New Roman" pitchFamily="18" charset="0"/>
                <a:cs typeface="Times New Roman" pitchFamily="18" charset="0"/>
              </a:rPr>
              <a:t>Bordogna</a:t>
            </a:r>
            <a:r>
              <a:rPr lang="en-IN" sz="1800" dirty="0" smtClean="0">
                <a:latin typeface="Times New Roman" pitchFamily="18" charset="0"/>
                <a:cs typeface="Times New Roman" pitchFamily="18" charset="0"/>
              </a:rPr>
              <a:t>, “Te 21st century engineer,” IEEE Spectrum, vol. 38, no. 1, pp. 17-18, 2001.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E. H. Abed and P. P. </a:t>
            </a:r>
            <a:r>
              <a:rPr lang="en-IN" sz="1800" dirty="0" err="1" smtClean="0">
                <a:latin typeface="Times New Roman" pitchFamily="18" charset="0"/>
                <a:cs typeface="Times New Roman" pitchFamily="18" charset="0"/>
              </a:rPr>
              <a:t>Varaiya</a:t>
            </a:r>
            <a:r>
              <a:rPr lang="en-IN" sz="1800" dirty="0" smtClean="0">
                <a:latin typeface="Times New Roman" pitchFamily="18" charset="0"/>
                <a:cs typeface="Times New Roman" pitchFamily="18" charset="0"/>
              </a:rPr>
              <a:t>, “Nonlinear oscillations in power systems,” International Journal of Electrical Power &amp; Energy Systems, vol. 6, no. 1, pp. 37–43, 1984</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[5] V. </a:t>
            </a:r>
            <a:r>
              <a:rPr lang="en-IN" sz="1800" dirty="0" err="1" smtClean="0">
                <a:latin typeface="Times New Roman" pitchFamily="18" charset="0"/>
                <a:cs typeface="Times New Roman" pitchFamily="18" charset="0"/>
              </a:rPr>
              <a:t>Ajjarapu</a:t>
            </a:r>
            <a:r>
              <a:rPr lang="en-IN" sz="1800" dirty="0" smtClean="0">
                <a:latin typeface="Times New Roman" pitchFamily="18" charset="0"/>
                <a:cs typeface="Times New Roman" pitchFamily="18" charset="0"/>
              </a:rPr>
              <a:t> and B. Lee, “Bifurcation theory and its application to nonlinear dynamical phenomena in an electrical power system,” IEEE Transactions on Power Systems, vol. 7, no. 1, pp. 424–431, 1992.</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H.-D. Chiang, C.-W. Liu, P. P. </a:t>
            </a:r>
            <a:r>
              <a:rPr lang="en-IN" sz="1600" dirty="0" err="1" smtClean="0">
                <a:latin typeface="Times New Roman" pitchFamily="18" charset="0"/>
                <a:cs typeface="Times New Roman" pitchFamily="18" charset="0"/>
              </a:rPr>
              <a:t>Varaiya</a:t>
            </a:r>
            <a:r>
              <a:rPr lang="en-IN" sz="1600" dirty="0" smtClean="0">
                <a:latin typeface="Times New Roman" pitchFamily="18" charset="0"/>
                <a:cs typeface="Times New Roman" pitchFamily="18" charset="0"/>
              </a:rPr>
              <a:t>, F. F. Wu, and M. G. </a:t>
            </a:r>
            <a:r>
              <a:rPr lang="en-IN" sz="1600" dirty="0" err="1" smtClean="0">
                <a:latin typeface="Times New Roman" pitchFamily="18" charset="0"/>
                <a:cs typeface="Times New Roman" pitchFamily="18" charset="0"/>
              </a:rPr>
              <a:t>Lauby</a:t>
            </a:r>
            <a:r>
              <a:rPr lang="en-IN" sz="1600" dirty="0" smtClean="0">
                <a:latin typeface="Times New Roman" pitchFamily="18" charset="0"/>
                <a:cs typeface="Times New Roman" pitchFamily="18" charset="0"/>
              </a:rPr>
              <a:t>, “Chaos in a simple power system,” IEEE Transactions on Power Systems, vol. 8, no. 4, pp. 1407–1417, 1993.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O. Wang, E. H. Abed, and A. M. A. </a:t>
            </a:r>
            <a:r>
              <a:rPr lang="en-IN" sz="1600" dirty="0" err="1" smtClean="0">
                <a:latin typeface="Times New Roman" pitchFamily="18" charset="0"/>
                <a:cs typeface="Times New Roman" pitchFamily="18" charset="0"/>
              </a:rPr>
              <a:t>Hamdan</a:t>
            </a:r>
            <a:r>
              <a:rPr lang="en-IN" sz="1600" dirty="0" smtClean="0">
                <a:latin typeface="Times New Roman" pitchFamily="18" charset="0"/>
                <a:cs typeface="Times New Roman" pitchFamily="18" charset="0"/>
              </a:rPr>
              <a:t>, “Bifurcations, chaos, and crises in voltage collapse of a model power system,” IEEE Transactions on Circuits and Systems I: Fundamental </a:t>
            </a:r>
            <a:r>
              <a:rPr lang="en-IN" sz="1600" dirty="0" err="1" smtClean="0">
                <a:latin typeface="Times New Roman" pitchFamily="18" charset="0"/>
                <a:cs typeface="Times New Roman" pitchFamily="18" charset="0"/>
              </a:rPr>
              <a:t>Teory</a:t>
            </a:r>
            <a:r>
              <a:rPr lang="en-IN" sz="1600" dirty="0" smtClean="0">
                <a:latin typeface="Times New Roman" pitchFamily="18" charset="0"/>
                <a:cs typeface="Times New Roman" pitchFamily="18" charset="0"/>
              </a:rPr>
              <a:t> and Applications, vol. 41, no. 4, pp. 294–302, 1994.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 H. </a:t>
            </a:r>
            <a:r>
              <a:rPr lang="en-IN" sz="1600" dirty="0" err="1" smtClean="0">
                <a:latin typeface="Times New Roman" pitchFamily="18" charset="0"/>
                <a:cs typeface="Times New Roman" pitchFamily="18" charset="0"/>
              </a:rPr>
              <a:t>Nayfeh</a:t>
            </a:r>
            <a:r>
              <a:rPr lang="en-IN" sz="1600" dirty="0" smtClean="0">
                <a:latin typeface="Times New Roman" pitchFamily="18" charset="0"/>
                <a:cs typeface="Times New Roman" pitchFamily="18" charset="0"/>
              </a:rPr>
              <a:t>, A. M. </a:t>
            </a:r>
            <a:r>
              <a:rPr lang="en-IN" sz="1600" dirty="0" err="1" smtClean="0">
                <a:latin typeface="Times New Roman" pitchFamily="18" charset="0"/>
                <a:cs typeface="Times New Roman" pitchFamily="18" charset="0"/>
              </a:rPr>
              <a:t>Harb</a:t>
            </a:r>
            <a:r>
              <a:rPr lang="en-IN" sz="1600" dirty="0" smtClean="0">
                <a:latin typeface="Times New Roman" pitchFamily="18" charset="0"/>
                <a:cs typeface="Times New Roman" pitchFamily="18" charset="0"/>
              </a:rPr>
              <a:t>, and C.-M. Chin, “Bifurcations in a power system model,” International Journal of Bifurcation and Chaos, vol. 6, no. 3, pp. 497–512, 1996.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 </a:t>
            </a:r>
            <a:r>
              <a:rPr lang="en-IN" sz="1600" dirty="0" err="1" smtClean="0">
                <a:latin typeface="Times New Roman" pitchFamily="18" charset="0"/>
                <a:cs typeface="Times New Roman" pitchFamily="18" charset="0"/>
              </a:rPr>
              <a:t>Ji</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Venkatasubramanian</a:t>
            </a:r>
            <a:r>
              <a:rPr lang="en-IN" sz="1600" dirty="0" smtClean="0">
                <a:latin typeface="Times New Roman" pitchFamily="18" charset="0"/>
                <a:cs typeface="Times New Roman" pitchFamily="18" charset="0"/>
              </a:rPr>
              <a:t>, “Hard-limit induced chaos in a fundamental power system model,” International Journal of Electrical Power &amp; Energy Systems, vol. 18, no. 5, pp. 279–295, 1996.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K. G. Rajesh and K. R. </a:t>
            </a:r>
            <a:r>
              <a:rPr lang="en-IN" sz="1600" dirty="0" err="1" smtClean="0">
                <a:latin typeface="Times New Roman" pitchFamily="18" charset="0"/>
                <a:cs typeface="Times New Roman" pitchFamily="18" charset="0"/>
              </a:rPr>
              <a:t>Padiyar</a:t>
            </a:r>
            <a:r>
              <a:rPr lang="en-IN" sz="1600" dirty="0" smtClean="0">
                <a:latin typeface="Times New Roman" pitchFamily="18" charset="0"/>
                <a:cs typeface="Times New Roman" pitchFamily="18" charset="0"/>
              </a:rPr>
              <a:t>, “Bifurcation analysis of a three node power system with detailed models,” International Journal of Electrical Power &amp; Energy Systems, vol. 21, no. 5, pp. 375–393, 1999.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1340</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Sliding Mode Control of Two-Parameter Fourth-Order Chaos Model of Power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2021-06-04T12:41:24Z</dcterms:modified>
</cp:coreProperties>
</file>