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Reactive Power Control of Hybrid Multi-terminal HVDC Systems Considering the Interaction Between the AC Network and Multiple LCCs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1219200"/>
            <a:ext cx="7498080" cy="52578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strategy was developed for reactive power control of the line-commutated converters (LCCs) of hybrid multi-terminal high-voltage direct current (MT-HVDC) systems. In the conventional method, the reactive power outputs of hybrid MT-HVDC systems are regulated discontinuously by only using switched shunt devices (SSDs). If continuous reactive power compensation is required, additional devices, including a static compensator (STATCOM), are essential, but these are costly solution. However, in the proposed method, the reactive power outputs of hybrid MT-HVDC systems can be continuously regulated without any additional compensating device by adjusting DC voltage and using SSDs. Therefore, with the proposed method, an HVDC operator can control reactive power outputs and reduce costs, simultaneously. To achieve our objectives, we first describe how to determine the DC voltage set points that regulate the reactive power outputs of multiple grid-connected LCCs, and then realize coordinated control using SSDs. The utility of the method is demonstrated by case studies simulated </a:t>
            </a:r>
            <a:r>
              <a:rPr lang="en-IN" sz="2000" dirty="0" smtClean="0">
                <a:latin typeface="Times New Roman" pitchFamily="18" charset="0"/>
                <a:cs typeface="Times New Roman" pitchFamily="18" charset="0"/>
              </a:rPr>
              <a:t>using PSCAD and MATLAB.</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voltage margin method for interchange power control was applied to the DC voltage control block and the active power control block in the terminal 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the simulation of Hybrid </a:t>
            </a:r>
            <a:r>
              <a:rPr lang="en-IN" sz="2000" dirty="0" err="1" smtClean="0">
                <a:latin typeface="Times New Roman" pitchFamily="18" charset="0"/>
                <a:cs typeface="Times New Roman" pitchFamily="18" charset="0"/>
              </a:rPr>
              <a:t>multiinfeed</a:t>
            </a:r>
            <a:r>
              <a:rPr lang="en-IN" sz="2000" dirty="0" smtClean="0">
                <a:latin typeface="Times New Roman" pitchFamily="18" charset="0"/>
                <a:cs typeface="Times New Roman" pitchFamily="18" charset="0"/>
              </a:rPr>
              <a:t> HVDC link on RTDS is studied for its steady state and transient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developing countries to meet the energy demand long HVDC transmission lines are planned to the load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This resulted in two or more HVDC links terminating to close electrical proximity forming </a:t>
            </a:r>
            <a:r>
              <a:rPr lang="en-IN" sz="2000" dirty="0" err="1" smtClean="0">
                <a:latin typeface="Times New Roman" pitchFamily="18" charset="0"/>
                <a:cs typeface="Times New Roman" pitchFamily="18" charset="0"/>
              </a:rPr>
              <a:t>multiinfeed</a:t>
            </a:r>
            <a:r>
              <a:rPr lang="en-IN" sz="2000" dirty="0" smtClean="0">
                <a:latin typeface="Times New Roman" pitchFamily="18" charset="0"/>
                <a:cs typeface="Times New Roman" pitchFamily="18" charset="0"/>
              </a:rPr>
              <a:t> HVDC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of Line Commutated Converter (LCC) HVDC systems has become the proven technology.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increase the DC voltage level, the number of sub-modules of each arm should be increased drastically, leading to many technical problems in communication design, optical fibre instalment, cooler system design and so 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 problems above, a hybrid HVDC system consisted of LCC and cascaded hybrid MMC valves is proposed to realize ultra HVDC </a:t>
            </a:r>
            <a:r>
              <a:rPr lang="en-IN" sz="2000" dirty="0" smtClean="0">
                <a:latin typeface="Times New Roman" pitchFamily="18" charset="0"/>
                <a:cs typeface="Times New Roman" pitchFamily="18" charset="0"/>
              </a:rPr>
              <a:t>transmission.</a:t>
            </a:r>
          </a:p>
          <a:p>
            <a:pPr algn="just">
              <a:lnSpc>
                <a:spcPct val="150000"/>
              </a:lnSpc>
            </a:pPr>
            <a:r>
              <a:rPr lang="en-IN" sz="2000" dirty="0" smtClean="0">
                <a:latin typeface="Times New Roman" pitchFamily="18" charset="0"/>
                <a:cs typeface="Times New Roman" pitchFamily="18" charset="0"/>
              </a:rPr>
              <a:t>Thus, the application of the hybrid HVDC transmission system based on single hybrid MMC in ultrahigh voltage power transmission is faced with many technical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 system is able to ride through the DC fault. There won’t be problems for MMC to be applied to the ultra-high voltage direct current(UHVDC) 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Power Control Method on VSC-HVDC in a hybrid </a:t>
            </a:r>
            <a:r>
              <a:rPr lang="en-IN" sz="2000" dirty="0" err="1" smtClean="0">
                <a:latin typeface="Times New Roman" pitchFamily="18" charset="0"/>
                <a:cs typeface="Times New Roman" pitchFamily="18" charset="0"/>
              </a:rPr>
              <a:t>multiinfeed</a:t>
            </a:r>
            <a:r>
              <a:rPr lang="en-IN" sz="2000" dirty="0" smtClean="0">
                <a:latin typeface="Times New Roman" pitchFamily="18" charset="0"/>
                <a:cs typeface="Times New Roman" pitchFamily="18" charset="0"/>
              </a:rPr>
              <a:t> HVDC system is proposed in </a:t>
            </a:r>
            <a:r>
              <a:rPr lang="en-IN" sz="2000" dirty="0" smtClean="0">
                <a:latin typeface="Times New Roman" pitchFamily="18" charset="0"/>
                <a:cs typeface="Times New Roman" pitchFamily="18" charset="0"/>
              </a:rPr>
              <a:t>ref </a:t>
            </a:r>
            <a:r>
              <a:rPr lang="en-IN" sz="2000" dirty="0" smtClean="0">
                <a:latin typeface="Times New Roman" pitchFamily="18" charset="0"/>
                <a:cs typeface="Times New Roman" pitchFamily="18" charset="0"/>
              </a:rPr>
              <a:t>that can realize more effective support to system voltage by fully using the VSC-HVDC in comparison with the traditional control method and significantly improve the system voltage stability.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retain the capacitor voltages at a desired value, the approaches proposed in literature are (1) to use separate DC sources for each capacitor, (2) to use an auxiliary converter to inject current in the neutral point of the NPC to balance the dc side voltage, (3) to provide current path between neutral point of NPC to balance the DC side voltages, (4) another approach is to modify the converter switching pattern according to a control strategy to balance and maintain the required value of DC-side voltages.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design of the topology and controllers, the DC fault ride-through strategy and the online switching strategy for MMCs will be presented in this paper. Finally, the performance during DC faults and online switching are verified by extensive simulations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analysis above, MMC1 is used to control the DC voltage. MMC2 is used to control the active power.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 control circuit is used to control the average capacitor voltage of all of the sub-modules to be a constant. Thus, at any instant, the power transmission between the AC and DC side can be achieved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MMC1, S is set to Ⅰ, the control circuit is used to control the DC voltage of the converter. The other control type is adopted in MMC2, the control circuit will control the active power of the </a:t>
            </a:r>
            <a:r>
              <a:rPr lang="en-IN" sz="2000" dirty="0" smtClean="0">
                <a:latin typeface="Times New Roman" pitchFamily="18" charset="0"/>
                <a:cs typeface="Times New Roman" pitchFamily="18" charset="0"/>
              </a:rPr>
              <a:t>converter.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450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HVDC development and its reliability in China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Cheng, H. Feng and J. He,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HVDC is in a rapidly growing stage in China due to the immense demand of long-distance transmission.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Hybrid HVDC for integrating wind farms with special consideration on commutation failure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Zeng, L. Xu, L. Yao, S. J. Finney,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The configuration and operation principle of the hybrid HVDC system are described.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Hybrid HVDC system for multi-</a:t>
                      </a:r>
                      <a:r>
                        <a:rPr lang="en-US" sz="2000" dirty="0" err="1">
                          <a:latin typeface="Times New Roman"/>
                          <a:ea typeface="Calibri"/>
                          <a:cs typeface="Latha"/>
                        </a:rPr>
                        <a:t>infeed</a:t>
                      </a:r>
                      <a:r>
                        <a:rPr lang="en-US" sz="2000" dirty="0">
                          <a:latin typeface="Times New Roman"/>
                          <a:ea typeface="Calibri"/>
                          <a:cs typeface="Latha"/>
                        </a:rPr>
                        <a:t>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Shilpa G and P. Manohar,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One of the possible solution for better stability is using a VSC-HVDC as one of the infeed for the multi-infeed system.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Modeling and control design of hybrid-LCC and VSC-based-HVDC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Hahn, A. Geuß and M. Luther,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reveals an approach for dynamic modeling and control design of hybrid High-Voltage Direct Current (HVDC)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447800" y="1371600"/>
            <a:ext cx="70104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143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this paper, a hybrid UHVDC system with LCC and cascaded hybrid MMC valve group is proposed. The control strategy of the system is studied. And the system is of the following technical features. 1) Compared with the hybrid HVDC system with other structures, this system is better adapted to the requirements of UHVDC for its structure and control strategy. 2)Based on hybrid MMCs, the system can ride through DC faults without blocking converters, which is beneficial for the stability of the system. 3) Through a certain control strategy, the system can switch two operating modes (single/double valve) according to conditions to maintain a certain power transmission when one of the valves quit operation during faults or maintenances. The simulation results validate the theoretical analysis above.</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L. Cheng, H. </a:t>
            </a:r>
            <a:r>
              <a:rPr lang="en-IN" sz="1500" dirty="0" err="1" smtClean="0">
                <a:latin typeface="Times New Roman" pitchFamily="18" charset="0"/>
                <a:cs typeface="Times New Roman" pitchFamily="18" charset="0"/>
              </a:rPr>
              <a:t>Feng</a:t>
            </a:r>
            <a:r>
              <a:rPr lang="en-IN" sz="1500" dirty="0" smtClean="0">
                <a:latin typeface="Times New Roman" pitchFamily="18" charset="0"/>
                <a:cs typeface="Times New Roman" pitchFamily="18" charset="0"/>
              </a:rPr>
              <a:t> and J. He, ‘HVDC development and its reliability in China,’ 2013 IEEE Power &amp; Energy Society General Meeting, Vancouver, BC, 2013, pp. 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R. </a:t>
            </a:r>
            <a:r>
              <a:rPr lang="en-IN" sz="1500" dirty="0" err="1" smtClean="0">
                <a:latin typeface="Times New Roman" pitchFamily="18" charset="0"/>
                <a:cs typeface="Times New Roman" pitchFamily="18" charset="0"/>
              </a:rPr>
              <a:t>Zeng</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L. Yao, S. J. Finney, et al ‘Hybrid HVDC for integrating wind farms with special consideration on commutation failure,’ IEEE Transactions on Power Delivery, 2016, vol. 31, no. 2, pp. 789–797.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Shilpa</a:t>
            </a:r>
            <a:r>
              <a:rPr lang="en-IN" sz="1500" dirty="0" smtClean="0">
                <a:latin typeface="Times New Roman" pitchFamily="18" charset="0"/>
                <a:cs typeface="Times New Roman" pitchFamily="18" charset="0"/>
              </a:rPr>
              <a:t> G and P. </a:t>
            </a:r>
            <a:r>
              <a:rPr lang="en-IN" sz="1500" dirty="0" err="1" smtClean="0">
                <a:latin typeface="Times New Roman" pitchFamily="18" charset="0"/>
                <a:cs typeface="Times New Roman" pitchFamily="18" charset="0"/>
              </a:rPr>
              <a:t>Manohar</a:t>
            </a:r>
            <a:r>
              <a:rPr lang="en-IN" sz="1500" dirty="0" smtClean="0">
                <a:latin typeface="Times New Roman" pitchFamily="18" charset="0"/>
                <a:cs typeface="Times New Roman" pitchFamily="18" charset="0"/>
              </a:rPr>
              <a:t>, ‘Hybrid HVDC system for multi-</a:t>
            </a:r>
            <a:r>
              <a:rPr lang="en-IN" sz="1500" dirty="0" err="1" smtClean="0">
                <a:latin typeface="Times New Roman" pitchFamily="18" charset="0"/>
                <a:cs typeface="Times New Roman" pitchFamily="18" charset="0"/>
              </a:rPr>
              <a:t>infeed</a:t>
            </a:r>
            <a:r>
              <a:rPr lang="en-IN" sz="1500" dirty="0" smtClean="0">
                <a:latin typeface="Times New Roman" pitchFamily="18" charset="0"/>
                <a:cs typeface="Times New Roman" pitchFamily="18" charset="0"/>
              </a:rPr>
              <a:t> applications,’2013International Conference on Emerging Trends in Communication, Control, Signal Processing and Computing Applications (C2SPCA), Bangalore, 2013, pp. 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C. Hahn, A. </a:t>
            </a:r>
            <a:r>
              <a:rPr lang="en-IN" sz="1500" dirty="0" err="1" smtClean="0">
                <a:latin typeface="Times New Roman" pitchFamily="18" charset="0"/>
                <a:cs typeface="Times New Roman" pitchFamily="18" charset="0"/>
              </a:rPr>
              <a:t>Geuß</a:t>
            </a:r>
            <a:r>
              <a:rPr lang="en-IN" sz="1500" dirty="0" smtClean="0">
                <a:latin typeface="Times New Roman" pitchFamily="18" charset="0"/>
                <a:cs typeface="Times New Roman" pitchFamily="18" charset="0"/>
              </a:rPr>
              <a:t> and M. Luther,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and control design of hybrid-LCC and VSC-based-HVDC systems,’2016 IEEE/PES Transmission and Distribution Conference and Exposition (T&amp;D), Dallas, TX, 2016, pp. 1-6.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Z.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H. Huang, G. Tang and Y. Zhou, ‘Two new techniques to solve the problems with multi-</a:t>
            </a:r>
            <a:r>
              <a:rPr lang="en-IN" sz="1500" dirty="0" err="1" smtClean="0">
                <a:latin typeface="Times New Roman" pitchFamily="18" charset="0"/>
                <a:cs typeface="Times New Roman" pitchFamily="18" charset="0"/>
              </a:rPr>
              <a:t>infeed</a:t>
            </a:r>
            <a:r>
              <a:rPr lang="en-IN" sz="1500" dirty="0" smtClean="0">
                <a:latin typeface="Times New Roman" pitchFamily="18" charset="0"/>
                <a:cs typeface="Times New Roman" pitchFamily="18" charset="0"/>
              </a:rPr>
              <a:t> HVDC systems,’ 2014 International Conference on Power System Technology, Chengdu, 2014, pp. 2075- 2082.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C.Y. Zhao, T. Li, et al, ‘The hybrid HVDC transmission using Line Commutated Converter and Full Bridge Modular Multilevel Converter,’2013 IET Renewable Power Generation Conference (IET RPG), 2013, pp. 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 Lee, S. Cui, S. Kim, et al, ‘Control of hybrid HVDC transmission system with LCC and FB-MMC,’ 2014 IEEE Energy Conversion Congress and Exposition (ECCE), Pittsburgh, PA, 2014, pp. 475-482.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 Tang and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 LCC and MMC hybrid HVDC topology with DC line fault clearance capability,’ International Journal of Electrical Power &amp; Energy Systems, 2014, vol. 62, pp. 419-428, 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Tang,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Y. Zhou, ‘Impacts of Three MMCHVDC Configurations on AC System Stability Under DC Line Faults,’ IEEE Transactions on Power Systems, 2014, vol. PP, pp. 1-11.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J. Jung, S. Cui, J. H. Lee, et al, ‘A New Topology of Multilevel VSC Converter for a Hybrid HVDC Transmission System,’ IEEE Transactions on Power Electronics, 2017, vol. 32, no. 6, pp. 4199-4209.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1539</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Reactive Power Control of Hybrid Multi-terminal HVDC Systems Considering the Interaction Between the AC Network and Multiple LCCs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2021-06-04T09:27:25Z</dcterms:modified>
</cp:coreProperties>
</file>