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6/4/2021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6/4/2021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6/4/2021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6/4/2021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6/4/2021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6/4/2021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PMU Based Frequency Regulation Paradigm for Multi-Area Power Systems Reliability Improvement</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9200" y="152400"/>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219200" y="8382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work proposes a novel frequency regulation paradigm for multi-area interconnected power systems. The developed approach capitalizes on </a:t>
            </a:r>
            <a:r>
              <a:rPr lang="en-IN" sz="2000" dirty="0" err="1" smtClean="0">
                <a:latin typeface="Times New Roman" pitchFamily="18" charset="0"/>
                <a:cs typeface="Times New Roman" pitchFamily="18" charset="0"/>
              </a:rPr>
              <a:t>phasor</a:t>
            </a:r>
            <a:r>
              <a:rPr lang="en-IN" sz="2000" dirty="0" smtClean="0">
                <a:latin typeface="Times New Roman" pitchFamily="18" charset="0"/>
                <a:cs typeface="Times New Roman" pitchFamily="18" charset="0"/>
              </a:rPr>
              <a:t> measurement units (PMUs) advanced monitoring to overcome design limitations imposed by legacy supervisory control and data acquisition (SCADA) systems. For this, a novel measurement-based controller integrating primary and secondary regulation is proposed. First, taking advantage of PMUs synchronized measurements, novel centralized corrective actions are developed using dynamic data aggregation. These actions provide a foreknowledge of generators expected steady-state during the system dynamics, significantly improving the system frequency rebound and steady-state realization while ensuring null area control errors (ACE).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lnSpcReduction="10000"/>
          </a:bodyPr>
          <a:lstStyle/>
          <a:p>
            <a:pPr algn="just">
              <a:lnSpc>
                <a:spcPct val="150000"/>
              </a:lnSpc>
              <a:buNone/>
            </a:pPr>
            <a:r>
              <a:rPr lang="en-IN" sz="2000" dirty="0" smtClean="0">
                <a:latin typeface="Times New Roman" pitchFamily="18" charset="0"/>
                <a:cs typeface="Times New Roman" pitchFamily="18" charset="0"/>
              </a:rPr>
              <a:t>    Next</a:t>
            </a:r>
            <a:r>
              <a:rPr lang="en-IN" sz="2000" dirty="0" smtClean="0">
                <a:latin typeface="Times New Roman" pitchFamily="18" charset="0"/>
                <a:cs typeface="Times New Roman" pitchFamily="18" charset="0"/>
              </a:rPr>
              <a:t>, a new local power system stabilizing perspective is developed. This controller provides local </a:t>
            </a:r>
            <a:r>
              <a:rPr lang="en-IN" sz="2000" dirty="0" err="1" smtClean="0">
                <a:latin typeface="Times New Roman" pitchFamily="18" charset="0"/>
                <a:cs typeface="Times New Roman" pitchFamily="18" charset="0"/>
              </a:rPr>
              <a:t>counterweighting</a:t>
            </a:r>
            <a:r>
              <a:rPr lang="en-IN" sz="2000" dirty="0" smtClean="0">
                <a:latin typeface="Times New Roman" pitchFamily="18" charset="0"/>
                <a:cs typeface="Times New Roman" pitchFamily="18" charset="0"/>
              </a:rPr>
              <a:t> actions allowing for faster corrective actions without compromising the system dynamic response, i.e. mitigating oscillations and overshoots. The proposed approach design considers monitoring and communication system non-</a:t>
            </a:r>
            <a:r>
              <a:rPr lang="en-IN" sz="2000" dirty="0" err="1" smtClean="0">
                <a:latin typeface="Times New Roman" pitchFamily="18" charset="0"/>
                <a:cs typeface="Times New Roman" pitchFamily="18" charset="0"/>
              </a:rPr>
              <a:t>idealities</a:t>
            </a:r>
            <a:r>
              <a:rPr lang="en-IN" sz="2000" dirty="0" smtClean="0">
                <a:latin typeface="Times New Roman" pitchFamily="18" charset="0"/>
                <a:cs typeface="Times New Roman" pitchFamily="18" charset="0"/>
              </a:rPr>
              <a:t>, such as: latency, processing and waiting time, measurements synchronization and sampling resolution. In addition, stability and steady-state objectives are mathematically demonstrated, and comparative simulation case-studies developed. Obtained results indicate a meaningful improvement of power systems frequency regulation and reliability, including faster steady-state realization and rebound, mitigation of oscillations and overshoot, improved service capacity and higher reliability to cascade events.</a:t>
            </a: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disturbances that have affected the power system can be thoroughly studied and analyzed using the high reporting rate of the PMU.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helps in modifying the existing power system to a more stable system. The classification of the faults based on the signature patterns associated with each disturbance can be done with the help of PMU data</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All the disturbances are tested in this system at different positions and the results where verified using the GUI developed in MATLAB</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post disturbance analysis cannot be efficiently done using the SCADA.</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this paper, we consider a placement problem to ensure </a:t>
            </a:r>
            <a:r>
              <a:rPr lang="en-IN" sz="2000" dirty="0" err="1" smtClean="0">
                <a:latin typeface="Times New Roman" pitchFamily="18" charset="0"/>
                <a:cs typeface="Times New Roman" pitchFamily="18" charset="0"/>
              </a:rPr>
              <a:t>observability</a:t>
            </a:r>
            <a:r>
              <a:rPr lang="en-IN" sz="2000" dirty="0" smtClean="0">
                <a:latin typeface="Times New Roman" pitchFamily="18" charset="0"/>
                <a:cs typeface="Times New Roman" pitchFamily="18" charset="0"/>
              </a:rPr>
              <a:t> while achieving a desired level of reliability of </a:t>
            </a:r>
            <a:r>
              <a:rPr lang="en-IN" sz="2000" dirty="0" err="1" smtClean="0">
                <a:latin typeface="Times New Roman" pitchFamily="18" charset="0"/>
                <a:cs typeface="Times New Roman" pitchFamily="18" charset="0"/>
              </a:rPr>
              <a:t>observability</a:t>
            </a:r>
            <a:r>
              <a:rPr lang="en-IN" sz="2000" dirty="0" smtClean="0">
                <a:latin typeface="Times New Roman" pitchFamily="18" charset="0"/>
                <a:cs typeface="Times New Roman" pitchFamily="18" charset="0"/>
              </a:rPr>
              <a: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 </a:t>
            </a:r>
            <a:r>
              <a:rPr lang="en-IN" sz="2000" dirty="0" smtClean="0">
                <a:latin typeface="Times New Roman" pitchFamily="18" charset="0"/>
                <a:cs typeface="Times New Roman" pitchFamily="18" charset="0"/>
              </a:rPr>
              <a:t>placement model is developed considering the reliability of an individual PMU (p), to achieve a specified level of system-wide reliability (R). The problem is formulated as a two-stage optimization model</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An integer linear programming (ILP) approach to solve this problem was proposed </a:t>
            </a:r>
            <a:r>
              <a:rPr lang="en-IN" sz="2000" dirty="0" smtClean="0">
                <a:latin typeface="Times New Roman" pitchFamily="18" charset="0"/>
                <a:cs typeface="Times New Roman" pitchFamily="18" charset="0"/>
              </a:rPr>
              <a:t>by, </a:t>
            </a:r>
            <a:r>
              <a:rPr lang="en-IN" sz="2000" dirty="0" smtClean="0">
                <a:latin typeface="Times New Roman" pitchFamily="18" charset="0"/>
                <a:cs typeface="Times New Roman" pitchFamily="18" charset="0"/>
              </a:rPr>
              <a:t>and subsequently extended by </a:t>
            </a:r>
            <a:r>
              <a:rPr lang="en-IN" sz="2000" dirty="0" smtClean="0">
                <a:latin typeface="Times New Roman" pitchFamily="18" charset="0"/>
                <a:cs typeface="Times New Roman" pitchFamily="18" charset="0"/>
              </a:rPr>
              <a:t>Gou </a:t>
            </a:r>
            <a:r>
              <a:rPr lang="en-IN" sz="2000" dirty="0" smtClean="0">
                <a:latin typeface="Times New Roman" pitchFamily="18" charset="0"/>
                <a:cs typeface="Times New Roman" pitchFamily="18" charset="0"/>
              </a:rPr>
              <a:t>to address the cases of redundancy, partial </a:t>
            </a:r>
            <a:r>
              <a:rPr lang="en-IN" sz="2000" dirty="0" err="1" smtClean="0">
                <a:latin typeface="Times New Roman" pitchFamily="18" charset="0"/>
                <a:cs typeface="Times New Roman" pitchFamily="18" charset="0"/>
              </a:rPr>
              <a:t>observability</a:t>
            </a:r>
            <a:r>
              <a:rPr lang="en-IN" sz="2000" dirty="0" smtClean="0">
                <a:latin typeface="Times New Roman" pitchFamily="18" charset="0"/>
                <a:cs typeface="Times New Roman" pitchFamily="18" charset="0"/>
              </a:rPr>
              <a:t>, and pre-existing conventional measurements.</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This paper proposes a new system for analyzing the PMU data and monitoring power system faults with minimum operator skill so that the post event information can be identified and handled effectively in the Load Dispatch </a:t>
            </a:r>
            <a:r>
              <a:rPr lang="en-IN" sz="2000" dirty="0" err="1" smtClean="0">
                <a:latin typeface="Times New Roman" pitchFamily="18" charset="0"/>
                <a:cs typeface="Times New Roman" pitchFamily="18" charset="0"/>
              </a:rPr>
              <a:t>Centers</a:t>
            </a:r>
            <a:r>
              <a:rPr lang="en-IN" sz="2000" dirty="0" smtClean="0">
                <a:latin typeface="Times New Roman" pitchFamily="18" charset="0"/>
                <a:cs typeface="Times New Roman" pitchFamily="18" charset="0"/>
              </a:rPr>
              <a: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Wavelet </a:t>
            </a:r>
            <a:r>
              <a:rPr lang="en-IN" sz="2000" dirty="0" smtClean="0">
                <a:latin typeface="Times New Roman" pitchFamily="18" charset="0"/>
                <a:cs typeface="Times New Roman" pitchFamily="18" charset="0"/>
              </a:rPr>
              <a:t>based signal processing methods with the intelligence of the fuzzy based classifiers to extract all the features in the PMU data is proposed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new analysis methodology using the </a:t>
            </a:r>
            <a:r>
              <a:rPr lang="en-IN" sz="2000" dirty="0" err="1" smtClean="0">
                <a:latin typeface="Times New Roman" pitchFamily="18" charset="0"/>
                <a:cs typeface="Times New Roman" pitchFamily="18" charset="0"/>
              </a:rPr>
              <a:t>Lyapunov</a:t>
            </a:r>
            <a:r>
              <a:rPr lang="en-IN" sz="2000" dirty="0" smtClean="0">
                <a:latin typeface="Times New Roman" pitchFamily="18" charset="0"/>
                <a:cs typeface="Times New Roman" pitchFamily="18" charset="0"/>
              </a:rPr>
              <a:t> Exponent was proposed to analyse the transient stability condition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paper focuses on building a system to identify various disturbances in the power grid. The system will be able to classify the different disturbances and faults that occur in the grid.</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System reliability is the probability that a system will perform its intended function for a given period of time under pre-specified operating conditions.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Moreover, for a system to perform its intended functions, it is important that all components and subsystems contained in the system are highly reliable and able to perform specified functions within given requirements</a:t>
            </a:r>
            <a:r>
              <a:rPr lang="en-IN" sz="2000" dirty="0" smtClean="0">
                <a:latin typeface="Times New Roman" pitchFamily="18" charset="0"/>
                <a:cs typeface="Times New Roman" pitchFamily="18" charset="0"/>
              </a:rPr>
              <a:t>.</a:t>
            </a:r>
          </a:p>
          <a:p>
            <a:pPr algn="just">
              <a:lnSpc>
                <a:spcPct val="150000"/>
              </a:lnSpc>
            </a:pPr>
            <a:r>
              <a:rPr lang="en-IN" sz="2000" dirty="0" err="1" smtClean="0">
                <a:latin typeface="Times New Roman" pitchFamily="18" charset="0"/>
                <a:cs typeface="Times New Roman" pitchFamily="18" charset="0"/>
              </a:rPr>
              <a:t>Reliabilitybased</a:t>
            </a:r>
            <a:r>
              <a:rPr lang="en-IN" sz="2000" dirty="0" smtClean="0">
                <a:latin typeface="Times New Roman" pitchFamily="18" charset="0"/>
                <a:cs typeface="Times New Roman" pitchFamily="18" charset="0"/>
              </a:rPr>
              <a:t> models have been used widely in system design optimization to improve system functionality and reliability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simple model is very effective in computing placement solutions with desired levels of system reliability, given the reliability of individual PMUs.</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3022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The wide world of wide-area measurement</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Phadke, A. G. and de Moraes, R. M.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contributions here provide an account of the most advanced stages in WAMS development in major world economies.</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Reliability analysis of Wide Area Measurement System based on the centralized distributed model</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Liu, W.-X, Liu, N., Fan, Y.-F., Zhang, L.-X., and Zhang, X.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In this paper, based on Centralized Distributed model, a study method of reliability of WAMS is presented.</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2166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Synchronized </a:t>
                      </a:r>
                      <a:r>
                        <a:rPr lang="en-US" sz="2000" dirty="0" err="1">
                          <a:latin typeface="Times New Roman"/>
                          <a:ea typeface="Calibri"/>
                          <a:cs typeface="Latha"/>
                        </a:rPr>
                        <a:t>phasor</a:t>
                      </a:r>
                      <a:r>
                        <a:rPr lang="en-US" sz="2000" dirty="0">
                          <a:latin typeface="Times New Roman"/>
                          <a:ea typeface="Calibri"/>
                          <a:cs typeface="Latha"/>
                        </a:rPr>
                        <a:t> measurements in power systems</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Phadke, A. G.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Many of the research projects concerned with applications of synchronized phasor measurements are described.</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Comparison of several PMU placement algorithms for state estimation</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Dongjie, X., Renmu, H., Peng, W., and Tao, X.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Synchronized </a:t>
                      </a:r>
                      <a:r>
                        <a:rPr lang="en-US" sz="2000" dirty="0" err="1">
                          <a:solidFill>
                            <a:srgbClr val="333333"/>
                          </a:solidFill>
                          <a:latin typeface="Times New Roman"/>
                          <a:ea typeface="Calibri"/>
                          <a:cs typeface="Latha"/>
                        </a:rPr>
                        <a:t>phasor</a:t>
                      </a:r>
                      <a:r>
                        <a:rPr lang="en-US" sz="2000" dirty="0">
                          <a:solidFill>
                            <a:srgbClr val="333333"/>
                          </a:solidFill>
                          <a:latin typeface="Times New Roman"/>
                          <a:ea typeface="Calibri"/>
                          <a:cs typeface="Latha"/>
                        </a:rPr>
                        <a:t> measurement units (PMUs) have evolved into a practical tool for measurement of power system voltage and current </a:t>
                      </a:r>
                      <a:r>
                        <a:rPr lang="en-US" sz="2000" dirty="0" err="1">
                          <a:solidFill>
                            <a:srgbClr val="333333"/>
                          </a:solidFill>
                          <a:latin typeface="Times New Roman"/>
                          <a:ea typeface="Calibri"/>
                          <a:cs typeface="Latha"/>
                        </a:rPr>
                        <a:t>phasors</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descr="C:\Users\ELCOT-Lenovo\Desktop\pic.jpg"/>
          <p:cNvPicPr>
            <a:picLocks noGrp="1" noChangeAspect="1" noChangeArrowheads="1"/>
          </p:cNvPicPr>
          <p:nvPr>
            <p:ph idx="1"/>
          </p:nvPr>
        </p:nvPicPr>
        <p:blipFill>
          <a:blip r:embed="rId2"/>
          <a:srcRect/>
          <a:stretch>
            <a:fillRect/>
          </a:stretch>
        </p:blipFill>
        <p:spPr bwMode="auto">
          <a:xfrm>
            <a:off x="1752600" y="1524000"/>
            <a:ext cx="6248400" cy="4648199"/>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Autofit/>
          </a:bodyPr>
          <a:lstStyle/>
          <a:p>
            <a:pPr algn="just">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paper presents a two-stage reliability-based PMU placement approach for power system </a:t>
            </a:r>
            <a:r>
              <a:rPr lang="en-IN" sz="2000" dirty="0" err="1" smtClean="0">
                <a:latin typeface="Times New Roman" pitchFamily="18" charset="0"/>
                <a:cs typeface="Times New Roman" pitchFamily="18" charset="0"/>
              </a:rPr>
              <a:t>observability</a:t>
            </a:r>
            <a:r>
              <a:rPr lang="en-IN" sz="2000" dirty="0" smtClean="0">
                <a:latin typeface="Times New Roman" pitchFamily="18" charset="0"/>
                <a:cs typeface="Times New Roman" pitchFamily="18" charset="0"/>
              </a:rPr>
              <a:t>. The reliability-based placement of PMUs was considered using an ILP and a non-linear reliability maximization model. The main contribution of this paper is to bring reliability considerations into PMU placement in large and complex power systems. The consideration of system reliability targets and individual PMU reliability provides a much better understanding and insight, while determining redundancy level at each node or bus. In the proposed approach, the inclusion of a system reliability constraint results in more PMU placements, almost 60 per cent of the nodes, but this improves the reliability of the </a:t>
            </a:r>
            <a:r>
              <a:rPr lang="en-IN" sz="2000" dirty="0" err="1" smtClean="0">
                <a:latin typeface="Times New Roman" pitchFamily="18" charset="0"/>
                <a:cs typeface="Times New Roman" pitchFamily="18" charset="0"/>
              </a:rPr>
              <a:t>observability</a:t>
            </a:r>
            <a:r>
              <a:rPr lang="en-IN" sz="2000" dirty="0" smtClean="0">
                <a:latin typeface="Times New Roman" pitchFamily="18" charset="0"/>
                <a:cs typeface="Times New Roman" pitchFamily="18" charset="0"/>
              </a:rPr>
              <a:t> significantly. However, this increase in the number of PMUs can be managed by ensuring higher PMU reliabilities. The reliability maximization model in the second stage identifies the optimal solution that maximizes system reliability from candidate solutions found in the first stage. </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800" dirty="0" smtClean="0">
                <a:latin typeface="Times New Roman" pitchFamily="18" charset="0"/>
                <a:cs typeface="Times New Roman" pitchFamily="18" charset="0"/>
              </a:rPr>
              <a:t>1 </a:t>
            </a:r>
            <a:r>
              <a:rPr lang="en-IN" sz="1800" dirty="0" err="1" smtClean="0">
                <a:latin typeface="Times New Roman" pitchFamily="18" charset="0"/>
                <a:cs typeface="Times New Roman" pitchFamily="18" charset="0"/>
              </a:rPr>
              <a:t>Phadke</a:t>
            </a:r>
            <a:r>
              <a:rPr lang="en-IN" sz="1800" dirty="0" smtClean="0">
                <a:latin typeface="Times New Roman" pitchFamily="18" charset="0"/>
                <a:cs typeface="Times New Roman" pitchFamily="18" charset="0"/>
              </a:rPr>
              <a:t>, A. G. and de </a:t>
            </a:r>
            <a:r>
              <a:rPr lang="en-IN" sz="1800" dirty="0" err="1" smtClean="0">
                <a:latin typeface="Times New Roman" pitchFamily="18" charset="0"/>
                <a:cs typeface="Times New Roman" pitchFamily="18" charset="0"/>
              </a:rPr>
              <a:t>Moraes</a:t>
            </a:r>
            <a:r>
              <a:rPr lang="en-IN" sz="1800" dirty="0" smtClean="0">
                <a:latin typeface="Times New Roman" pitchFamily="18" charset="0"/>
                <a:cs typeface="Times New Roman" pitchFamily="18" charset="0"/>
              </a:rPr>
              <a:t>, R. M. The wide world of wide-area measurement. IEEE Power Energy, 2008, 6(5), 52–65.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2 </a:t>
            </a:r>
            <a:r>
              <a:rPr lang="en-IN" sz="1800" dirty="0" smtClean="0">
                <a:latin typeface="Times New Roman" pitchFamily="18" charset="0"/>
                <a:cs typeface="Times New Roman" pitchFamily="18" charset="0"/>
              </a:rPr>
              <a:t>Liu, W.-X, Liu, N., Fan, Y.-F., Zhang, L.-X., and Zhang, X. Reliability analysis of Wide Area Measurement System based on the centralized distributed model. In Power Systems Conference and Exposition IEEE/PES, 2009, pp. 1–6.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3 </a:t>
            </a:r>
            <a:r>
              <a:rPr lang="en-IN" sz="1800" dirty="0" err="1" smtClean="0">
                <a:latin typeface="Times New Roman" pitchFamily="18" charset="0"/>
                <a:cs typeface="Times New Roman" pitchFamily="18" charset="0"/>
              </a:rPr>
              <a:t>Phadke</a:t>
            </a:r>
            <a:r>
              <a:rPr lang="en-IN" sz="1800" dirty="0" smtClean="0">
                <a:latin typeface="Times New Roman" pitchFamily="18" charset="0"/>
                <a:cs typeface="Times New Roman" pitchFamily="18" charset="0"/>
              </a:rPr>
              <a:t>, A. G. Synchronized </a:t>
            </a:r>
            <a:r>
              <a:rPr lang="en-IN" sz="1800" dirty="0" err="1" smtClean="0">
                <a:latin typeface="Times New Roman" pitchFamily="18" charset="0"/>
                <a:cs typeface="Times New Roman" pitchFamily="18" charset="0"/>
              </a:rPr>
              <a:t>phasor</a:t>
            </a:r>
            <a:r>
              <a:rPr lang="en-IN" sz="1800" dirty="0" smtClean="0">
                <a:latin typeface="Times New Roman" pitchFamily="18" charset="0"/>
                <a:cs typeface="Times New Roman" pitchFamily="18" charset="0"/>
              </a:rPr>
              <a:t> measurements in power systems. IEEE Comp. Appl. Power Syst., 1993, 6(2), 10–15.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4 </a:t>
            </a:r>
            <a:r>
              <a:rPr lang="en-IN" sz="1800" dirty="0" err="1" smtClean="0">
                <a:latin typeface="Times New Roman" pitchFamily="18" charset="0"/>
                <a:cs typeface="Times New Roman" pitchFamily="18" charset="0"/>
              </a:rPr>
              <a:t>Phadke</a:t>
            </a:r>
            <a:r>
              <a:rPr lang="en-IN" sz="1800" dirty="0" smtClean="0">
                <a:latin typeface="Times New Roman" pitchFamily="18" charset="0"/>
                <a:cs typeface="Times New Roman" pitchFamily="18" charset="0"/>
              </a:rPr>
              <a:t>, A. G. and Thorp, J. S. Synchronized </a:t>
            </a:r>
            <a:r>
              <a:rPr lang="en-IN" sz="1800" dirty="0" err="1" smtClean="0">
                <a:latin typeface="Times New Roman" pitchFamily="18" charset="0"/>
                <a:cs typeface="Times New Roman" pitchFamily="18" charset="0"/>
              </a:rPr>
              <a:t>phasor</a:t>
            </a:r>
            <a:r>
              <a:rPr lang="en-IN" sz="1800" dirty="0" smtClean="0">
                <a:latin typeface="Times New Roman" pitchFamily="18" charset="0"/>
                <a:cs typeface="Times New Roman" pitchFamily="18" charset="0"/>
              </a:rPr>
              <a:t> measurements and their applications, 2008 (Springer, New York</a:t>
            </a:r>
            <a:r>
              <a:rPr lang="en-IN" sz="1800" dirty="0" smtClean="0">
                <a:latin typeface="Times New Roman" pitchFamily="18" charset="0"/>
                <a:cs typeface="Times New Roman" pitchFamily="18" charset="0"/>
              </a:rPr>
              <a:t>).</a:t>
            </a:r>
          </a:p>
          <a:p>
            <a:pPr algn="just">
              <a:lnSpc>
                <a:spcPct val="160000"/>
              </a:lnSpc>
            </a:pPr>
            <a:r>
              <a:rPr lang="en-IN" sz="1800" dirty="0" smtClean="0">
                <a:latin typeface="Times New Roman" pitchFamily="18" charset="0"/>
                <a:cs typeface="Times New Roman" pitchFamily="18" charset="0"/>
              </a:rPr>
              <a:t>5 </a:t>
            </a:r>
            <a:r>
              <a:rPr lang="en-IN" sz="1800" dirty="0" err="1" smtClean="0">
                <a:latin typeface="Times New Roman" pitchFamily="18" charset="0"/>
                <a:cs typeface="Times New Roman" pitchFamily="18" charset="0"/>
              </a:rPr>
              <a:t>Novosel</a:t>
            </a:r>
            <a:r>
              <a:rPr lang="en-IN" sz="1800" dirty="0" smtClean="0">
                <a:latin typeface="Times New Roman" pitchFamily="18" charset="0"/>
                <a:cs typeface="Times New Roman" pitchFamily="18" charset="0"/>
              </a:rPr>
              <a:t>, D., </a:t>
            </a:r>
            <a:r>
              <a:rPr lang="en-IN" sz="1800" dirty="0" err="1" smtClean="0">
                <a:latin typeface="Times New Roman" pitchFamily="18" charset="0"/>
                <a:cs typeface="Times New Roman" pitchFamily="18" charset="0"/>
              </a:rPr>
              <a:t>Madani</a:t>
            </a:r>
            <a:r>
              <a:rPr lang="en-IN" sz="1800" dirty="0" smtClean="0">
                <a:latin typeface="Times New Roman" pitchFamily="18" charset="0"/>
                <a:cs typeface="Times New Roman" pitchFamily="18" charset="0"/>
              </a:rPr>
              <a:t>, V., </a:t>
            </a:r>
            <a:r>
              <a:rPr lang="en-IN" sz="1800" dirty="0" err="1" smtClean="0">
                <a:latin typeface="Times New Roman" pitchFamily="18" charset="0"/>
                <a:cs typeface="Times New Roman" pitchFamily="18" charset="0"/>
              </a:rPr>
              <a:t>Bhargava</a:t>
            </a:r>
            <a:r>
              <a:rPr lang="en-IN" sz="1800" dirty="0" smtClean="0">
                <a:latin typeface="Times New Roman" pitchFamily="18" charset="0"/>
                <a:cs typeface="Times New Roman" pitchFamily="18" charset="0"/>
              </a:rPr>
              <a:t>, B., Vu, K., and Cole, J. Dawn of the grid synchronization. IEEE Power Energy Mag., 2008, 6(1), 49–60.</a:t>
            </a:r>
            <a:endParaRPr lang="en-US" sz="18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a:t>
            </a:r>
            <a:r>
              <a:rPr lang="en-IN" sz="1600" dirty="0" err="1" smtClean="0">
                <a:latin typeface="Times New Roman" pitchFamily="18" charset="0"/>
                <a:cs typeface="Times New Roman" pitchFamily="18" charset="0"/>
              </a:rPr>
              <a:t>Dua</a:t>
            </a:r>
            <a:r>
              <a:rPr lang="en-IN" sz="1600" dirty="0" smtClean="0">
                <a:latin typeface="Times New Roman" pitchFamily="18" charset="0"/>
                <a:cs typeface="Times New Roman" pitchFamily="18" charset="0"/>
              </a:rPr>
              <a:t>, D., </a:t>
            </a:r>
            <a:r>
              <a:rPr lang="en-IN" sz="1600" dirty="0" err="1" smtClean="0">
                <a:latin typeface="Times New Roman" pitchFamily="18" charset="0"/>
                <a:cs typeface="Times New Roman" pitchFamily="18" charset="0"/>
              </a:rPr>
              <a:t>Dhambhare</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Gajbhiye</a:t>
            </a:r>
            <a:r>
              <a:rPr lang="en-IN" sz="1600" dirty="0" smtClean="0">
                <a:latin typeface="Times New Roman" pitchFamily="18" charset="0"/>
                <a:cs typeface="Times New Roman" pitchFamily="18" charset="0"/>
              </a:rPr>
              <a:t>, R. K., and </a:t>
            </a:r>
            <a:r>
              <a:rPr lang="en-IN" sz="1600" dirty="0" err="1" smtClean="0">
                <a:latin typeface="Times New Roman" pitchFamily="18" charset="0"/>
                <a:cs typeface="Times New Roman" pitchFamily="18" charset="0"/>
              </a:rPr>
              <a:t>Soman</a:t>
            </a:r>
            <a:r>
              <a:rPr lang="en-IN" sz="1600" dirty="0" smtClean="0">
                <a:latin typeface="Times New Roman" pitchFamily="18" charset="0"/>
                <a:cs typeface="Times New Roman" pitchFamily="18" charset="0"/>
              </a:rPr>
              <a:t>, S. A. Optimal multistage scheduling of PMU placement: an ILP approach. IEEE Trans. Power </a:t>
            </a:r>
            <a:r>
              <a:rPr lang="en-IN" sz="1600" dirty="0" err="1" smtClean="0">
                <a:latin typeface="Times New Roman" pitchFamily="18" charset="0"/>
                <a:cs typeface="Times New Roman" pitchFamily="18" charset="0"/>
              </a:rPr>
              <a:t>Deliv</a:t>
            </a:r>
            <a:r>
              <a:rPr lang="en-IN" sz="1600" dirty="0" smtClean="0">
                <a:latin typeface="Times New Roman" pitchFamily="18" charset="0"/>
                <a:cs typeface="Times New Roman" pitchFamily="18" charset="0"/>
              </a:rPr>
              <a:t>., 2008, 23(4), 1812–2388.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7 </a:t>
            </a:r>
            <a:r>
              <a:rPr lang="en-IN" sz="1600" dirty="0" err="1" smtClean="0">
                <a:latin typeface="Times New Roman" pitchFamily="18" charset="0"/>
                <a:cs typeface="Times New Roman" pitchFamily="18" charset="0"/>
              </a:rPr>
              <a:t>Dongjie</a:t>
            </a:r>
            <a:r>
              <a:rPr lang="en-IN" sz="1600" dirty="0" smtClean="0">
                <a:latin typeface="Times New Roman" pitchFamily="18" charset="0"/>
                <a:cs typeface="Times New Roman" pitchFamily="18" charset="0"/>
              </a:rPr>
              <a:t>, X., </a:t>
            </a:r>
            <a:r>
              <a:rPr lang="en-IN" sz="1600" dirty="0" err="1" smtClean="0">
                <a:latin typeface="Times New Roman" pitchFamily="18" charset="0"/>
                <a:cs typeface="Times New Roman" pitchFamily="18" charset="0"/>
              </a:rPr>
              <a:t>Renmu</a:t>
            </a:r>
            <a:r>
              <a:rPr lang="en-IN" sz="1600" dirty="0" smtClean="0">
                <a:latin typeface="Times New Roman" pitchFamily="18" charset="0"/>
                <a:cs typeface="Times New Roman" pitchFamily="18" charset="0"/>
              </a:rPr>
              <a:t>, H., </a:t>
            </a:r>
            <a:r>
              <a:rPr lang="en-IN" sz="1600" dirty="0" err="1" smtClean="0">
                <a:latin typeface="Times New Roman" pitchFamily="18" charset="0"/>
                <a:cs typeface="Times New Roman" pitchFamily="18" charset="0"/>
              </a:rPr>
              <a:t>Peng</a:t>
            </a:r>
            <a:r>
              <a:rPr lang="en-IN" sz="1600" dirty="0" smtClean="0">
                <a:latin typeface="Times New Roman" pitchFamily="18" charset="0"/>
                <a:cs typeface="Times New Roman" pitchFamily="18" charset="0"/>
              </a:rPr>
              <a:t>, W., and Tao, X. Comparison of several PMU placement algorithms for state estimation. In Proceedings of Institute of Electrical Engineering International Conference of Developments in Power Systems Protection, 2004, pp. 32–35.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8 </a:t>
            </a:r>
            <a:r>
              <a:rPr lang="en-IN" sz="1600" dirty="0" err="1" smtClean="0">
                <a:latin typeface="Times New Roman" pitchFamily="18" charset="0"/>
                <a:cs typeface="Times New Roman" pitchFamily="18" charset="0"/>
              </a:rPr>
              <a:t>Denegri</a:t>
            </a:r>
            <a:r>
              <a:rPr lang="en-IN" sz="1600" dirty="0" smtClean="0">
                <a:latin typeface="Times New Roman" pitchFamily="18" charset="0"/>
                <a:cs typeface="Times New Roman" pitchFamily="18" charset="0"/>
              </a:rPr>
              <a:t>, G. B., </a:t>
            </a:r>
            <a:r>
              <a:rPr lang="en-IN" sz="1600" dirty="0" err="1" smtClean="0">
                <a:latin typeface="Times New Roman" pitchFamily="18" charset="0"/>
                <a:cs typeface="Times New Roman" pitchFamily="18" charset="0"/>
              </a:rPr>
              <a:t>Invernizzi</a:t>
            </a:r>
            <a:r>
              <a:rPr lang="en-IN" sz="1600" dirty="0" smtClean="0">
                <a:latin typeface="Times New Roman" pitchFamily="18" charset="0"/>
                <a:cs typeface="Times New Roman" pitchFamily="18" charset="0"/>
              </a:rPr>
              <a:t>, M., and Milano, F. A security oriented approach to PMU positioning for advanced monitoring of a transmission grid. In Proceedings of IEEE International Conference on Power Systems, 2002, vol. 2, pp. 798–803.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9 </a:t>
            </a:r>
            <a:r>
              <a:rPr lang="en-IN" sz="1600" dirty="0" smtClean="0">
                <a:latin typeface="Times New Roman" pitchFamily="18" charset="0"/>
                <a:cs typeface="Times New Roman" pitchFamily="18" charset="0"/>
              </a:rPr>
              <a:t>Baldwin, T. L., </a:t>
            </a:r>
            <a:r>
              <a:rPr lang="en-IN" sz="1600" dirty="0" err="1" smtClean="0">
                <a:latin typeface="Times New Roman" pitchFamily="18" charset="0"/>
                <a:cs typeface="Times New Roman" pitchFamily="18" charset="0"/>
              </a:rPr>
              <a:t>Mili</a:t>
            </a:r>
            <a:r>
              <a:rPr lang="en-IN" sz="1600" dirty="0" smtClean="0">
                <a:latin typeface="Times New Roman" pitchFamily="18" charset="0"/>
                <a:cs typeface="Times New Roman" pitchFamily="18" charset="0"/>
              </a:rPr>
              <a:t>, L., </a:t>
            </a:r>
            <a:r>
              <a:rPr lang="en-IN" sz="1600" dirty="0" err="1" smtClean="0">
                <a:latin typeface="Times New Roman" pitchFamily="18" charset="0"/>
                <a:cs typeface="Times New Roman" pitchFamily="18" charset="0"/>
              </a:rPr>
              <a:t>Boisen</a:t>
            </a:r>
            <a:r>
              <a:rPr lang="en-IN" sz="1600" dirty="0" smtClean="0">
                <a:latin typeface="Times New Roman" pitchFamily="18" charset="0"/>
                <a:cs typeface="Times New Roman" pitchFamily="18" charset="0"/>
              </a:rPr>
              <a:t>, M. B., and </a:t>
            </a:r>
            <a:r>
              <a:rPr lang="en-IN" sz="1600" dirty="0" err="1" smtClean="0">
                <a:latin typeface="Times New Roman" pitchFamily="18" charset="0"/>
                <a:cs typeface="Times New Roman" pitchFamily="18" charset="0"/>
              </a:rPr>
              <a:t>Adapa</a:t>
            </a:r>
            <a:r>
              <a:rPr lang="en-IN" sz="1600" dirty="0" smtClean="0">
                <a:latin typeface="Times New Roman" pitchFamily="18" charset="0"/>
                <a:cs typeface="Times New Roman" pitchFamily="18" charset="0"/>
              </a:rPr>
              <a:t>, R. Power system </a:t>
            </a:r>
            <a:r>
              <a:rPr lang="en-IN" sz="1600" dirty="0" err="1" smtClean="0">
                <a:latin typeface="Times New Roman" pitchFamily="18" charset="0"/>
                <a:cs typeface="Times New Roman" pitchFamily="18" charset="0"/>
              </a:rPr>
              <a:t>observability</a:t>
            </a:r>
            <a:r>
              <a:rPr lang="en-IN" sz="1600" dirty="0" smtClean="0">
                <a:latin typeface="Times New Roman" pitchFamily="18" charset="0"/>
                <a:cs typeface="Times New Roman" pitchFamily="18" charset="0"/>
              </a:rPr>
              <a:t> with minimal </a:t>
            </a:r>
            <a:r>
              <a:rPr lang="en-IN" sz="1600" dirty="0" err="1" smtClean="0">
                <a:latin typeface="Times New Roman" pitchFamily="18" charset="0"/>
                <a:cs typeface="Times New Roman" pitchFamily="18" charset="0"/>
              </a:rPr>
              <a:t>phasor</a:t>
            </a:r>
            <a:r>
              <a:rPr lang="en-IN" sz="1600" dirty="0" smtClean="0">
                <a:latin typeface="Times New Roman" pitchFamily="18" charset="0"/>
                <a:cs typeface="Times New Roman" pitchFamily="18" charset="0"/>
              </a:rPr>
              <a:t> measurement placement. IEEE Trans. Power Syst., 1993, 8(2), 707–715.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10 </a:t>
            </a:r>
            <a:r>
              <a:rPr lang="en-IN" sz="1600" dirty="0" err="1" smtClean="0">
                <a:latin typeface="Times New Roman" pitchFamily="18" charset="0"/>
                <a:cs typeface="Times New Roman" pitchFamily="18" charset="0"/>
              </a:rPr>
              <a:t>Xu</a:t>
            </a:r>
            <a:r>
              <a:rPr lang="en-IN" sz="1600" dirty="0" smtClean="0">
                <a:latin typeface="Times New Roman" pitchFamily="18" charset="0"/>
                <a:cs typeface="Times New Roman" pitchFamily="18" charset="0"/>
              </a:rPr>
              <a:t>, B. and </a:t>
            </a:r>
            <a:r>
              <a:rPr lang="en-IN" sz="1600" dirty="0" err="1" smtClean="0">
                <a:latin typeface="Times New Roman" pitchFamily="18" charset="0"/>
                <a:cs typeface="Times New Roman" pitchFamily="18" charset="0"/>
              </a:rPr>
              <a:t>Abur</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Observability</a:t>
            </a:r>
            <a:r>
              <a:rPr lang="en-IN" sz="1600" dirty="0" smtClean="0">
                <a:latin typeface="Times New Roman" pitchFamily="18" charset="0"/>
                <a:cs typeface="Times New Roman" pitchFamily="18" charset="0"/>
              </a:rPr>
              <a:t> analysis and measurement placement for systems with PMUs. In IEEE Power Systems Conference Expo 2004, vol. 2, pp. 943–946.</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1303</TotalTime>
  <Words>1428</Words>
  <Application>Microsoft Office PowerPoint</Application>
  <PresentationFormat>On-screen Show (4:3)</PresentationFormat>
  <Paragraphs>68</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PMU Based Frequency Regulation Paradigm for Multi-Area Power Systems Reliability Improvement</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568</cp:revision>
  <dcterms:created xsi:type="dcterms:W3CDTF">2006-08-16T00:00:00Z</dcterms:created>
  <dcterms:modified xsi:type="dcterms:W3CDTF">2021-06-04T08:21:02Z</dcterms:modified>
</cp:coreProperties>
</file>