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Joint Label Inference and </a:t>
            </a:r>
            <a:r>
              <a:rPr lang="en-IN" b="1" dirty="0" err="1" smtClean="0">
                <a:latin typeface="Times New Roman" pitchFamily="18" charset="0"/>
                <a:cs typeface="Times New Roman" pitchFamily="18" charset="0"/>
              </a:rPr>
              <a:t>Discriminant</a:t>
            </a:r>
            <a:r>
              <a:rPr lang="en-IN" b="1" dirty="0" smtClean="0">
                <a:latin typeface="Times New Roman" pitchFamily="18" charset="0"/>
                <a:cs typeface="Times New Roman" pitchFamily="18" charset="0"/>
              </a:rPr>
              <a:t>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Graph-based </a:t>
            </a:r>
            <a:r>
              <a:rPr lang="en-IN" sz="2000" dirty="0" smtClean="0">
                <a:latin typeface="Times New Roman" pitchFamily="18" charset="0"/>
                <a:cs typeface="Times New Roman" pitchFamily="18" charset="0"/>
              </a:rPr>
              <a:t>learning in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models provides an effective tool for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big data sets in high-dimensional spaces. It has been useful for propagating a small set of initial labels to a large set of unlabeled data. Thus, it meets the requirements of many emerging applications. However, in real-world applications, the scarcity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can negatively affect the performance of the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method. In this article, we present a new framework for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learning called joint label inference and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embedding for soft label inference and linear feature extraction. The proposed criterion and its associated optimization algorithm take advantage of both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and unlabeled data samples in order to estimate the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transformation. This type of criterion should allow learning more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models. Nine public image data sets are used in the experiments and method comparisons. These experimental results show that the performance of the proposed method is superior to that of many advanced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graph-based algorithms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498080" cy="5715000"/>
          </a:xfrm>
        </p:spPr>
        <p:txBody>
          <a:bodyPr>
            <a:noAutofit/>
          </a:bodyPr>
          <a:lstStyle/>
          <a:p>
            <a:pPr algn="just">
              <a:lnSpc>
                <a:spcPct val="150000"/>
              </a:lnSpc>
            </a:pPr>
            <a:r>
              <a:rPr lang="en-IN" sz="1900" dirty="0" smtClean="0">
                <a:latin typeface="Times New Roman" pitchFamily="18" charset="0"/>
                <a:cs typeface="Times New Roman" pitchFamily="18" charset="0"/>
              </a:rPr>
              <a:t>A novel constrained affinity matrix construction method is introduced for initial graph construction, which has the powerful ability to excavate the proficiency and complicated structure in the data.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In this paper, a new constrained graph-based semi-supervised algorithm called constrained label propagation with particle competition and cooperation (CLPPCC) is presented for HSI classification</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Several experiments were performed to evaluate the learning efficiency of our proposal and demonstrate its superiority when compared to alternatives in this section</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In this paper, we considered a graph-based semi-supervised problem where the usage of unlabeled samples might deteriorate the model performance in HSI classification.</a:t>
            </a:r>
            <a:endParaRPr lang="en-US" sz="19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consider the problem of inferring node labels in a partially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graph where each node in the graph has multiple label types and each label type has a large number of possible labels.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concrete problem considered in this paper is that of inferring multiple fields such as the hometowns, current cities, and employers of users of a social network, where users often only partially fill in their profile, if at all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show that this inference problem cannot be split up into separate problems, one for each label type, without loss of </a:t>
            </a:r>
            <a:r>
              <a:rPr lang="en-IN" sz="2000" dirty="0" smtClean="0">
                <a:latin typeface="Times New Roman" pitchFamily="18" charset="0"/>
                <a:cs typeface="Times New Roman" pitchFamily="18" charset="0"/>
              </a:rPr>
              <a:t>accuracy.</a:t>
            </a:r>
          </a:p>
          <a:p>
            <a:pPr algn="just">
              <a:lnSpc>
                <a:spcPct val="150000"/>
              </a:lnSpc>
            </a:pPr>
            <a:r>
              <a:rPr lang="en-IN" sz="2000" dirty="0" smtClean="0">
                <a:latin typeface="Times New Roman" pitchFamily="18" charset="0"/>
                <a:cs typeface="Times New Roman" pitchFamily="18" charset="0"/>
              </a:rPr>
              <a:t>The first uses alternating maximization on a relaxation of the objective, such that each iteration solves a convex 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new active multi-view multi-learner framework based on genetic algorithm (GA-MVML AL) was proposed by </a:t>
            </a:r>
            <a:r>
              <a:rPr lang="en-IN" sz="2000" dirty="0" err="1" smtClean="0">
                <a:latin typeface="Times New Roman" pitchFamily="18" charset="0"/>
                <a:cs typeface="Times New Roman" pitchFamily="18" charset="0"/>
              </a:rPr>
              <a:t>Jamshidpour</a:t>
            </a:r>
            <a:r>
              <a:rPr lang="en-IN" sz="2000" dirty="0" smtClean="0">
                <a:latin typeface="Times New Roman" pitchFamily="18" charset="0"/>
                <a:cs typeface="Times New Roman" pitchFamily="18" charset="0"/>
              </a:rPr>
              <a:t> et al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used the unique high dimensionality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 to construct multi-view algorithms and obtain a more accurate data distribution by multi-learner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proposed algorithm has the power to enhance the effectiveness of label propagation, which benefits from the advantages of the constrained graph construction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purpose of estimating the performance of our proposed CLPPCC algorithm, several related algorithms were used for comparative experiments such as TSVM, LGC, and LPA.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Although there has been some work on understanding how to combine and weigh different edge types for best prediction performance (</a:t>
            </a:r>
            <a:r>
              <a:rPr lang="en-IN" sz="2000" dirty="0" err="1" smtClean="0">
                <a:latin typeface="Times New Roman" pitchFamily="18" charset="0"/>
                <a:cs typeface="Times New Roman" pitchFamily="18" charset="0"/>
              </a:rPr>
              <a:t>Macskassy</a:t>
            </a:r>
            <a:r>
              <a:rPr lang="en-IN" sz="2000" dirty="0" smtClean="0">
                <a:latin typeface="Times New Roman" pitchFamily="18" charset="0"/>
                <a:cs typeface="Times New Roman" pitchFamily="18" charset="0"/>
              </a:rPr>
              <a:t>, 2007), the edge types (analogous to our reason for an edge) were given up front; we recover them </a:t>
            </a:r>
            <a:r>
              <a:rPr lang="en-IN" sz="2000" dirty="0" smtClean="0">
                <a:latin typeface="Times New Roman" pitchFamily="18" charset="0"/>
                <a:cs typeface="Times New Roman" pitchFamily="18" charset="0"/>
              </a:rPr>
              <a:t>automatically.</a:t>
            </a:r>
          </a:p>
          <a:p>
            <a:pPr algn="just">
              <a:lnSpc>
                <a:spcPct val="150000"/>
              </a:lnSpc>
            </a:pPr>
            <a:r>
              <a:rPr lang="en-IN" sz="2000" dirty="0" smtClean="0">
                <a:latin typeface="Times New Roman" pitchFamily="18" charset="0"/>
                <a:cs typeface="Times New Roman" pitchFamily="18" charset="0"/>
              </a:rPr>
              <a:t>We observe similar performance of both methods for hometown and current city, but increasing improvements for high school, college, and employer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Social network cluster sizes must display wide variation (e.g., the cluster for users living in New York city versus those in small rural areas), and it is unclear if current network community detection algorithms offer good performance across the entire range of community sizes (</a:t>
            </a:r>
            <a:r>
              <a:rPr lang="en-IN" sz="2000" dirty="0" err="1" smtClean="0">
                <a:latin typeface="Times New Roman" pitchFamily="18" charset="0"/>
                <a:cs typeface="Times New Roman" pitchFamily="18" charset="0"/>
              </a:rPr>
              <a:t>Leskovec</a:t>
            </a:r>
            <a:r>
              <a:rPr lang="en-IN" sz="2000" dirty="0" smtClean="0">
                <a:latin typeface="Times New Roman" pitchFamily="18" charset="0"/>
                <a:cs typeface="Times New Roman" pitchFamily="18" charset="0"/>
              </a:rPr>
              <a:t> et al., 2010).</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Mixed membership stochastic </a:t>
                      </a:r>
                      <a:r>
                        <a:rPr lang="en-US" sz="2000" dirty="0" err="1">
                          <a:latin typeface="Times New Roman"/>
                          <a:ea typeface="Calibri"/>
                          <a:cs typeface="Latha"/>
                        </a:rPr>
                        <a:t>blockmodels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Edoardo M. Airoldi, David M. Blei, Stephen E. Fienberg, and Eric P. Xing.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introduce a class of latent variable models for pairwise measurements: mixed membership stochastic blockmodels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Gradient-based algorithms with applications to signalrecovery problems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Amir Beck and Marc Teboulle.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We focus on the mathematical elements and ideas for building fast gradient-based methods and derive their complexity bounds.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730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Regularization and semi-supervised learning on large graphs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Mikhail Belkin, Irina Matveeva, and Partha Niyogi.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algorithms are very simple and involve solving a single, usually sparse, system of linear equations.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Manifold regularization: A geometric framework for learning from labeled and unlabeled examples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Mikhail Belkin, Partha Niyogi, and Vikas Sindhwani.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propose a family of learning algorithms based on a new form of regularization that allows us to exploit the geometry of the marginal distribution.</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png"/>
          <p:cNvPicPr>
            <a:picLocks noGrp="1" noChangeAspect="1" noChangeArrowheads="1"/>
          </p:cNvPicPr>
          <p:nvPr>
            <p:ph idx="1"/>
          </p:nvPr>
        </p:nvPicPr>
        <p:blipFill>
          <a:blip r:embed="rId2"/>
          <a:srcRect/>
          <a:stretch>
            <a:fillRect/>
          </a:stretch>
        </p:blipFill>
        <p:spPr bwMode="auto">
          <a:xfrm>
            <a:off x="1905000" y="1371600"/>
            <a:ext cx="64008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proposed the problem of jointly inferring multiple correlated label types in a large network and described the problems with existing single-label models. We noted that one particular failure mode of existing methods in our problem setting is that edges are often created for a reason associated with a particular label type (e.g., in a social network, two users may link because they went to the same high school, but they did not go to the same college). We identified three network properties that model this phenomenon: edges are created for a reason (P1), they are generally created only for one reason (P2), and sharing the same value for a label type is necessary but not sufficient for having an edge between two nodes (P3).</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err="1" smtClean="0">
                <a:latin typeface="Times New Roman" pitchFamily="18" charset="0"/>
                <a:cs typeface="Times New Roman" pitchFamily="18" charset="0"/>
              </a:rPr>
              <a:t>Edoardo</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Airoldi</a:t>
            </a:r>
            <a:r>
              <a:rPr lang="en-IN" sz="1500" dirty="0" smtClean="0">
                <a:latin typeface="Times New Roman" pitchFamily="18" charset="0"/>
                <a:cs typeface="Times New Roman" pitchFamily="18" charset="0"/>
              </a:rPr>
              <a:t>, David M. </a:t>
            </a:r>
            <a:r>
              <a:rPr lang="en-IN" sz="1500" dirty="0" err="1" smtClean="0">
                <a:latin typeface="Times New Roman" pitchFamily="18" charset="0"/>
                <a:cs typeface="Times New Roman" pitchFamily="18" charset="0"/>
              </a:rPr>
              <a:t>Blei</a:t>
            </a:r>
            <a:r>
              <a:rPr lang="en-IN" sz="1500" dirty="0" smtClean="0">
                <a:latin typeface="Times New Roman" pitchFamily="18" charset="0"/>
                <a:cs typeface="Times New Roman" pitchFamily="18" charset="0"/>
              </a:rPr>
              <a:t>, Stephen E. Fienberg, and Eric P. Xing. Mixed membership stochastic </a:t>
            </a:r>
            <a:r>
              <a:rPr lang="en-IN" sz="1500" dirty="0" err="1" smtClean="0">
                <a:latin typeface="Times New Roman" pitchFamily="18" charset="0"/>
                <a:cs typeface="Times New Roman" pitchFamily="18" charset="0"/>
              </a:rPr>
              <a:t>blockmodels</a:t>
            </a:r>
            <a:r>
              <a:rPr lang="en-IN" sz="1500" dirty="0" smtClean="0">
                <a:latin typeface="Times New Roman" pitchFamily="18" charset="0"/>
                <a:cs typeface="Times New Roman" pitchFamily="18" charset="0"/>
              </a:rPr>
              <a:t>. Journal of Machine Learning Research, 9(Sep):1981–2014, 2008. </a:t>
            </a:r>
            <a:endParaRPr lang="en-IN" sz="1500" dirty="0" smtClean="0">
              <a:latin typeface="Times New Roman" pitchFamily="18" charset="0"/>
              <a:cs typeface="Times New Roman" pitchFamily="18" charset="0"/>
            </a:endParaRPr>
          </a:p>
          <a:p>
            <a:pPr algn="just">
              <a:lnSpc>
                <a:spcPct val="160000"/>
              </a:lnSpc>
            </a:pPr>
            <a:r>
              <a:rPr lang="en-IN" sz="1500" dirty="0" err="1" smtClean="0">
                <a:latin typeface="Times New Roman" pitchFamily="18" charset="0"/>
                <a:cs typeface="Times New Roman" pitchFamily="18" charset="0"/>
              </a:rPr>
              <a:t>Shumeet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Baluja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Rohan</a:t>
            </a:r>
            <a:r>
              <a:rPr lang="en-IN" sz="1500" dirty="0" smtClean="0">
                <a:latin typeface="Times New Roman" pitchFamily="18" charset="0"/>
                <a:cs typeface="Times New Roman" pitchFamily="18" charset="0"/>
              </a:rPr>
              <a:t> Seth, D </a:t>
            </a:r>
            <a:r>
              <a:rPr lang="en-IN" sz="1500" dirty="0" err="1" smtClean="0">
                <a:latin typeface="Times New Roman" pitchFamily="18" charset="0"/>
                <a:cs typeface="Times New Roman" pitchFamily="18" charset="0"/>
              </a:rPr>
              <a:t>Sivakumar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Yushi</a:t>
            </a:r>
            <a:r>
              <a:rPr lang="en-IN" sz="1500" dirty="0" smtClean="0">
                <a:latin typeface="Times New Roman" pitchFamily="18" charset="0"/>
                <a:cs typeface="Times New Roman" pitchFamily="18" charset="0"/>
              </a:rPr>
              <a:t> Jing, Jay </a:t>
            </a:r>
            <a:r>
              <a:rPr lang="en-IN" sz="1500" dirty="0" err="1" smtClean="0">
                <a:latin typeface="Times New Roman" pitchFamily="18" charset="0"/>
                <a:cs typeface="Times New Roman" pitchFamily="18" charset="0"/>
              </a:rPr>
              <a:t>Yagnik</a:t>
            </a:r>
            <a:r>
              <a:rPr lang="en-IN" sz="1500" dirty="0" smtClean="0">
                <a:latin typeface="Times New Roman" pitchFamily="18" charset="0"/>
                <a:cs typeface="Times New Roman" pitchFamily="18" charset="0"/>
              </a:rPr>
              <a:t>, Shankar Kumar, Deepak </a:t>
            </a:r>
            <a:r>
              <a:rPr lang="en-IN" sz="1500" dirty="0" err="1" smtClean="0">
                <a:latin typeface="Times New Roman" pitchFamily="18" charset="0"/>
                <a:cs typeface="Times New Roman" pitchFamily="18" charset="0"/>
              </a:rPr>
              <a:t>Ravichandran</a:t>
            </a:r>
            <a:r>
              <a:rPr lang="en-IN" sz="1500" dirty="0" smtClean="0">
                <a:latin typeface="Times New Roman" pitchFamily="18" charset="0"/>
                <a:cs typeface="Times New Roman" pitchFamily="18" charset="0"/>
              </a:rPr>
              <a:t>, and Mohamed </a:t>
            </a:r>
            <a:r>
              <a:rPr lang="en-IN" sz="1500" dirty="0" err="1" smtClean="0">
                <a:latin typeface="Times New Roman" pitchFamily="18" charset="0"/>
                <a:cs typeface="Times New Roman" pitchFamily="18" charset="0"/>
              </a:rPr>
              <a:t>Aly</a:t>
            </a:r>
            <a:r>
              <a:rPr lang="en-IN" sz="1500" dirty="0" smtClean="0">
                <a:latin typeface="Times New Roman" pitchFamily="18" charset="0"/>
                <a:cs typeface="Times New Roman" pitchFamily="18" charset="0"/>
              </a:rPr>
              <a:t>. Video suggestion and discovery for YouTube: Taking random walks through the view graph. In Proceedings of the 17th International Conference on World Wide Web, pages 895–904, 2008.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Amir </a:t>
            </a:r>
            <a:r>
              <a:rPr lang="en-IN" sz="1500" dirty="0" smtClean="0">
                <a:latin typeface="Times New Roman" pitchFamily="18" charset="0"/>
                <a:cs typeface="Times New Roman" pitchFamily="18" charset="0"/>
              </a:rPr>
              <a:t>Beck and Marc </a:t>
            </a:r>
            <a:r>
              <a:rPr lang="en-IN" sz="1500" dirty="0" err="1" smtClean="0">
                <a:latin typeface="Times New Roman" pitchFamily="18" charset="0"/>
                <a:cs typeface="Times New Roman" pitchFamily="18" charset="0"/>
              </a:rPr>
              <a:t>Teboulle</a:t>
            </a:r>
            <a:r>
              <a:rPr lang="en-IN" sz="1500" dirty="0" smtClean="0">
                <a:latin typeface="Times New Roman" pitchFamily="18" charset="0"/>
                <a:cs typeface="Times New Roman" pitchFamily="18" charset="0"/>
              </a:rPr>
              <a:t>. Gradient-based algorithms with applications to </a:t>
            </a:r>
            <a:r>
              <a:rPr lang="en-IN" sz="1500" dirty="0" err="1" smtClean="0">
                <a:latin typeface="Times New Roman" pitchFamily="18" charset="0"/>
                <a:cs typeface="Times New Roman" pitchFamily="18" charset="0"/>
              </a:rPr>
              <a:t>signalrecovery</a:t>
            </a:r>
            <a:r>
              <a:rPr lang="en-IN" sz="1500" dirty="0" smtClean="0">
                <a:latin typeface="Times New Roman" pitchFamily="18" charset="0"/>
                <a:cs typeface="Times New Roman" pitchFamily="18" charset="0"/>
              </a:rPr>
              <a:t> problems. Convex Optimization in Signal Processing and Communications, (2): 42–88, 2009.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Mikhail </a:t>
            </a:r>
            <a:r>
              <a:rPr lang="en-IN" sz="1500" dirty="0" err="1" smtClean="0">
                <a:latin typeface="Times New Roman" pitchFamily="18" charset="0"/>
                <a:cs typeface="Times New Roman" pitchFamily="18" charset="0"/>
              </a:rPr>
              <a:t>Belkin</a:t>
            </a:r>
            <a:r>
              <a:rPr lang="en-IN" sz="1500" dirty="0" smtClean="0">
                <a:latin typeface="Times New Roman" pitchFamily="18" charset="0"/>
                <a:cs typeface="Times New Roman" pitchFamily="18" charset="0"/>
              </a:rPr>
              <a:t>, Irina </a:t>
            </a:r>
            <a:r>
              <a:rPr lang="en-IN" sz="1500" dirty="0" err="1" smtClean="0">
                <a:latin typeface="Times New Roman" pitchFamily="18" charset="0"/>
                <a:cs typeface="Times New Roman" pitchFamily="18" charset="0"/>
              </a:rPr>
              <a:t>Matveeva</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Partha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Niyogi</a:t>
            </a:r>
            <a:r>
              <a:rPr lang="en-IN" sz="1500" dirty="0" smtClean="0">
                <a:latin typeface="Times New Roman" pitchFamily="18" charset="0"/>
                <a:cs typeface="Times New Roman" pitchFamily="18" charset="0"/>
              </a:rPr>
              <a:t>. Regularization and semi-supervised learning on large graphs. In Proceedings of the 17th Annual Conference on Learning Theory, pages 624–638, 2004.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Mikhail </a:t>
            </a:r>
            <a:r>
              <a:rPr lang="en-IN" sz="1500" dirty="0" err="1" smtClean="0">
                <a:latin typeface="Times New Roman" pitchFamily="18" charset="0"/>
                <a:cs typeface="Times New Roman" pitchFamily="18" charset="0"/>
              </a:rPr>
              <a:t>Belkin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Partha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Niyogi</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Vikas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Sindhwani</a:t>
            </a:r>
            <a:r>
              <a:rPr lang="en-IN" sz="1500" dirty="0" smtClean="0">
                <a:latin typeface="Times New Roman" pitchFamily="18" charset="0"/>
                <a:cs typeface="Times New Roman" pitchFamily="18" charset="0"/>
              </a:rPr>
              <a:t>. Manifold regularization: A geometric framework for learning from </a:t>
            </a:r>
            <a:r>
              <a:rPr lang="en-IN" sz="1500" dirty="0" err="1" smtClean="0">
                <a:latin typeface="Times New Roman" pitchFamily="18" charset="0"/>
                <a:cs typeface="Times New Roman" pitchFamily="18" charset="0"/>
              </a:rPr>
              <a:t>labeled</a:t>
            </a:r>
            <a:r>
              <a:rPr lang="en-IN" sz="1500" dirty="0" smtClean="0">
                <a:latin typeface="Times New Roman" pitchFamily="18" charset="0"/>
                <a:cs typeface="Times New Roman" pitchFamily="18" charset="0"/>
              </a:rPr>
              <a:t> and unlabeled examples. Journal of Machine Learning Research, 7(Nov):2399–2434, 2006</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David M. </a:t>
            </a:r>
            <a:r>
              <a:rPr lang="en-IN" sz="1600" dirty="0" err="1" smtClean="0">
                <a:latin typeface="Times New Roman" pitchFamily="18" charset="0"/>
                <a:cs typeface="Times New Roman" pitchFamily="18" charset="0"/>
              </a:rPr>
              <a:t>Blei</a:t>
            </a:r>
            <a:r>
              <a:rPr lang="en-IN" sz="1600" dirty="0" smtClean="0">
                <a:latin typeface="Times New Roman" pitchFamily="18" charset="0"/>
                <a:cs typeface="Times New Roman" pitchFamily="18" charset="0"/>
              </a:rPr>
              <a:t>, Andrew Y. Ng, and Michael I. Jordan. Latent </a:t>
            </a:r>
            <a:r>
              <a:rPr lang="en-IN" sz="1600" dirty="0" err="1" smtClean="0">
                <a:latin typeface="Times New Roman" pitchFamily="18" charset="0"/>
                <a:cs typeface="Times New Roman" pitchFamily="18" charset="0"/>
              </a:rPr>
              <a:t>Dirichlet</a:t>
            </a:r>
            <a:r>
              <a:rPr lang="en-IN" sz="1600" dirty="0" smtClean="0">
                <a:latin typeface="Times New Roman" pitchFamily="18" charset="0"/>
                <a:cs typeface="Times New Roman" pitchFamily="18" charset="0"/>
              </a:rPr>
              <a:t> allocation. Journal of Machine Learning Research, 3(Mar):993–1022,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David </a:t>
            </a:r>
            <a:r>
              <a:rPr lang="en-IN" sz="1600" dirty="0" smtClean="0">
                <a:latin typeface="Times New Roman" pitchFamily="18" charset="0"/>
                <a:cs typeface="Times New Roman" pitchFamily="18" charset="0"/>
              </a:rPr>
              <a:t>M. </a:t>
            </a:r>
            <a:r>
              <a:rPr lang="en-IN" sz="1600" dirty="0" err="1" smtClean="0">
                <a:latin typeface="Times New Roman" pitchFamily="18" charset="0"/>
                <a:cs typeface="Times New Roman" pitchFamily="18" charset="0"/>
              </a:rPr>
              <a:t>Blei</a:t>
            </a:r>
            <a:r>
              <a:rPr lang="en-IN" sz="1600" dirty="0" smtClean="0">
                <a:latin typeface="Times New Roman" pitchFamily="18" charset="0"/>
                <a:cs typeface="Times New Roman" pitchFamily="18" charset="0"/>
              </a:rPr>
              <a:t>, Thomas L. Griffiths, and Michael I. Jordan. The nested Chinese restaurant process and Bayesian nonparametric inference of topic hierarchies. Journal of the ACM, 57(2), January 2010.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Deepayan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Chakrabarti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Stanislav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Funiak</a:t>
            </a:r>
            <a:r>
              <a:rPr lang="en-IN" sz="1600" dirty="0" smtClean="0">
                <a:latin typeface="Times New Roman" pitchFamily="18" charset="0"/>
                <a:cs typeface="Times New Roman" pitchFamily="18" charset="0"/>
              </a:rPr>
              <a:t>, Jonathan Chang, and </a:t>
            </a:r>
            <a:r>
              <a:rPr lang="en-IN" sz="1600" dirty="0" err="1" smtClean="0">
                <a:latin typeface="Times New Roman" pitchFamily="18" charset="0"/>
                <a:cs typeface="Times New Roman" pitchFamily="18" charset="0"/>
              </a:rPr>
              <a:t>Sofus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Macskassy</a:t>
            </a:r>
            <a:r>
              <a:rPr lang="en-IN" sz="1600" dirty="0" smtClean="0">
                <a:latin typeface="Times New Roman" pitchFamily="18" charset="0"/>
                <a:cs typeface="Times New Roman" pitchFamily="18" charset="0"/>
              </a:rPr>
              <a:t>. Joint inference of multiple label types in large networks. In Proceedings of the 31st International Conference on Machine Learning, pages 874–882, 2014.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Soumen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Chakrabarti</a:t>
            </a:r>
            <a:r>
              <a:rPr lang="en-IN" sz="1600" dirty="0" smtClean="0">
                <a:latin typeface="Times New Roman" pitchFamily="18" charset="0"/>
                <a:cs typeface="Times New Roman" pitchFamily="18" charset="0"/>
              </a:rPr>
              <a:t>, Byron Dom, and </a:t>
            </a:r>
            <a:r>
              <a:rPr lang="en-IN" sz="1600" dirty="0" err="1" smtClean="0">
                <a:latin typeface="Times New Roman" pitchFamily="18" charset="0"/>
                <a:cs typeface="Times New Roman" pitchFamily="18" charset="0"/>
              </a:rPr>
              <a:t>Piotr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Indyk</a:t>
            </a:r>
            <a:r>
              <a:rPr lang="en-IN" sz="1600" dirty="0" smtClean="0">
                <a:latin typeface="Times New Roman" pitchFamily="18" charset="0"/>
                <a:cs typeface="Times New Roman" pitchFamily="18" charset="0"/>
              </a:rPr>
              <a:t>. Enhanced hypertext categorization using hyperlinks. In Proceedings of the 1998 ACM SIGMOD International Conference on Management of Data, pages 307–318, 1998.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Jonathan </a:t>
            </a:r>
            <a:r>
              <a:rPr lang="en-IN" sz="1600" dirty="0" smtClean="0">
                <a:latin typeface="Times New Roman" pitchFamily="18" charset="0"/>
                <a:cs typeface="Times New Roman" pitchFamily="18" charset="0"/>
              </a:rPr>
              <a:t>Chang and David M. </a:t>
            </a:r>
            <a:r>
              <a:rPr lang="en-IN" sz="1600" dirty="0" err="1" smtClean="0">
                <a:latin typeface="Times New Roman" pitchFamily="18" charset="0"/>
                <a:cs typeface="Times New Roman" pitchFamily="18" charset="0"/>
              </a:rPr>
              <a:t>Blei</a:t>
            </a:r>
            <a:r>
              <a:rPr lang="en-IN" sz="1600" dirty="0" smtClean="0">
                <a:latin typeface="Times New Roman" pitchFamily="18" charset="0"/>
                <a:cs typeface="Times New Roman" pitchFamily="18" charset="0"/>
              </a:rPr>
              <a:t>. Hierarchical relational models for document networks. The Annals of Applied Statistics, 4(1):124–150,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1326</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Joint Label Inference and Discriminant Embedding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2021-06-04T15:33:59Z</dcterms:modified>
</cp:coreProperties>
</file>