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6/3/2021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6/3/2021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6/3/2021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6/3/2021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6/3/2021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6/3/2021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6/3/2021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6/3/2021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6/3/2021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The Use of the Hybrid Active Power Filter in LCC-HVDC Considering the Delay-Dependent Stability</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buNone/>
            </a:pPr>
            <a:r>
              <a:rPr lang="en-IN" sz="2000" dirty="0" smtClean="0">
                <a:latin typeface="Times New Roman" pitchFamily="18" charset="0"/>
                <a:cs typeface="Times New Roman" pitchFamily="18" charset="0"/>
              </a:rPr>
              <a:t>    The </a:t>
            </a:r>
            <a:r>
              <a:rPr lang="en-IN" sz="2000" dirty="0" smtClean="0">
                <a:latin typeface="Times New Roman" pitchFamily="18" charset="0"/>
                <a:cs typeface="Times New Roman" pitchFamily="18" charset="0"/>
              </a:rPr>
              <a:t>line commutated converter (LCC) based HVDC projects generally use passive AC filters for harmonic cancellation, which has disadvantages of large footprint, poor filtering effect due to the offset of the resonance point, etc. This paper introduces a high-power LC hybrid active power filter (HAPF), which can meet the requirements of filtering and dynamic reactive power compensation. First, the passive part of the HAPF adopts two parallel single-tuned LC filters, which has low impedance at 12th and 24th. Second, considering the effects of the time delay of the high-voltage sensors, current controller and valve controllers, the possible negative impedance of the HAPF may bring a great risk of resonance and thus endanger the stability of the system. Third, an impedance model of the HAPF is established and the impact of the time delay on system stability is analyzed. Further, an adaptive resonance damping strategy based on least mean square (LMS) algorithm is proposed. Finally, the overall performances of the HAPF are verified by simulations on PSCAD/EMTDC</a:t>
            </a:r>
            <a:r>
              <a:rPr lang="en-IN"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371600" y="6858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It is necessary to conduct a study on the operation and control of the hybrid LCC-VSC HVDC transmission </a:t>
            </a:r>
            <a:r>
              <a:rPr lang="en-IN" sz="2000" dirty="0" smtClean="0">
                <a:latin typeface="Times New Roman" pitchFamily="18" charset="0"/>
                <a:cs typeface="Times New Roman" pitchFamily="18" charset="0"/>
              </a:rPr>
              <a:t>system.</a:t>
            </a:r>
          </a:p>
          <a:p>
            <a:pPr algn="just">
              <a:lnSpc>
                <a:spcPct val="150000"/>
              </a:lnSpc>
            </a:pPr>
            <a:r>
              <a:rPr lang="en-IN" sz="2000" dirty="0" smtClean="0">
                <a:latin typeface="Times New Roman" pitchFamily="18" charset="0"/>
                <a:cs typeface="Times New Roman" pitchFamily="18" charset="0"/>
              </a:rPr>
              <a:t>Besides</a:t>
            </a:r>
            <a:r>
              <a:rPr lang="en-IN" sz="2000" dirty="0" smtClean="0">
                <a:latin typeface="Times New Roman" pitchFamily="18" charset="0"/>
                <a:cs typeface="Times New Roman" pitchFamily="18" charset="0"/>
              </a:rPr>
              <a:t>, the conception of hybrid LCC-VSC HVDC can be applied to upgrade the existing LCC-HVDC connection by replacing one of the terminals with VSC. Also, the LCC-HVDC and VSC-HVDC system can be interconnected to build a new hybrid </a:t>
            </a:r>
            <a:r>
              <a:rPr lang="en-IN" sz="2000" dirty="0" smtClean="0">
                <a:latin typeface="Times New Roman" pitchFamily="18" charset="0"/>
                <a:cs typeface="Times New Roman" pitchFamily="18" charset="0"/>
              </a:rPr>
              <a:t>network.</a:t>
            </a:r>
          </a:p>
          <a:p>
            <a:pPr algn="just">
              <a:lnSpc>
                <a:spcPct val="150000"/>
              </a:lnSpc>
            </a:pPr>
            <a:r>
              <a:rPr lang="en-IN" sz="2000" dirty="0" smtClean="0">
                <a:latin typeface="Times New Roman" pitchFamily="18" charset="0"/>
                <a:cs typeface="Times New Roman" pitchFamily="18" charset="0"/>
              </a:rPr>
              <a:t>However, since the control strategy and operation method of the LCC and VSC is totally different.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Voltage source converter (VSC) based HVDC is a more recent technology that provides higher operational flexibility including independent control of active and reactive power as well as black start capability. However, VSCs have higher switching losses and construction costs compared to LCCs.</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Commutation failures at the inverter side of an LCC station, caused by ac side disturbances, lead to interruption of power </a:t>
            </a:r>
            <a:r>
              <a:rPr lang="en-IN" sz="2000" dirty="0" smtClean="0">
                <a:latin typeface="Times New Roman" pitchFamily="18" charset="0"/>
                <a:cs typeface="Times New Roman" pitchFamily="18" charset="0"/>
              </a:rPr>
              <a:t>transmission. </a:t>
            </a:r>
          </a:p>
          <a:p>
            <a:pPr algn="just">
              <a:lnSpc>
                <a:spcPct val="150000"/>
              </a:lnSpc>
            </a:pPr>
            <a:r>
              <a:rPr lang="en-IN" sz="2000" dirty="0" smtClean="0">
                <a:latin typeface="Times New Roman" pitchFamily="18" charset="0"/>
                <a:cs typeface="Times New Roman" pitchFamily="18" charset="0"/>
              </a:rPr>
              <a:t>Voltage </a:t>
            </a:r>
            <a:r>
              <a:rPr lang="en-IN" sz="2000" dirty="0" smtClean="0">
                <a:latin typeface="Times New Roman" pitchFamily="18" charset="0"/>
                <a:cs typeface="Times New Roman" pitchFamily="18" charset="0"/>
              </a:rPr>
              <a:t>source converter (VSC)-based HVDC can independently control active and reactive power at each terminal with reduced filtering requirements.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Also</a:t>
            </a:r>
            <a:r>
              <a:rPr lang="en-IN" sz="2000" dirty="0" smtClean="0">
                <a:latin typeface="Times New Roman" pitchFamily="18" charset="0"/>
                <a:cs typeface="Times New Roman" pitchFamily="18" charset="0"/>
              </a:rPr>
              <a:t>, VSC-HVDC does not suffer from commutation failures and has black-start and ancillary service capabilities, while the construction cost is higher than LCC-based HVDC </a:t>
            </a:r>
            <a:r>
              <a:rPr lang="en-IN" sz="2000" dirty="0" smtClean="0">
                <a:latin typeface="Times New Roman" pitchFamily="18" charset="0"/>
                <a:cs typeface="Times New Roman" pitchFamily="18" charset="0"/>
              </a:rPr>
              <a:t>system.</a:t>
            </a:r>
          </a:p>
          <a:p>
            <a:pPr algn="just">
              <a:lnSpc>
                <a:spcPct val="150000"/>
              </a:lnSpc>
            </a:pPr>
            <a:r>
              <a:rPr lang="en-IN" sz="2000" dirty="0" smtClean="0">
                <a:latin typeface="Times New Roman" pitchFamily="18" charset="0"/>
                <a:cs typeface="Times New Roman" pitchFamily="18" charset="0"/>
              </a:rPr>
              <a:t>The dc-link capacitor and smoothing reactor are essential in AAC terminal due to the six-pulse current ripple caused by the alternate operation of the AAC </a:t>
            </a:r>
            <a:r>
              <a:rPr lang="en-IN" sz="2000" dirty="0" smtClean="0">
                <a:latin typeface="Times New Roman" pitchFamily="18" charset="0"/>
                <a:cs typeface="Times New Roman" pitchFamily="18" charset="0"/>
              </a:rPr>
              <a:t>arms.</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power factor and reactive power consumption of the LCC can be calculated based on its working status with the method proposed in the previous section.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Here</a:t>
            </a:r>
            <a:r>
              <a:rPr lang="en-IN" sz="2000" dirty="0" smtClean="0">
                <a:latin typeface="Times New Roman" pitchFamily="18" charset="0"/>
                <a:cs typeface="Times New Roman" pitchFamily="18" charset="0"/>
              </a:rPr>
              <a:t>, the AC filter is designed for rated DC power transmission in order to balance the reactive power under the nominal operation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It is more common to use the rectifier to regulate the DC current and the inverter to keep the DC voltage constant. The V-I curve with the proposed control </a:t>
            </a:r>
            <a:r>
              <a:rPr lang="en-IN" sz="2000" dirty="0" smtClean="0">
                <a:latin typeface="Times New Roman" pitchFamily="18" charset="0"/>
                <a:cs typeface="Times New Roman" pitchFamily="18" charset="0"/>
              </a:rPr>
              <a:t>scheme.</a:t>
            </a:r>
          </a:p>
          <a:p>
            <a:pPr algn="just">
              <a:lnSpc>
                <a:spcPct val="150000"/>
              </a:lnSpc>
            </a:pPr>
            <a:r>
              <a:rPr lang="en-IN" sz="2000" dirty="0" smtClean="0">
                <a:latin typeface="Times New Roman" pitchFamily="18" charset="0"/>
                <a:cs typeface="Times New Roman" pitchFamily="18" charset="0"/>
              </a:rPr>
              <a:t>Four different configurations of hybrid LCC-VSC HVDC transmission system has been compared and analyzed. The operation strategies have been proposed for different configurations.</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The SM capacitor voltages are regulated to their nominal references and the arm currents remain balanced demonstrating the performance of low-level energy balancing and circulating current control functions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results based on a 3000 MVA HVDC system demonstrates the operation and performance of LCC and predominantly the AAC in hybrid HVDC systems, including internal converter operation and limitations for such applications.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proposed hybrid HVDC system lays the first steps of developing complex </a:t>
            </a:r>
            <a:r>
              <a:rPr lang="en-IN" sz="2000" dirty="0" err="1" smtClean="0">
                <a:latin typeface="Times New Roman" pitchFamily="18" charset="0"/>
                <a:cs typeface="Times New Roman" pitchFamily="18" charset="0"/>
              </a:rPr>
              <a:t>mixedconverter</a:t>
            </a:r>
            <a:r>
              <a:rPr lang="en-IN" sz="2000" dirty="0" smtClean="0">
                <a:latin typeface="Times New Roman" pitchFamily="18" charset="0"/>
                <a:cs typeface="Times New Roman" pitchFamily="18" charset="0"/>
              </a:rPr>
              <a:t> dc grids.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addition, VDCOL is adopted for fast recovery of dc current. In general, the developed system under ac faults at LCC station presents the same performance of other LCC-VSC topologies demonstrating the accuracy of developed LCC-AAC hybrid </a:t>
            </a:r>
            <a:r>
              <a:rPr lang="en-IN" sz="2000" dirty="0" smtClean="0">
                <a:latin typeface="Times New Roman" pitchFamily="18" charset="0"/>
                <a:cs typeface="Times New Roman" pitchFamily="18" charset="0"/>
              </a:rPr>
              <a:t>system.</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302250"/>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Feasibility and reliability analysis of LCC DC grids and LCC/VSC hybrid DC grids</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G. Li, J. Liang, T. Joseph, T. An, J. Lu, M. Szechtman, B.R. Andersen, Q. Zhuang,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Deployment of HVDC is leading to an increasing number of point-to-point connections in different parts of the world. </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The ABCs of HVDC transmission technologies</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M.P. Bahrman, B.K. Johnson,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An overview of high voltage direct current systems and applications is presented in this paper.</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759450"/>
        </p:xfrm>
        <a:graphic>
          <a:graphicData uri="http://schemas.openxmlformats.org/drawingml/2006/table">
            <a:tbl>
              <a:tblPr firstRow="1" bandRow="1">
                <a:tableStyleId>{5C22544A-7EE6-4342-B048-85BDC9FD1C3A}</a:tableStyleId>
              </a:tblPr>
              <a:tblGrid>
                <a:gridCol w="2571750"/>
                <a:gridCol w="2571750"/>
                <a:gridCol w="25717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HVDC systems in smart grid</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M. Barnes, D. Van Hertem, S.P. Teeuwsen, M. Callavik,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The paper provides a snapshot of the state of the art of HVDC with copious references to enable in-depth reading.</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Nanao multi-terminal VSC-HVDC project for integrating large-scale wind generation</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X. Li, Z. Yuan, J. Fu, Y. Wang, T. Liu, Z. Zhu,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HVAC, conventional HVDC and voltage source converter (VSC) based HVDC are possible options for building new lines.</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3" name="Content Placeholder 2" descr="C:\Users\ELCOT-Lenovo\Desktop\pic.jpg"/>
          <p:cNvPicPr>
            <a:picLocks noGrp="1" noChangeAspect="1" noChangeArrowheads="1"/>
          </p:cNvPicPr>
          <p:nvPr>
            <p:ph idx="1"/>
          </p:nvPr>
        </p:nvPicPr>
        <p:blipFill>
          <a:blip r:embed="rId2"/>
          <a:srcRect/>
          <a:stretch>
            <a:fillRect/>
          </a:stretch>
        </p:blipFill>
        <p:spPr bwMode="auto">
          <a:xfrm>
            <a:off x="1752600" y="1447800"/>
            <a:ext cx="6705600" cy="441960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a:xfrm>
            <a:off x="1371600" y="1143000"/>
            <a:ext cx="7498080" cy="4800600"/>
          </a:xfrm>
        </p:spPr>
        <p:txBody>
          <a:bodyPr>
            <a:noAutofit/>
          </a:bodyPr>
          <a:lstStyle/>
          <a:p>
            <a:pPr algn="just">
              <a:buNone/>
            </a:pPr>
            <a:r>
              <a:rPr lang="en-IN" sz="1900" dirty="0" smtClean="0">
                <a:latin typeface="Times New Roman" pitchFamily="18" charset="0"/>
                <a:cs typeface="Times New Roman" pitchFamily="18" charset="0"/>
              </a:rPr>
              <a:t>     This </a:t>
            </a:r>
            <a:r>
              <a:rPr lang="en-IN" sz="1900" dirty="0" smtClean="0">
                <a:latin typeface="Times New Roman" pitchFamily="18" charset="0"/>
                <a:cs typeface="Times New Roman" pitchFamily="18" charset="0"/>
              </a:rPr>
              <a:t>paper investigated a hybrid HVDC transmission system based on the combination of an LCC and an AAC converter as the system rectifier and inverter stations, respectively. Through analytical selection of the system parameters and considering various system operating conditions, verification and validation of the performance of the hybrid LCC-AAC system considering widely accepted HVDC operating standards is performed. The detailed set of results based on a 3000 MVA LCC-AAC hybrid HVDC system demonstrate that the proposed hybrid HVDC system operate under acceptable harmonic levels and within dc voltage &amp;current ripple limits. Moreover, the performance of the system under various transient conditions demonstrate the robust operation of the proposed LCC-AAC hybrid HVDC system including power reference tracking, ac and dc fault ride through </a:t>
            </a:r>
            <a:r>
              <a:rPr lang="en-IN" sz="1900" dirty="0" err="1" smtClean="0">
                <a:latin typeface="Times New Roman" pitchFamily="18" charset="0"/>
                <a:cs typeface="Times New Roman" pitchFamily="18" charset="0"/>
              </a:rPr>
              <a:t>capabilites</a:t>
            </a:r>
            <a:r>
              <a:rPr lang="en-IN" sz="1900" dirty="0" smtClean="0">
                <a:latin typeface="Times New Roman" pitchFamily="18" charset="0"/>
                <a:cs typeface="Times New Roman" pitchFamily="18" charset="0"/>
              </a:rPr>
              <a:t>, while ensuring prompt energy regulation and SM capacitor voltage balancing of the AAC. The results of dc fault also verify the AAC in hybrid HVDC system shows preferable dc fault handling capability compared with HB-MMC. The work of this paper complements to the research and development of more complex mixed-converter hybrid DC networks in future dc super grids</a:t>
            </a:r>
            <a:endParaRPr lang="en-US" sz="19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G. Li, J. Liang, T. Joseph, T. An, J. Lu, M. </a:t>
            </a:r>
            <a:r>
              <a:rPr lang="en-IN" sz="1600" dirty="0" err="1" smtClean="0">
                <a:latin typeface="Times New Roman" pitchFamily="18" charset="0"/>
                <a:cs typeface="Times New Roman" pitchFamily="18" charset="0"/>
              </a:rPr>
              <a:t>Szechtman</a:t>
            </a:r>
            <a:r>
              <a:rPr lang="en-IN" sz="1600" dirty="0" smtClean="0">
                <a:latin typeface="Times New Roman" pitchFamily="18" charset="0"/>
                <a:cs typeface="Times New Roman" pitchFamily="18" charset="0"/>
              </a:rPr>
              <a:t>, B.R. Andersen, Q. </a:t>
            </a:r>
            <a:r>
              <a:rPr lang="en-IN" sz="1600" dirty="0" err="1" smtClean="0">
                <a:latin typeface="Times New Roman" pitchFamily="18" charset="0"/>
                <a:cs typeface="Times New Roman" pitchFamily="18" charset="0"/>
              </a:rPr>
              <a:t>Zhuang</a:t>
            </a:r>
            <a:r>
              <a:rPr lang="en-IN" sz="1600" dirty="0" smtClean="0">
                <a:latin typeface="Times New Roman" pitchFamily="18" charset="0"/>
                <a:cs typeface="Times New Roman" pitchFamily="18" charset="0"/>
              </a:rPr>
              <a:t>, Feasibility and reliability analysis of LCC DC grids and LCC/VSC hybrid DC grids, IEEE Access 7 (2019) 22445–22456, https://doi.org/10.1109/ ACCESS.2019.2898387.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2] M.P. </a:t>
            </a:r>
            <a:r>
              <a:rPr lang="en-IN" sz="1600" dirty="0" err="1" smtClean="0">
                <a:latin typeface="Times New Roman" pitchFamily="18" charset="0"/>
                <a:cs typeface="Times New Roman" pitchFamily="18" charset="0"/>
              </a:rPr>
              <a:t>Bahrman</a:t>
            </a:r>
            <a:r>
              <a:rPr lang="en-IN" sz="1600" dirty="0" smtClean="0">
                <a:latin typeface="Times New Roman" pitchFamily="18" charset="0"/>
                <a:cs typeface="Times New Roman" pitchFamily="18" charset="0"/>
              </a:rPr>
              <a:t>, B.K. Johnson, The ABCs of HVDC transmission technologies, IEEE Power Energy Mag. 5 (2) (2007) 32–44, https://doi.org/10.1109/ MPAE.2007.329194.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3] A. </a:t>
            </a:r>
            <a:r>
              <a:rPr lang="en-IN" sz="1600" dirty="0" err="1" smtClean="0">
                <a:latin typeface="Times New Roman" pitchFamily="18" charset="0"/>
                <a:cs typeface="Times New Roman" pitchFamily="18" charset="0"/>
              </a:rPr>
              <a:t>Alassi</a:t>
            </a:r>
            <a:r>
              <a:rPr lang="en-IN" sz="1600" dirty="0" smtClean="0">
                <a:latin typeface="Times New Roman" pitchFamily="18" charset="0"/>
                <a:cs typeface="Times New Roman" pitchFamily="18" charset="0"/>
              </a:rPr>
              <a:t>, S. </a:t>
            </a:r>
            <a:r>
              <a:rPr lang="en-IN" sz="1600" dirty="0" err="1" smtClean="0">
                <a:latin typeface="Times New Roman" pitchFamily="18" charset="0"/>
                <a:cs typeface="Times New Roman" pitchFamily="18" charset="0"/>
              </a:rPr>
              <a:t>Banales</a:t>
            </a:r>
            <a:r>
              <a:rPr lang="en-IN" sz="1600" dirty="0" smtClean="0">
                <a:latin typeface="Times New Roman" pitchFamily="18" charset="0"/>
                <a:cs typeface="Times New Roman" pitchFamily="18" charset="0"/>
              </a:rPr>
              <a:t>, ˜ O. </a:t>
            </a:r>
            <a:r>
              <a:rPr lang="en-IN" sz="1600" dirty="0" err="1" smtClean="0">
                <a:latin typeface="Times New Roman" pitchFamily="18" charset="0"/>
                <a:cs typeface="Times New Roman" pitchFamily="18" charset="0"/>
              </a:rPr>
              <a:t>Ellabban</a:t>
            </a:r>
            <a:r>
              <a:rPr lang="en-IN" sz="1600" dirty="0" smtClean="0">
                <a:latin typeface="Times New Roman" pitchFamily="18" charset="0"/>
                <a:cs typeface="Times New Roman" pitchFamily="18" charset="0"/>
              </a:rPr>
              <a:t>, G. Adam, C. MacIver, HVDC transmission: technology review, market trends and future outlook, Renew. Sustain. Energy Rev. 112 (2019) 530–554, https://doi.org/10.1016/j.rser.2019.04.062.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4] N. </a:t>
            </a:r>
            <a:r>
              <a:rPr lang="en-IN" sz="1600" dirty="0" err="1" smtClean="0">
                <a:latin typeface="Times New Roman" pitchFamily="18" charset="0"/>
                <a:cs typeface="Times New Roman" pitchFamily="18" charset="0"/>
              </a:rPr>
              <a:t>Flourentzou</a:t>
            </a:r>
            <a:r>
              <a:rPr lang="en-IN" sz="1600" dirty="0" smtClean="0">
                <a:latin typeface="Times New Roman" pitchFamily="18" charset="0"/>
                <a:cs typeface="Times New Roman" pitchFamily="18" charset="0"/>
              </a:rPr>
              <a:t>, V.G. </a:t>
            </a:r>
            <a:r>
              <a:rPr lang="en-IN" sz="1600" dirty="0" err="1" smtClean="0">
                <a:latin typeface="Times New Roman" pitchFamily="18" charset="0"/>
                <a:cs typeface="Times New Roman" pitchFamily="18" charset="0"/>
              </a:rPr>
              <a:t>Agelidis</a:t>
            </a:r>
            <a:r>
              <a:rPr lang="en-IN" sz="1600" dirty="0" smtClean="0">
                <a:latin typeface="Times New Roman" pitchFamily="18" charset="0"/>
                <a:cs typeface="Times New Roman" pitchFamily="18" charset="0"/>
              </a:rPr>
              <a:t>, G.D. </a:t>
            </a:r>
            <a:r>
              <a:rPr lang="en-IN" sz="1600" dirty="0" err="1" smtClean="0">
                <a:latin typeface="Times New Roman" pitchFamily="18" charset="0"/>
                <a:cs typeface="Times New Roman" pitchFamily="18" charset="0"/>
              </a:rPr>
              <a:t>Demetriades</a:t>
            </a:r>
            <a:r>
              <a:rPr lang="en-IN" sz="1600" dirty="0" smtClean="0">
                <a:latin typeface="Times New Roman" pitchFamily="18" charset="0"/>
                <a:cs typeface="Times New Roman" pitchFamily="18" charset="0"/>
              </a:rPr>
              <a:t>, VSC-based HVDC power transmission systems: an overview, IEEE Trans. Power Electron. 24 (3) (2009) 592–602, https://doi.org/10.1109/TPEL.2008.2008441.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5] M. Barnes, D. Van </a:t>
            </a:r>
            <a:r>
              <a:rPr lang="en-IN" sz="1600" dirty="0" err="1" smtClean="0">
                <a:latin typeface="Times New Roman" pitchFamily="18" charset="0"/>
                <a:cs typeface="Times New Roman" pitchFamily="18" charset="0"/>
              </a:rPr>
              <a:t>Hertem</a:t>
            </a:r>
            <a:r>
              <a:rPr lang="en-IN" sz="1600" dirty="0" smtClean="0">
                <a:latin typeface="Times New Roman" pitchFamily="18" charset="0"/>
                <a:cs typeface="Times New Roman" pitchFamily="18" charset="0"/>
              </a:rPr>
              <a:t>, S.P. </a:t>
            </a:r>
            <a:r>
              <a:rPr lang="en-IN" sz="1600" dirty="0" err="1" smtClean="0">
                <a:latin typeface="Times New Roman" pitchFamily="18" charset="0"/>
                <a:cs typeface="Times New Roman" pitchFamily="18" charset="0"/>
              </a:rPr>
              <a:t>Teeuwsen</a:t>
            </a:r>
            <a:r>
              <a:rPr lang="en-IN" sz="1600" dirty="0" smtClean="0">
                <a:latin typeface="Times New Roman" pitchFamily="18" charset="0"/>
                <a:cs typeface="Times New Roman" pitchFamily="18" charset="0"/>
              </a:rPr>
              <a:t>, M. </a:t>
            </a:r>
            <a:r>
              <a:rPr lang="en-IN" sz="1600" dirty="0" err="1" smtClean="0">
                <a:latin typeface="Times New Roman" pitchFamily="18" charset="0"/>
                <a:cs typeface="Times New Roman" pitchFamily="18" charset="0"/>
              </a:rPr>
              <a:t>Callavik</a:t>
            </a:r>
            <a:r>
              <a:rPr lang="en-IN" sz="1600" dirty="0" smtClean="0">
                <a:latin typeface="Times New Roman" pitchFamily="18" charset="0"/>
                <a:cs typeface="Times New Roman" pitchFamily="18" charset="0"/>
              </a:rPr>
              <a:t>, HVDC systems in smart grid, Proc. IEEE 105 (11) (2017) 2082–2098, https://doi.org/10.1109/ JPROC.2017.2672879.</a:t>
            </a:r>
            <a:endParaRPr lang="en-US" sz="16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500" dirty="0" smtClean="0">
                <a:latin typeface="Times New Roman" pitchFamily="18" charset="0"/>
                <a:cs typeface="Times New Roman" pitchFamily="18" charset="0"/>
              </a:rPr>
              <a:t>[6] R. Marquardt, Modular multilevel converter: an universal concept for </a:t>
            </a:r>
            <a:r>
              <a:rPr lang="en-IN" sz="1500" dirty="0" err="1" smtClean="0">
                <a:latin typeface="Times New Roman" pitchFamily="18" charset="0"/>
                <a:cs typeface="Times New Roman" pitchFamily="18" charset="0"/>
              </a:rPr>
              <a:t>HVDCnetworks</a:t>
            </a:r>
            <a:r>
              <a:rPr lang="en-IN" sz="1500" dirty="0" smtClean="0">
                <a:latin typeface="Times New Roman" pitchFamily="18" charset="0"/>
                <a:cs typeface="Times New Roman" pitchFamily="18" charset="0"/>
              </a:rPr>
              <a:t> and extended DC-bus-applications. The 2010 Int. Power Electron. Conf. - ECCE ASIA, 2010, pp. 502–507, https://doi.org/10.1109/IPEC.2010.5544594. </a:t>
            </a:r>
            <a:endParaRPr lang="en-IN" sz="1500" dirty="0" smtClean="0">
              <a:latin typeface="Times New Roman" pitchFamily="18" charset="0"/>
              <a:cs typeface="Times New Roman" pitchFamily="18" charset="0"/>
            </a:endParaRPr>
          </a:p>
          <a:p>
            <a:pPr algn="just">
              <a:lnSpc>
                <a:spcPct val="17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7] J. Chen, L. Li, F. Dong, X. Wang, H. </a:t>
            </a:r>
            <a:r>
              <a:rPr lang="en-IN" sz="1500" dirty="0" err="1" smtClean="0">
                <a:latin typeface="Times New Roman" pitchFamily="18" charset="0"/>
                <a:cs typeface="Times New Roman" pitchFamily="18" charset="0"/>
              </a:rPr>
              <a:t>Sheng</a:t>
            </a:r>
            <a:r>
              <a:rPr lang="en-IN" sz="1500" dirty="0" smtClean="0">
                <a:latin typeface="Times New Roman" pitchFamily="18" charset="0"/>
                <a:cs typeface="Times New Roman" pitchFamily="18" charset="0"/>
              </a:rPr>
              <a:t>, C. Sun, G. Li, An improved coordination method of multi-terminal MMC-HVDC system suitable for wind farm clusters integration, Int. J. </a:t>
            </a:r>
            <a:r>
              <a:rPr lang="en-IN" sz="1500" dirty="0" err="1" smtClean="0">
                <a:latin typeface="Times New Roman" pitchFamily="18" charset="0"/>
                <a:cs typeface="Times New Roman" pitchFamily="18" charset="0"/>
              </a:rPr>
              <a:t>Electr</a:t>
            </a:r>
            <a:r>
              <a:rPr lang="en-IN" sz="1500" dirty="0" smtClean="0">
                <a:latin typeface="Times New Roman" pitchFamily="18" charset="0"/>
                <a:cs typeface="Times New Roman" pitchFamily="18" charset="0"/>
              </a:rPr>
              <a:t>. Power Energy Syst. 117 (2020) 105652, https://doi.org/ 10.1016/j.ijepes.2019.105652. </a:t>
            </a:r>
            <a:endParaRPr lang="en-IN" sz="1500" dirty="0" smtClean="0">
              <a:latin typeface="Times New Roman" pitchFamily="18" charset="0"/>
              <a:cs typeface="Times New Roman" pitchFamily="18" charset="0"/>
            </a:endParaRPr>
          </a:p>
          <a:p>
            <a:pPr algn="just">
              <a:lnSpc>
                <a:spcPct val="17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8] X. Li, Z. Yuan, J. Fu, Y. Wang, T. Liu, Z. Zhu, </a:t>
            </a:r>
            <a:r>
              <a:rPr lang="en-IN" sz="1500" dirty="0" err="1" smtClean="0">
                <a:latin typeface="Times New Roman" pitchFamily="18" charset="0"/>
                <a:cs typeface="Times New Roman" pitchFamily="18" charset="0"/>
              </a:rPr>
              <a:t>Nanao</a:t>
            </a:r>
            <a:r>
              <a:rPr lang="en-IN" sz="1500" dirty="0" smtClean="0">
                <a:latin typeface="Times New Roman" pitchFamily="18" charset="0"/>
                <a:cs typeface="Times New Roman" pitchFamily="18" charset="0"/>
              </a:rPr>
              <a:t> multi-terminal VSC-HVDC project for integrating large-scale wind generation. 2014 IEEE PES Gen. Meeting | Conf. Expo., 2014, pp. 1–5, https://doi.org/10.1109/PESGM.2014.6939123. </a:t>
            </a:r>
            <a:endParaRPr lang="en-IN" sz="1500" dirty="0" smtClean="0">
              <a:latin typeface="Times New Roman" pitchFamily="18" charset="0"/>
              <a:cs typeface="Times New Roman" pitchFamily="18" charset="0"/>
            </a:endParaRPr>
          </a:p>
          <a:p>
            <a:pPr algn="just">
              <a:lnSpc>
                <a:spcPct val="17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9] C. Li, X. </a:t>
            </a:r>
            <a:r>
              <a:rPr lang="en-IN" sz="1500" dirty="0" err="1" smtClean="0">
                <a:latin typeface="Times New Roman" pitchFamily="18" charset="0"/>
                <a:cs typeface="Times New Roman" pitchFamily="18" charset="0"/>
              </a:rPr>
              <a:t>Hu</a:t>
            </a:r>
            <a:r>
              <a:rPr lang="en-IN" sz="1500" dirty="0" smtClean="0">
                <a:latin typeface="Times New Roman" pitchFamily="18" charset="0"/>
                <a:cs typeface="Times New Roman" pitchFamily="18" charset="0"/>
              </a:rPr>
              <a:t>, J. </a:t>
            </a:r>
            <a:r>
              <a:rPr lang="en-IN" sz="1500" dirty="0" err="1" smtClean="0">
                <a:latin typeface="Times New Roman" pitchFamily="18" charset="0"/>
                <a:cs typeface="Times New Roman" pitchFamily="18" charset="0"/>
              </a:rPr>
              <a:t>Guo</a:t>
            </a:r>
            <a:r>
              <a:rPr lang="en-IN" sz="1500" dirty="0" smtClean="0">
                <a:latin typeface="Times New Roman" pitchFamily="18" charset="0"/>
                <a:cs typeface="Times New Roman" pitchFamily="18" charset="0"/>
              </a:rPr>
              <a:t>, J. Liang, The DC grid reliability and cost evaluation with </a:t>
            </a:r>
            <a:r>
              <a:rPr lang="en-IN" sz="1500" dirty="0" err="1" smtClean="0">
                <a:latin typeface="Times New Roman" pitchFamily="18" charset="0"/>
                <a:cs typeface="Times New Roman" pitchFamily="18" charset="0"/>
              </a:rPr>
              <a:t>Zhoushan</a:t>
            </a:r>
            <a:r>
              <a:rPr lang="en-IN" sz="1500" dirty="0" smtClean="0">
                <a:latin typeface="Times New Roman" pitchFamily="18" charset="0"/>
                <a:cs typeface="Times New Roman" pitchFamily="18" charset="0"/>
              </a:rPr>
              <a:t> five-terminal HVDC case study. 2015 50th Int. Universities Power Eng. Conf., 2015, pp. 1–6, https://doi.org/10.1109/UPEC.2015.7339929. </a:t>
            </a:r>
            <a:endParaRPr lang="en-IN" sz="1500" dirty="0" smtClean="0">
              <a:latin typeface="Times New Roman" pitchFamily="18" charset="0"/>
              <a:cs typeface="Times New Roman" pitchFamily="18" charset="0"/>
            </a:endParaRPr>
          </a:p>
          <a:p>
            <a:pPr algn="just">
              <a:lnSpc>
                <a:spcPct val="17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10] H. Pang, X. Wei, Research on key technology and equipment for </a:t>
            </a:r>
            <a:r>
              <a:rPr lang="en-IN" sz="1500" dirty="0" err="1" smtClean="0">
                <a:latin typeface="Times New Roman" pitchFamily="18" charset="0"/>
                <a:cs typeface="Times New Roman" pitchFamily="18" charset="0"/>
              </a:rPr>
              <a:t>Zhangbei</a:t>
            </a:r>
            <a:r>
              <a:rPr lang="en-IN" sz="1500" dirty="0" smtClean="0">
                <a:latin typeface="Times New Roman" pitchFamily="18" charset="0"/>
                <a:cs typeface="Times New Roman" pitchFamily="18" charset="0"/>
              </a:rPr>
              <a:t> 500 kV DC grid. 2018 Int. Power Electron. Conf., 2018, pp. 2343–2351, https://doi.org/ 10.23919/IPEC.2018.8507575. </a:t>
            </a:r>
            <a:endParaRPr lang="en-IN" sz="15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1332</TotalTime>
  <Words>1596</Words>
  <Application>Microsoft Office PowerPoint</Application>
  <PresentationFormat>On-screen Show (4:3)</PresentationFormat>
  <Paragraphs>68</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The Use of the Hybrid Active Power Filter in LCC-HVDC Considering the Delay-Dependent Stability</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562</cp:revision>
  <dcterms:created xsi:type="dcterms:W3CDTF">2006-08-16T00:00:00Z</dcterms:created>
  <dcterms:modified xsi:type="dcterms:W3CDTF">2021-06-03T07:03:52Z</dcterms:modified>
</cp:coreProperties>
</file>