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Partitioning-Based Unified Power Flow Algorithm for Mixed MTDCAC Power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a unified power flow algorithm for large and complex mixed AC/DC power systems based on the partitioning of power grids, a version of the two-level Newton method, and the modified nodal analysis formulation. Partitioning significantly increases numerical efficiency without altering the accuracy of the power flow solution. This approach can be applied to any combination of multiple DC and possibly non-synchronized AC systems. It considers the steady-state interaction of AC and DC systems for a wide range of converter representations and control functions. Simplification of elements within the converter stations is not required. Both DC and AC-side converter losses are adequately accounted for by using a generalized converter loss model. The steady-state converter equations are derived in their most general form, with the AC and/or DC-side power exchange or voltages defined as controlled quantities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improves the dynamic performance of the existing variable impedance type FACTS </a:t>
            </a:r>
            <a:r>
              <a:rPr lang="en-IN" sz="2000" dirty="0" err="1" smtClean="0">
                <a:latin typeface="Times New Roman" pitchFamily="18" charset="0"/>
                <a:cs typeface="Times New Roman" pitchFamily="18" charset="0"/>
              </a:rPr>
              <a:t>devicevia</a:t>
            </a:r>
            <a:r>
              <a:rPr lang="en-IN" sz="2000" dirty="0" smtClean="0">
                <a:latin typeface="Times New Roman" pitchFamily="18" charset="0"/>
                <a:cs typeface="Times New Roman" pitchFamily="18" charset="0"/>
              </a:rPr>
              <a:t> co-ordination with switching converter based FACTS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Application </a:t>
            </a:r>
            <a:r>
              <a:rPr lang="en-IN" sz="2000" dirty="0" smtClean="0">
                <a:latin typeface="Times New Roman" pitchFamily="18" charset="0"/>
                <a:cs typeface="Times New Roman" pitchFamily="18" charset="0"/>
              </a:rPr>
              <a:t>of power electronic devices in the form of flexible AC transmission system (FACTS) helps in achieving this target – operating the existing transmission system closer to its thermal limit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current situation of power system presses for new installation of UPFC and/or replacement of existing SVC and TCSC by the UPFC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investment </a:t>
            </a:r>
            <a:r>
              <a:rPr lang="en-IN" sz="2000" dirty="0" smtClean="0">
                <a:latin typeface="Times New Roman" pitchFamily="18" charset="0"/>
                <a:cs typeface="Times New Roman" pitchFamily="18" charset="0"/>
              </a:rPr>
              <a:t>cost is considerably reduced by using an existing FACTS device. Also, the existing SVC or TCSC is fully utilised with enhanced compensating functions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Conventional power grid systems are characterized by the following problems, which reduce their efficiencies: (1) low utilization of transmission lines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(2) load imbalance due to limited control capabilities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solution to these problems is to use a flexible alternating </a:t>
            </a:r>
            <a:r>
              <a:rPr lang="en-IN" sz="2000" dirty="0" err="1" smtClean="0">
                <a:latin typeface="Times New Roman" pitchFamily="18" charset="0"/>
                <a:cs typeface="Times New Roman" pitchFamily="18" charset="0"/>
              </a:rPr>
              <a:t>acurrent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transmission system (FACTS), which is a power electronic-based system, along with other static equipment to manage one or more AC transmission system parameters to enhance the controllability and increase the power transfer </a:t>
            </a:r>
            <a:r>
              <a:rPr lang="en-IN" sz="2000" dirty="0" smtClean="0">
                <a:latin typeface="Times New Roman" pitchFamily="18" charset="0"/>
                <a:cs typeface="Times New Roman" pitchFamily="18" charset="0"/>
              </a:rPr>
              <a:t>capability.</a:t>
            </a:r>
          </a:p>
          <a:p>
            <a:pPr algn="just">
              <a:lnSpc>
                <a:spcPct val="150000"/>
              </a:lnSpc>
            </a:pPr>
            <a:r>
              <a:rPr lang="en-IN" sz="2000" dirty="0" smtClean="0">
                <a:latin typeface="Times New Roman" pitchFamily="18" charset="0"/>
                <a:cs typeface="Times New Roman" pitchFamily="18" charset="0"/>
              </a:rPr>
              <a:t>A conventional UPFC is a combination of a STATCOM and SSSC, which share a DC link capacitor.</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makes the idea of the Hybrid Power Flow Controller (HPFC) proposed </a:t>
            </a:r>
            <a:r>
              <a:rPr lang="en-IN" sz="2000" dirty="0" smtClean="0">
                <a:latin typeface="Times New Roman" pitchFamily="18" charset="0"/>
                <a:cs typeface="Times New Roman" pitchFamily="18" charset="0"/>
              </a:rPr>
              <a:t>in an alternative solution without substantial compromise on versatility.</a:t>
            </a:r>
          </a:p>
          <a:p>
            <a:pPr algn="just">
              <a:lnSpc>
                <a:spcPct val="150000"/>
              </a:lnSpc>
            </a:pPr>
            <a:r>
              <a:rPr lang="en-IN" sz="2000" dirty="0" smtClean="0">
                <a:latin typeface="Times New Roman" pitchFamily="18" charset="0"/>
                <a:cs typeface="Times New Roman" pitchFamily="18" charset="0"/>
              </a:rPr>
              <a:t>It is important to ascertain the location for placement of UPFC which is suitable for various contingencies. An effective placement strategy for UPFC is proposed </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method uses Line Stability index which is sensitive to line flow to screen down the possible locations for UPFC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Unified Power Flow Controller (UPFC) was proposed first time for real turn-off time control and dynamic compensation of ac transmission </a:t>
            </a:r>
            <a:r>
              <a:rPr lang="en-IN" sz="2000" dirty="0" smtClean="0">
                <a:latin typeface="Times New Roman" pitchFamily="18" charset="0"/>
                <a:cs typeface="Times New Roman" pitchFamily="18" charset="0"/>
              </a:rPr>
              <a:t>systems.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conventional UPFC system is a combination of a STATCOM and SSSC, which share a DC link capacitor, and comprises two transformers and two power converters, which are bulky and expensive.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Consequently</a:t>
            </a:r>
            <a:r>
              <a:rPr lang="en-IN" sz="2000" dirty="0" smtClean="0">
                <a:latin typeface="Times New Roman" pitchFamily="18" charset="0"/>
                <a:cs typeface="Times New Roman" pitchFamily="18" charset="0"/>
              </a:rPr>
              <a:t>, although their performance is outstanding, the use of conventional UPFCs has been limited because of these shortcomings.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the use of conventional UPFCs has been limited, although their performance is outstanding. Consequently, the demand for a smaller, lower-cost topology has </a:t>
            </a:r>
            <a:r>
              <a:rPr lang="en-IN" sz="2000" dirty="0" smtClean="0">
                <a:latin typeface="Times New Roman" pitchFamily="18" charset="0"/>
                <a:cs typeface="Times New Roman" pitchFamily="18" charset="0"/>
              </a:rPr>
              <a:t>increased.</a:t>
            </a:r>
          </a:p>
          <a:p>
            <a:pPr algn="just">
              <a:lnSpc>
                <a:spcPct val="150000"/>
              </a:lnSpc>
            </a:pPr>
            <a:r>
              <a:rPr lang="en-IN" sz="2000" dirty="0" smtClean="0">
                <a:latin typeface="Times New Roman" pitchFamily="18" charset="0"/>
                <a:cs typeface="Times New Roman" pitchFamily="18" charset="0"/>
              </a:rPr>
              <a:t>By synthesizing an appropriate injection voltage, the performance of the power flow control could be verified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voltage of the DC link was controlled well according to the reference of 150 V.</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future renewable electric energy delivery and management system: The energy internet</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Huang, A.Q.; Crow, M.L.; Heydt, G.T.; Zheng, J.P.; Dale, S.J.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the envisioned “Energy Internet,” a system that enables flexible energy sharing is proposed for consumers in a residential distribution system.</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Power-Electronic Systems for the Grid Integration of Renewable Energy Sources: A Survey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Carrasco, J.M.; Franquelo, L.G.; Bialasiewicz, J.T.; Galvan, E.; Guisado, R.C.P.; Prats, M.; Leon, J.I.; Moreno-Alfonso, 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new trends in power electronics for the integration of wind and photovoltaic (PV) power generators are presented.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Improved reactive power sharing and harmonic voltage compensation in islanded </a:t>
                      </a:r>
                      <a:r>
                        <a:rPr lang="en-US" sz="2000" dirty="0" err="1">
                          <a:latin typeface="Times New Roman"/>
                          <a:ea typeface="Calibri"/>
                          <a:cs typeface="Latha"/>
                        </a:rPr>
                        <a:t>microgrids</a:t>
                      </a:r>
                      <a:r>
                        <a:rPr lang="en-US" sz="2000" dirty="0">
                          <a:latin typeface="Times New Roman"/>
                          <a:ea typeface="Calibri"/>
                          <a:cs typeface="Latha"/>
                        </a:rPr>
                        <a:t> using resistive-capacitive virtual impedance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Pham, M.D.; Lee, H.H.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To eliminate parameter dependence, a small real power disturbance was injected into a microgrid to compensate for the reactive power sharing error</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smarter grid for improving system reliability and asset utilization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Divan, D.; Johal, 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has presented a new look at the way a Smart Grid can be implemented.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1.png"/>
          <p:cNvPicPr>
            <a:picLocks noGrp="1" noChangeAspect="1" noChangeArrowheads="1"/>
          </p:cNvPicPr>
          <p:nvPr>
            <p:ph idx="1"/>
          </p:nvPr>
        </p:nvPicPr>
        <p:blipFill>
          <a:blip r:embed="rId2"/>
          <a:srcRect/>
          <a:stretch>
            <a:fillRect/>
          </a:stretch>
        </p:blipFill>
        <p:spPr bwMode="auto">
          <a:xfrm>
            <a:off x="1905000" y="1447800"/>
            <a:ext cx="5867400" cy="45719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28600"/>
            <a:ext cx="7498080" cy="762000"/>
          </a:xfrm>
        </p:spPr>
        <p:txBody>
          <a:bodyPr/>
          <a:lstStyle/>
          <a:p>
            <a:r>
              <a:rPr lang="en-US" dirty="0" smtClean="0"/>
              <a:t>CONCLUTION</a:t>
            </a:r>
            <a:endParaRPr lang="en-US" dirty="0"/>
          </a:p>
        </p:txBody>
      </p:sp>
      <p:sp>
        <p:nvSpPr>
          <p:cNvPr id="3" name="Content Placeholder 2"/>
          <p:cNvSpPr>
            <a:spLocks noGrp="1"/>
          </p:cNvSpPr>
          <p:nvPr>
            <p:ph idx="1"/>
          </p:nvPr>
        </p:nvSpPr>
        <p:spPr>
          <a:xfrm>
            <a:off x="1219200" y="990600"/>
            <a:ext cx="7498080" cy="4800600"/>
          </a:xfrm>
        </p:spPr>
        <p:txBody>
          <a:bodyPr>
            <a:noAutofit/>
          </a:bodyPr>
          <a:lstStyle/>
          <a:p>
            <a:pPr algn="just">
              <a:buNone/>
            </a:pPr>
            <a:r>
              <a:rPr lang="en-IN" sz="1700" dirty="0" smtClean="0">
                <a:latin typeface="Times New Roman" pitchFamily="18" charset="0"/>
                <a:cs typeface="Times New Roman" pitchFamily="18" charset="0"/>
              </a:rPr>
              <a:t>     Conventional </a:t>
            </a:r>
            <a:r>
              <a:rPr lang="en-IN" sz="1700" dirty="0" smtClean="0">
                <a:latin typeface="Times New Roman" pitchFamily="18" charset="0"/>
                <a:cs typeface="Times New Roman" pitchFamily="18" charset="0"/>
              </a:rPr>
              <a:t>power grid systems have the following problems that reduce their efficiencies: (1) low utilization of transmission lines and (2) load imbalance due to limited control capabilities. One solution to solve these problems is to use FACTS devices. Among them, UPFC, which can control the power flow of the transmission system, is the most capable FACTS device. A conventional UPFC system is a combination of a STATCOM and SSSC, which share a DC link capacitor, and comprises two transformers and two power converters, which are bulky and expensive. Consequently, although their performance is outstanding, the use of conventional UPFCs has been limited because of these shortcomings. To mitigate the disadvantages and exploit the merits of UPFCs, this paper proposes a new UPFC topology based on an autotransformer structure. A single phase of the proposed UPFC system consists of an N:2 transformer with a </a:t>
            </a:r>
            <a:r>
              <a:rPr lang="en-IN" sz="1700" dirty="0" err="1" smtClean="0">
                <a:latin typeface="Times New Roman" pitchFamily="18" charset="0"/>
                <a:cs typeface="Times New Roman" pitchFamily="18" charset="0"/>
              </a:rPr>
              <a:t>center</a:t>
            </a:r>
            <a:r>
              <a:rPr lang="en-IN" sz="1700" dirty="0" smtClean="0">
                <a:latin typeface="Times New Roman" pitchFamily="18" charset="0"/>
                <a:cs typeface="Times New Roman" pitchFamily="18" charset="0"/>
              </a:rPr>
              <a:t> tap at the low-voltage side, a power converter module, and an interface filter. A three-phase of UPFC system can be simply implemented using three devices. A power converter module consists of two parts: (1) an input full-bridge converter and (2) output half-bridge inverter. By controlling the differential current among input currents, the input full-bridge converter controls the DC link voltage for the output half-bridge inverter. By synthesizing an appropriate injection voltage, the half-bridge inverter controls the power flow of the transmission line. The effectiveness of the proposed topology has been verified through simulations and experiments.</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Leon Vasquez-</a:t>
            </a:r>
            <a:r>
              <a:rPr lang="en-IN" sz="1500" dirty="0" err="1" smtClean="0">
                <a:latin typeface="Times New Roman" pitchFamily="18" charset="0"/>
                <a:cs typeface="Times New Roman" pitchFamily="18" charset="0"/>
              </a:rPr>
              <a:t>Arnez</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Cera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Zanetta</a:t>
            </a:r>
            <a:r>
              <a:rPr lang="en-IN" sz="1500" dirty="0" smtClean="0">
                <a:latin typeface="Times New Roman" pitchFamily="18" charset="0"/>
                <a:cs typeface="Times New Roman" pitchFamily="18" charset="0"/>
              </a:rPr>
              <a:t>, L., Jr. Compensation Strategy of Autotransformers and Parallel Lines Performance, Assisted by the UPFC. IEEE Trans. Power </a:t>
            </a:r>
            <a:r>
              <a:rPr lang="en-IN" sz="1500" dirty="0" err="1" smtClean="0">
                <a:latin typeface="Times New Roman" pitchFamily="18" charset="0"/>
                <a:cs typeface="Times New Roman" pitchFamily="18" charset="0"/>
              </a:rPr>
              <a:t>Deliv</a:t>
            </a:r>
            <a:r>
              <a:rPr lang="en-IN" sz="1500" dirty="0" smtClean="0">
                <a:latin typeface="Times New Roman" pitchFamily="18" charset="0"/>
                <a:cs typeface="Times New Roman" pitchFamily="18" charset="0"/>
              </a:rPr>
              <a:t>. 2005, 20, 1550–1557.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2</a:t>
            </a:r>
            <a:r>
              <a:rPr lang="en-IN" sz="1500" dirty="0" smtClean="0">
                <a:latin typeface="Times New Roman" pitchFamily="18" charset="0"/>
                <a:cs typeface="Times New Roman" pitchFamily="18" charset="0"/>
              </a:rPr>
              <a:t>. Huang, A.Q.; Crow, M.L.; </a:t>
            </a:r>
            <a:r>
              <a:rPr lang="en-IN" sz="1500" dirty="0" err="1" smtClean="0">
                <a:latin typeface="Times New Roman" pitchFamily="18" charset="0"/>
                <a:cs typeface="Times New Roman" pitchFamily="18" charset="0"/>
              </a:rPr>
              <a:t>Heydt</a:t>
            </a:r>
            <a:r>
              <a:rPr lang="en-IN" sz="1500" dirty="0" smtClean="0">
                <a:latin typeface="Times New Roman" pitchFamily="18" charset="0"/>
                <a:cs typeface="Times New Roman" pitchFamily="18" charset="0"/>
              </a:rPr>
              <a:t>, G.T.; </a:t>
            </a:r>
            <a:r>
              <a:rPr lang="en-IN" sz="1500" dirty="0" err="1" smtClean="0">
                <a:latin typeface="Times New Roman" pitchFamily="18" charset="0"/>
                <a:cs typeface="Times New Roman" pitchFamily="18" charset="0"/>
              </a:rPr>
              <a:t>Zheng</a:t>
            </a:r>
            <a:r>
              <a:rPr lang="en-IN" sz="1500" dirty="0" smtClean="0">
                <a:latin typeface="Times New Roman" pitchFamily="18" charset="0"/>
                <a:cs typeface="Times New Roman" pitchFamily="18" charset="0"/>
              </a:rPr>
              <a:t>, J.P.; Dale, S.J. The future renewable electric energy delivery and management system: The energy internet. Proc. IEEE 2011, 99, 133–148.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3</a:t>
            </a:r>
            <a:r>
              <a:rPr lang="en-IN" sz="1500" dirty="0" smtClean="0">
                <a:latin typeface="Times New Roman" pitchFamily="18" charset="0"/>
                <a:cs typeface="Times New Roman" pitchFamily="18" charset="0"/>
              </a:rPr>
              <a:t>. Carrasco, J.M.; </a:t>
            </a:r>
            <a:r>
              <a:rPr lang="en-IN" sz="1500" dirty="0" err="1" smtClean="0">
                <a:latin typeface="Times New Roman" pitchFamily="18" charset="0"/>
                <a:cs typeface="Times New Roman" pitchFamily="18" charset="0"/>
              </a:rPr>
              <a:t>Franquelo</a:t>
            </a:r>
            <a:r>
              <a:rPr lang="en-IN" sz="1500" dirty="0" smtClean="0">
                <a:latin typeface="Times New Roman" pitchFamily="18" charset="0"/>
                <a:cs typeface="Times New Roman" pitchFamily="18" charset="0"/>
              </a:rPr>
              <a:t>, L.G.; </a:t>
            </a:r>
            <a:r>
              <a:rPr lang="en-IN" sz="1500" dirty="0" err="1" smtClean="0">
                <a:latin typeface="Times New Roman" pitchFamily="18" charset="0"/>
                <a:cs typeface="Times New Roman" pitchFamily="18" charset="0"/>
              </a:rPr>
              <a:t>Bialasiewicz</a:t>
            </a:r>
            <a:r>
              <a:rPr lang="en-IN" sz="1500" dirty="0" smtClean="0">
                <a:latin typeface="Times New Roman" pitchFamily="18" charset="0"/>
                <a:cs typeface="Times New Roman" pitchFamily="18" charset="0"/>
              </a:rPr>
              <a:t>, J.T.; Galvan, E.; </a:t>
            </a:r>
            <a:r>
              <a:rPr lang="en-IN" sz="1500" dirty="0" err="1" smtClean="0">
                <a:latin typeface="Times New Roman" pitchFamily="18" charset="0"/>
                <a:cs typeface="Times New Roman" pitchFamily="18" charset="0"/>
              </a:rPr>
              <a:t>Guisado</a:t>
            </a:r>
            <a:r>
              <a:rPr lang="en-IN" sz="1500" dirty="0" smtClean="0">
                <a:latin typeface="Times New Roman" pitchFamily="18" charset="0"/>
                <a:cs typeface="Times New Roman" pitchFamily="18" charset="0"/>
              </a:rPr>
              <a:t>, R.C.P.; </a:t>
            </a:r>
            <a:r>
              <a:rPr lang="en-IN" sz="1500" dirty="0" err="1" smtClean="0">
                <a:latin typeface="Times New Roman" pitchFamily="18" charset="0"/>
                <a:cs typeface="Times New Roman" pitchFamily="18" charset="0"/>
              </a:rPr>
              <a:t>Prats</a:t>
            </a:r>
            <a:r>
              <a:rPr lang="en-IN" sz="1500" dirty="0" smtClean="0">
                <a:latin typeface="Times New Roman" pitchFamily="18" charset="0"/>
                <a:cs typeface="Times New Roman" pitchFamily="18" charset="0"/>
              </a:rPr>
              <a:t>, M.; Leon, J.I.; Moreno-Alfonso, N. Power-Electronic Systems for the Grid Integration of Renewable Energy Sources: A Survey. IEEE Trans. Power Electron. 2006, 53, 1002–1016.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4</a:t>
            </a:r>
            <a:r>
              <a:rPr lang="en-IN" sz="1500" dirty="0" smtClean="0">
                <a:latin typeface="Times New Roman" pitchFamily="18" charset="0"/>
                <a:cs typeface="Times New Roman" pitchFamily="18" charset="0"/>
              </a:rPr>
              <a:t>. Pham, M.D.; Lee, H.H. Improved reactive power sharing and harmonic voltage compensation in islanded </a:t>
            </a:r>
            <a:r>
              <a:rPr lang="en-IN" sz="1500" dirty="0" err="1" smtClean="0">
                <a:latin typeface="Times New Roman" pitchFamily="18" charset="0"/>
                <a:cs typeface="Times New Roman" pitchFamily="18" charset="0"/>
              </a:rPr>
              <a:t>microgrids</a:t>
            </a:r>
            <a:r>
              <a:rPr lang="en-IN" sz="1500" dirty="0" smtClean="0">
                <a:latin typeface="Times New Roman" pitchFamily="18" charset="0"/>
                <a:cs typeface="Times New Roman" pitchFamily="18" charset="0"/>
              </a:rPr>
              <a:t> using resistive-capacitive virtual impedance. J. Power Electron. 2019, 19, 1575–1581.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5</a:t>
            </a:r>
            <a:r>
              <a:rPr lang="en-IN" sz="1500" dirty="0" smtClean="0">
                <a:latin typeface="Times New Roman" pitchFamily="18" charset="0"/>
                <a:cs typeface="Times New Roman" pitchFamily="18" charset="0"/>
              </a:rPr>
              <a:t>. Divan, D.; </a:t>
            </a:r>
            <a:r>
              <a:rPr lang="en-IN" sz="1500" dirty="0" err="1" smtClean="0">
                <a:latin typeface="Times New Roman" pitchFamily="18" charset="0"/>
                <a:cs typeface="Times New Roman" pitchFamily="18" charset="0"/>
              </a:rPr>
              <a:t>Johal</a:t>
            </a:r>
            <a:r>
              <a:rPr lang="en-IN" sz="1500" dirty="0" smtClean="0">
                <a:latin typeface="Times New Roman" pitchFamily="18" charset="0"/>
                <a:cs typeface="Times New Roman" pitchFamily="18" charset="0"/>
              </a:rPr>
              <a:t>, H. A smarter grid for improving system reliability and asset utilization. In Proceedings of the 2006 CES/IEEE 5th International Power Electronics and Motion Control Conference, </a:t>
            </a:r>
            <a:r>
              <a:rPr lang="en-IN" sz="1500" dirty="0" err="1" smtClean="0">
                <a:latin typeface="Times New Roman" pitchFamily="18" charset="0"/>
                <a:cs typeface="Times New Roman" pitchFamily="18" charset="0"/>
              </a:rPr>
              <a:t>Shanghi</a:t>
            </a:r>
            <a:r>
              <a:rPr lang="en-IN" sz="1500" dirty="0" smtClean="0">
                <a:latin typeface="Times New Roman" pitchFamily="18" charset="0"/>
                <a:cs typeface="Times New Roman" pitchFamily="18" charset="0"/>
              </a:rPr>
              <a:t>, China, 14–16 August 2006; pp. 1–7.</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Peng</a:t>
            </a:r>
            <a:r>
              <a:rPr lang="en-IN" sz="1600" dirty="0" smtClean="0">
                <a:latin typeface="Times New Roman" pitchFamily="18" charset="0"/>
                <a:cs typeface="Times New Roman" pitchFamily="18" charset="0"/>
              </a:rPr>
              <a:t>, F.Z.; Liu, Y.; Yang, S.; Zhang, S.; </a:t>
            </a:r>
            <a:r>
              <a:rPr lang="en-IN" sz="1600" dirty="0" err="1" smtClean="0">
                <a:latin typeface="Times New Roman" pitchFamily="18" charset="0"/>
                <a:cs typeface="Times New Roman" pitchFamily="18" charset="0"/>
              </a:rPr>
              <a:t>Gunasekaran</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Karki</a:t>
            </a:r>
            <a:r>
              <a:rPr lang="en-IN" sz="1600" dirty="0" smtClean="0">
                <a:latin typeface="Times New Roman" pitchFamily="18" charset="0"/>
                <a:cs typeface="Times New Roman" pitchFamily="18" charset="0"/>
              </a:rPr>
              <a:t>, U. Transformer-less unified power-flow controller using the cascade multilevel inverter. IEEE Trans. Power Electron. 2016, 31, 5461–5472.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Jia</a:t>
            </a:r>
            <a:r>
              <a:rPr lang="en-IN" sz="1600" dirty="0" smtClean="0">
                <a:latin typeface="Times New Roman" pitchFamily="18" charset="0"/>
                <a:cs typeface="Times New Roman" pitchFamily="18" charset="0"/>
              </a:rPr>
              <a:t>, Y.; Li, D.; Chen, Z. Unbalanced power sharing for islanded droop-controlled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J. Power Electron. 2019, 19, 234–243.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Wang, S.; Han, L.; Chen, K. Comprehensive coordinated control strategy of virtual synchronous generators under unbalanced power grid. J. Power Electron. 2019, 19, 1554–1565.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Edris</a:t>
            </a:r>
            <a:r>
              <a:rPr lang="en-IN" sz="1600" dirty="0" smtClean="0">
                <a:latin typeface="Times New Roman" pitchFamily="18" charset="0"/>
                <a:cs typeface="Times New Roman" pitchFamily="18" charset="0"/>
              </a:rPr>
              <a:t>, A.A. Proposed terms and definitions for flexible AC transmission system (FACTS). IEEE Trans. Power </a:t>
            </a:r>
            <a:r>
              <a:rPr lang="en-IN" sz="1600" dirty="0" err="1" smtClean="0">
                <a:latin typeface="Times New Roman" pitchFamily="18" charset="0"/>
                <a:cs typeface="Times New Roman" pitchFamily="18" charset="0"/>
              </a:rPr>
              <a:t>Deliv</a:t>
            </a:r>
            <a:r>
              <a:rPr lang="en-IN" sz="1600" dirty="0" smtClean="0">
                <a:latin typeface="Times New Roman" pitchFamily="18" charset="0"/>
                <a:cs typeface="Times New Roman" pitchFamily="18" charset="0"/>
              </a:rPr>
              <a:t>. 1997, 12, 1848–1853.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Verboomen</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Hertem</a:t>
            </a:r>
            <a:r>
              <a:rPr lang="en-IN" sz="1600" dirty="0" smtClean="0">
                <a:latin typeface="Times New Roman" pitchFamily="18" charset="0"/>
                <a:cs typeface="Times New Roman" pitchFamily="18" charset="0"/>
              </a:rPr>
              <a:t>, D.V.; </a:t>
            </a:r>
            <a:r>
              <a:rPr lang="en-IN" sz="1600" dirty="0" err="1" smtClean="0">
                <a:latin typeface="Times New Roman" pitchFamily="18" charset="0"/>
                <a:cs typeface="Times New Roman" pitchFamily="18" charset="0"/>
              </a:rPr>
              <a:t>Schavemaker</a:t>
            </a:r>
            <a:r>
              <a:rPr lang="en-IN" sz="1600" dirty="0" smtClean="0">
                <a:latin typeface="Times New Roman" pitchFamily="18" charset="0"/>
                <a:cs typeface="Times New Roman" pitchFamily="18" charset="0"/>
              </a:rPr>
              <a:t>, P.H.; Kling, W.L.; </a:t>
            </a:r>
            <a:r>
              <a:rPr lang="en-IN" sz="1600" dirty="0" err="1" smtClean="0">
                <a:latin typeface="Times New Roman" pitchFamily="18" charset="0"/>
                <a:cs typeface="Times New Roman" pitchFamily="18" charset="0"/>
              </a:rPr>
              <a:t>Belmans</a:t>
            </a:r>
            <a:r>
              <a:rPr lang="en-IN" sz="1600" dirty="0" smtClean="0">
                <a:latin typeface="Times New Roman" pitchFamily="18" charset="0"/>
                <a:cs typeface="Times New Roman" pitchFamily="18" charset="0"/>
              </a:rPr>
              <a:t>, R. Phase shifting transformer: Principles and applications. In Proceedings of the 2005 International Conference on Future Power Systems, Amsterdam, The Netherlands, 16–18 November 2005; pp. 1–6.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1315</TotalTime>
  <Words>1552</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Partitioning-Based Unified Power Flow Algorithm for Mixed MTDCAC Power Systems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2021-06-03T08:43:39Z</dcterms:modified>
</cp:coreProperties>
</file>