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of Time-Delayed Distributed Cyber-Physical Power Systems for Small-Signal Stability Analysis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Compared </a:t>
            </a:r>
            <a:r>
              <a:rPr lang="en-IN" sz="2000" dirty="0" smtClean="0">
                <a:latin typeface="Times New Roman" pitchFamily="18" charset="0"/>
                <a:cs typeface="Times New Roman" pitchFamily="18" charset="0"/>
              </a:rPr>
              <a:t>with a power system under centralized control, a power system under fully distributed control has stronger interdependence between its physical side and cyber side. Such a system is a typical cyber-physical system (CPS). The time delay problem is one of the most critical issues in the application of distributed control for power systems. First, a distributed information flow model is established considering multiple sources of time delay, especially the communication delay between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agents. Second, combining the dynamics of physical power systems, a general model of time-delayed CPS under fully distributed control is proposed, especially for inverter-based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Third</a:t>
            </a:r>
            <a:r>
              <a:rPr lang="en-IN" sz="2000" dirty="0" smtClean="0">
                <a:latin typeface="Times New Roman" pitchFamily="18" charset="0"/>
                <a:cs typeface="Times New Roman" pitchFamily="18" charset="0"/>
              </a:rPr>
              <a:t>, the stability of the time-delayed CPS is analyzed based on the proposed model with a critical </a:t>
            </a:r>
            <a:r>
              <a:rPr lang="en-IN" sz="2000" dirty="0" err="1" smtClean="0">
                <a:latin typeface="Times New Roman" pitchFamily="18" charset="0"/>
                <a:cs typeface="Times New Roman" pitchFamily="18" charset="0"/>
              </a:rPr>
              <a:t>eigenvalue</a:t>
            </a:r>
            <a:r>
              <a:rPr lang="en-IN" sz="2000" dirty="0" smtClean="0">
                <a:latin typeface="Times New Roman" pitchFamily="18" charset="0"/>
                <a:cs typeface="Times New Roman" pitchFamily="18" charset="0"/>
              </a:rPr>
              <a:t> tracking algorithm. A real-world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with DGs under fully distributed frequency control is tested for small-signal stability analysis. The findings show that the stability of the distributed CPS with multiple sources of time delay depends on not only the absolute value of time delays but also the coordination of time delays and that the delay merging property in centralized mode is not relevant in a distributed CPS. The accuracy of the model and the obtained stability margin are verified by </a:t>
            </a:r>
            <a:r>
              <a:rPr lang="en-IN" sz="2000" dirty="0" err="1" smtClean="0">
                <a:latin typeface="Times New Roman" pitchFamily="18" charset="0"/>
                <a:cs typeface="Times New Roman" pitchFamily="18" charset="0"/>
              </a:rPr>
              <a:t>Simulink</a:t>
            </a:r>
            <a:r>
              <a:rPr lang="en-IN" sz="2000" dirty="0" smtClean="0">
                <a:latin typeface="Times New Roman" pitchFamily="18" charset="0"/>
                <a:cs typeface="Times New Roman" pitchFamily="18" charset="0"/>
              </a:rPr>
              <a:t> simulations.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information can be used as a complexity and communication cost index (owing to the number of external cybernetic signals are proportional to the information channels required).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similar way, we can see that although the centralized communication architecture requires less cybernetic outputs and inputs, it requires a higher number of Inventions </a:t>
            </a:r>
            <a:r>
              <a:rPr lang="en-IN" sz="2000" dirty="0" smtClean="0">
                <a:latin typeface="Times New Roman" pitchFamily="18" charset="0"/>
                <a:cs typeface="Times New Roman" pitchFamily="18" charset="0"/>
              </a:rPr>
              <a:t>communication </a:t>
            </a:r>
            <a:r>
              <a:rPr lang="en-IN" sz="2000" dirty="0" smtClean="0">
                <a:latin typeface="Times New Roman" pitchFamily="18" charset="0"/>
                <a:cs typeface="Times New Roman" pitchFamily="18" charset="0"/>
              </a:rPr>
              <a:t>links and could be more vulnerable to single point failure events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generalization of these results, integrating the CPES module developed in this paper, is an area for further </a:t>
            </a:r>
            <a:r>
              <a:rPr lang="en-IN" sz="2000" dirty="0" smtClean="0">
                <a:latin typeface="Times New Roman" pitchFamily="18" charset="0"/>
                <a:cs typeface="Times New Roman" pitchFamily="18" charset="0"/>
              </a:rPr>
              <a:t>research.</a:t>
            </a:r>
          </a:p>
          <a:p>
            <a:pPr algn="just">
              <a:lnSpc>
                <a:spcPct val="150000"/>
              </a:lnSpc>
            </a:pPr>
            <a:r>
              <a:rPr lang="en-IN" sz="2000" dirty="0" smtClean="0">
                <a:latin typeface="Times New Roman" pitchFamily="18" charset="0"/>
                <a:cs typeface="Times New Roman" pitchFamily="18" charset="0"/>
              </a:rPr>
              <a:t>The development of the cybernetic and physical network models required for the second step of the CPES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methodology is the next stage of our research.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time delays are among the most critical issues in information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time delay problem remains one of the main obstacles of the revolution of WAMSs and the industrial implementation of wide area control systems (WACSs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Given the lack of frequency and voltage regulation capabilities of power systems with high-penetration renewable energy, especially low-inertia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conventional operation and control methods are unable to cope with the active control problem in high-penetration renewable </a:t>
            </a:r>
            <a:r>
              <a:rPr lang="en-IN" sz="2000" dirty="0" smtClean="0">
                <a:latin typeface="Times New Roman" pitchFamily="18" charset="0"/>
                <a:cs typeface="Times New Roman" pitchFamily="18" charset="0"/>
              </a:rPr>
              <a:t>generation.</a:t>
            </a:r>
          </a:p>
          <a:p>
            <a:pPr algn="just">
              <a:lnSpc>
                <a:spcPct val="150000"/>
              </a:lnSpc>
            </a:pPr>
            <a:r>
              <a:rPr lang="en-IN" sz="2000" dirty="0" smtClean="0">
                <a:latin typeface="Times New Roman" pitchFamily="18" charset="0"/>
                <a:cs typeface="Times New Roman" pitchFamily="18" charset="0"/>
              </a:rPr>
              <a:t>The time delay problem in a DCPPS is especially critical and is </a:t>
            </a:r>
            <a:r>
              <a:rPr lang="en-IN" sz="2000" dirty="0" err="1" smtClean="0">
                <a:latin typeface="Times New Roman" pitchFamily="18" charset="0"/>
                <a:cs typeface="Times New Roman" pitchFamily="18" charset="0"/>
              </a:rPr>
              <a:t>nonnegligible</a:t>
            </a:r>
            <a:r>
              <a:rPr lang="en-IN" sz="2000" dirty="0" smtClean="0">
                <a:latin typeface="Times New Roman" pitchFamily="18" charset="0"/>
                <a:cs typeface="Times New Roman" pitchFamily="18" charset="0"/>
              </a:rPr>
              <a:t> under distributed </a:t>
            </a:r>
            <a:r>
              <a:rPr lang="en-IN" sz="2000" dirty="0" smtClean="0">
                <a:latin typeface="Times New Roman" pitchFamily="18" charset="0"/>
                <a:cs typeface="Times New Roman" pitchFamily="18" charset="0"/>
              </a:rPr>
              <a:t>control.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Some variations of the conventional droop control strategy have been proposed including the virtual impedance approach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which can achieve an important reduction of the reactive power sharing error but requires accurate feeder impedance estimation through online or offline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Different alternatives for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the physical process of an inverter based distributed generator have been proposed, which include detailed temporary models and reduced </a:t>
            </a:r>
            <a:r>
              <a:rPr lang="en-IN" sz="2000" dirty="0" smtClean="0">
                <a:latin typeface="Times New Roman" pitchFamily="18" charset="0"/>
                <a:cs typeface="Times New Roman" pitchFamily="18" charset="0"/>
              </a:rPr>
              <a:t>models.</a:t>
            </a:r>
          </a:p>
          <a:p>
            <a:pPr algn="just">
              <a:lnSpc>
                <a:spcPct val="150000"/>
              </a:lnSpc>
            </a:pPr>
            <a:r>
              <a:rPr lang="en-IN" sz="2000" dirty="0" smtClean="0">
                <a:latin typeface="Times New Roman" pitchFamily="18" charset="0"/>
                <a:cs typeface="Times New Roman" pitchFamily="18" charset="0"/>
              </a:rPr>
              <a:t>However, a characterization of cybernetic components such as communication topologies and a model structure that allows an integration with networked constraints have not been proposed.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To achieve improved stability performance, multiple sources of time delay in a DCPPS must be simultaneously considered. In addition, the delay merging property in centralized mode cannot be applied to a </a:t>
            </a:r>
            <a:r>
              <a:rPr lang="en-IN" sz="2000" dirty="0" err="1" smtClean="0">
                <a:latin typeface="Times New Roman" pitchFamily="18" charset="0"/>
                <a:cs typeface="Times New Roman" pitchFamily="18" charset="0"/>
              </a:rPr>
              <a:t>timedelayed</a:t>
            </a:r>
            <a:r>
              <a:rPr lang="en-IN" sz="2000" dirty="0" smtClean="0">
                <a:latin typeface="Times New Roman" pitchFamily="18" charset="0"/>
                <a:cs typeface="Times New Roman" pitchFamily="18" charset="0"/>
              </a:rPr>
              <a:t> CPPS under fully distributed control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the application of advanced and high-performance information and communication technology (ICT) in modern power systems, the operational efficiency of the cyber-physical power system (CPPS) has undergone a qualitative </a:t>
            </a:r>
            <a:r>
              <a:rPr lang="en-IN" sz="2000" dirty="0" smtClean="0">
                <a:latin typeface="Times New Roman" pitchFamily="18" charset="0"/>
                <a:cs typeface="Times New Roman" pitchFamily="18" charset="0"/>
              </a:rPr>
              <a:t>leap.</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ubiquitous measurement units, control systems and advanced information systems such as the energy management system (EMS) and the wide area measurement system (WAMS), the awareness of modern power systems has become increasingly comprehensive, and the control philosophy is more efficient than ever.</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Smart grids: A cyber-physical systems perspective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Yu and Y. Xue,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will first present an overview of these challenges in the context of cyber-physical systems.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Time-delay analysis of wide-area voltage control considering smart grid contingences in a real-time environment</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S. Musleh, S. M. Muyeen, A. Al-Durra, I. Kamwa, M. A. S. Masoum and S. Islam,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main purpose is to conduct a detailed delay analysis of the WAMCS in case of grid contingences.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476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Adaptive time delay compensator (ATDC) design for wide-area power system stabilizer</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L. Cheng, G. Chen, W. Gao, F. Zhang and G. Li,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Wide-area power system stabilizer (WPSS) is one of the most potentially effective approaches to damp interarea low frequency oscillations in power systems.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Hierarchical power systems control: its value in a changing industry</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 D. Ilić and Shell Liu.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functionality and performance of the system is studied by means of simulations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png"/>
          <p:cNvPicPr>
            <a:picLocks noGrp="1" noChangeAspect="1" noChangeArrowheads="1"/>
          </p:cNvPicPr>
          <p:nvPr>
            <p:ph idx="1"/>
          </p:nvPr>
        </p:nvPicPr>
        <p:blipFill>
          <a:blip r:embed="rId2"/>
          <a:srcRect/>
          <a:stretch>
            <a:fillRect/>
          </a:stretch>
        </p:blipFill>
        <p:spPr bwMode="auto">
          <a:xfrm>
            <a:off x="1447800" y="1676400"/>
            <a:ext cx="6858000" cy="44957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Considering </a:t>
            </a:r>
            <a:r>
              <a:rPr lang="en-IN" dirty="0" smtClean="0">
                <a:latin typeface="Times New Roman" pitchFamily="18" charset="0"/>
                <a:cs typeface="Times New Roman" pitchFamily="18" charset="0"/>
              </a:rPr>
              <a:t>cyber-physical interdependence, a general model of a time-delayed CPPS under fully distributed control is proposed in the form of DDAEs based on a distributed information flow model and dynamic model of power systems. The small-signal stability of a DCPPS with multiple sources of time delay is analyzed based on the critical </a:t>
            </a:r>
            <a:r>
              <a:rPr lang="en-IN" dirty="0" err="1" smtClean="0">
                <a:latin typeface="Times New Roman" pitchFamily="18" charset="0"/>
                <a:cs typeface="Times New Roman" pitchFamily="18" charset="0"/>
              </a:rPr>
              <a:t>eigenvalue</a:t>
            </a:r>
            <a:r>
              <a:rPr lang="en-IN" dirty="0" smtClean="0">
                <a:latin typeface="Times New Roman" pitchFamily="18" charset="0"/>
                <a:cs typeface="Times New Roman" pitchFamily="18" charset="0"/>
              </a:rPr>
              <a:t> tracking algorithm. An islanded </a:t>
            </a:r>
            <a:r>
              <a:rPr lang="en-IN" dirty="0" err="1" smtClean="0">
                <a:latin typeface="Times New Roman" pitchFamily="18" charset="0"/>
                <a:cs typeface="Times New Roman" pitchFamily="18" charset="0"/>
              </a:rPr>
              <a:t>microgrid</a:t>
            </a:r>
            <a:r>
              <a:rPr lang="en-IN" dirty="0" smtClean="0">
                <a:latin typeface="Times New Roman" pitchFamily="18" charset="0"/>
                <a:cs typeface="Times New Roman" pitchFamily="18" charset="0"/>
              </a:rPr>
              <a:t> from a real-world distribution network in China under fully distributed frequency control is tested in the case studies. The accuracy of the obtained stability margin is verified by a simulation of the tested case in </a:t>
            </a:r>
            <a:r>
              <a:rPr lang="en-IN" dirty="0" err="1" smtClean="0">
                <a:latin typeface="Times New Roman" pitchFamily="18" charset="0"/>
                <a:cs typeface="Times New Roman" pitchFamily="18" charset="0"/>
              </a:rPr>
              <a:t>Simulink</a:t>
            </a:r>
            <a:r>
              <a:rPr lang="en-IN" dirty="0" smtClean="0">
                <a:latin typeface="Times New Roman" pitchFamily="18" charset="0"/>
                <a:cs typeface="Times New Roman" pitchFamily="18" charset="0"/>
              </a:rPr>
              <a:t>. Case studies illustrate that with multiple sources of time delay, </a:t>
            </a:r>
            <a:r>
              <a:rPr lang="en-IN" dirty="0" smtClean="0">
                <a:latin typeface="Times New Roman" pitchFamily="18" charset="0"/>
                <a:cs typeface="Times New Roman" pitchFamily="18" charset="0"/>
              </a:rPr>
              <a:t>the </a:t>
            </a:r>
            <a:r>
              <a:rPr lang="en-IN" dirty="0" smtClean="0">
                <a:latin typeface="Times New Roman" pitchFamily="18" charset="0"/>
                <a:cs typeface="Times New Roman" pitchFamily="18" charset="0"/>
              </a:rPr>
              <a:t>stability of a time-delayed DCPPS depends on not only the absolute value of the time delays but also the relative value and coordination of time delays, which means that decreased delays do not necessarily have a positive impact on stability. The theoretical work presented in this article can guide the optimization of delay threshold setting and the planning of measurement schemes, control units and communication links in DCPPSs in the future. In addition, the stability of </a:t>
            </a:r>
            <a:r>
              <a:rPr lang="en-IN" dirty="0" err="1" smtClean="0">
                <a:latin typeface="Times New Roman" pitchFamily="18" charset="0"/>
                <a:cs typeface="Times New Roman" pitchFamily="18" charset="0"/>
              </a:rPr>
              <a:t>timevarying</a:t>
            </a:r>
            <a:r>
              <a:rPr lang="en-IN" dirty="0" smtClean="0">
                <a:latin typeface="Times New Roman" pitchFamily="18" charset="0"/>
                <a:cs typeface="Times New Roman" pitchFamily="18" charset="0"/>
              </a:rPr>
              <a:t> DCPPSs is worthy of further study.</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X. Yu and Y. </a:t>
            </a:r>
            <a:r>
              <a:rPr lang="en-IN" sz="1600" dirty="0" err="1" smtClean="0">
                <a:latin typeface="Times New Roman" pitchFamily="18" charset="0"/>
                <a:cs typeface="Times New Roman" pitchFamily="18" charset="0"/>
              </a:rPr>
              <a:t>Xue</a:t>
            </a:r>
            <a:r>
              <a:rPr lang="en-IN" sz="1600" dirty="0" smtClean="0">
                <a:latin typeface="Times New Roman" pitchFamily="18" charset="0"/>
                <a:cs typeface="Times New Roman" pitchFamily="18" charset="0"/>
              </a:rPr>
              <a:t>, “Smart grids: A cyber-physical systems perspective,” Proc. IEEE, vol. 104, no. 5, pp. 1058-1070, May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S. </a:t>
            </a:r>
            <a:r>
              <a:rPr lang="en-IN" sz="1600" dirty="0" err="1" smtClean="0">
                <a:latin typeface="Times New Roman" pitchFamily="18" charset="0"/>
                <a:cs typeface="Times New Roman" pitchFamily="18" charset="0"/>
              </a:rPr>
              <a:t>Musleh</a:t>
            </a:r>
            <a:r>
              <a:rPr lang="en-IN" sz="1600" dirty="0" smtClean="0">
                <a:latin typeface="Times New Roman" pitchFamily="18" charset="0"/>
                <a:cs typeface="Times New Roman" pitchFamily="18" charset="0"/>
              </a:rPr>
              <a:t>, S. M. </a:t>
            </a:r>
            <a:r>
              <a:rPr lang="en-IN" sz="1600" dirty="0" err="1" smtClean="0">
                <a:latin typeface="Times New Roman" pitchFamily="18" charset="0"/>
                <a:cs typeface="Times New Roman" pitchFamily="18" charset="0"/>
              </a:rPr>
              <a:t>Muyeen</a:t>
            </a:r>
            <a:r>
              <a:rPr lang="en-IN" sz="1600" dirty="0" smtClean="0">
                <a:latin typeface="Times New Roman" pitchFamily="18" charset="0"/>
                <a:cs typeface="Times New Roman" pitchFamily="18" charset="0"/>
              </a:rPr>
              <a:t>, A. Al-Durra, I. </a:t>
            </a:r>
            <a:r>
              <a:rPr lang="en-IN" sz="1600" dirty="0" err="1" smtClean="0">
                <a:latin typeface="Times New Roman" pitchFamily="18" charset="0"/>
                <a:cs typeface="Times New Roman" pitchFamily="18" charset="0"/>
              </a:rPr>
              <a:t>Kamwa</a:t>
            </a:r>
            <a:r>
              <a:rPr lang="en-IN" sz="1600" dirty="0" smtClean="0">
                <a:latin typeface="Times New Roman" pitchFamily="18" charset="0"/>
                <a:cs typeface="Times New Roman" pitchFamily="18" charset="0"/>
              </a:rPr>
              <a:t>, M. A. S. </a:t>
            </a:r>
            <a:r>
              <a:rPr lang="en-IN" sz="1600" dirty="0" err="1" smtClean="0">
                <a:latin typeface="Times New Roman" pitchFamily="18" charset="0"/>
                <a:cs typeface="Times New Roman" pitchFamily="18" charset="0"/>
              </a:rPr>
              <a:t>Masoum</a:t>
            </a:r>
            <a:r>
              <a:rPr lang="en-IN" sz="1600" dirty="0" smtClean="0">
                <a:latin typeface="Times New Roman" pitchFamily="18" charset="0"/>
                <a:cs typeface="Times New Roman" pitchFamily="18" charset="0"/>
              </a:rPr>
              <a:t> and S. Islam, “Time-delay analysis of wide-area voltage control considering smart grid contingences in a real-time environment,” IEEE Trans. on Ind. </a:t>
            </a:r>
            <a:r>
              <a:rPr lang="en-IN" sz="1600" dirty="0" err="1" smtClean="0">
                <a:latin typeface="Times New Roman" pitchFamily="18" charset="0"/>
                <a:cs typeface="Times New Roman" pitchFamily="18" charset="0"/>
              </a:rPr>
              <a:t>Informat</a:t>
            </a:r>
            <a:r>
              <a:rPr lang="en-IN" sz="1600" dirty="0" smtClean="0">
                <a:latin typeface="Times New Roman" pitchFamily="18" charset="0"/>
                <a:cs typeface="Times New Roman" pitchFamily="18" charset="0"/>
              </a:rPr>
              <a:t>., vol. 14, no. 3, pp. 1242-1252, Mar.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L. Cheng, G. Chen, W.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F. Zhang and G. Li, “Adaptive time delay compensator (ATDC) design for wide-area power system stabilizer,” in IEEE Trans. on Smart Grid, vol. 5, no. 6, pp. 2957-2966, Nov.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M. D. </a:t>
            </a:r>
            <a:r>
              <a:rPr lang="en-IN" sz="1600" dirty="0" err="1" smtClean="0">
                <a:latin typeface="Times New Roman" pitchFamily="18" charset="0"/>
                <a:cs typeface="Times New Roman" pitchFamily="18" charset="0"/>
              </a:rPr>
              <a:t>Ilić</a:t>
            </a:r>
            <a:r>
              <a:rPr lang="en-IN" sz="1600" dirty="0" smtClean="0">
                <a:latin typeface="Times New Roman" pitchFamily="18" charset="0"/>
                <a:cs typeface="Times New Roman" pitchFamily="18" charset="0"/>
              </a:rPr>
              <a:t> and Shell Liu. “Hierarchical power systems control: its value in a changing industry,” </a:t>
            </a:r>
            <a:r>
              <a:rPr lang="en-IN" sz="1600" dirty="0" smtClean="0">
                <a:latin typeface="Times New Roman" pitchFamily="18" charset="0"/>
                <a:cs typeface="Times New Roman" pitchFamily="18" charset="0"/>
              </a:rPr>
              <a:t>London: Springer, 1996.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Z. Cheng, J. </a:t>
            </a:r>
            <a:r>
              <a:rPr lang="en-IN" sz="1600" dirty="0" err="1" smtClean="0">
                <a:latin typeface="Times New Roman" pitchFamily="18" charset="0"/>
                <a:cs typeface="Times New Roman" pitchFamily="18" charset="0"/>
              </a:rPr>
              <a:t>Duan</a:t>
            </a:r>
            <a:r>
              <a:rPr lang="en-IN" sz="1600" dirty="0" smtClean="0">
                <a:latin typeface="Times New Roman" pitchFamily="18" charset="0"/>
                <a:cs typeface="Times New Roman" pitchFamily="18" charset="0"/>
              </a:rPr>
              <a:t> and M. Chow, “To centralize or to distribute: that </a:t>
            </a:r>
            <a:r>
              <a:rPr lang="en-IN" sz="1600" dirty="0" err="1" smtClean="0">
                <a:latin typeface="Times New Roman" pitchFamily="18" charset="0"/>
                <a:cs typeface="Times New Roman" pitchFamily="18" charset="0"/>
              </a:rPr>
              <a:t>ss</a:t>
            </a:r>
            <a:r>
              <a:rPr lang="en-IN" sz="1600" dirty="0" smtClean="0">
                <a:latin typeface="Times New Roman" pitchFamily="18" charset="0"/>
                <a:cs typeface="Times New Roman" pitchFamily="18" charset="0"/>
              </a:rPr>
              <a:t> the question: a comparison of advanced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management systems,” IEEE Ind. Electron. Magazine, vol. 12, no. 1, pp. 6-24, Mar. 2018.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W. Simpson-</a:t>
            </a:r>
            <a:r>
              <a:rPr lang="en-IN" sz="1600" dirty="0" err="1" smtClean="0">
                <a:latin typeface="Times New Roman" pitchFamily="18" charset="0"/>
                <a:cs typeface="Times New Roman" pitchFamily="18" charset="0"/>
              </a:rPr>
              <a:t>Porco</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Dörfler</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Bullo</a:t>
            </a:r>
            <a:r>
              <a:rPr lang="en-IN" sz="1600" dirty="0" smtClean="0">
                <a:latin typeface="Times New Roman" pitchFamily="18" charset="0"/>
                <a:cs typeface="Times New Roman" pitchFamily="18" charset="0"/>
              </a:rPr>
              <a:t>. “Synchronization and power sharing for droop-controlled inverters in islanded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Automatica</a:t>
            </a:r>
            <a:r>
              <a:rPr lang="en-IN" sz="1600" dirty="0" smtClean="0">
                <a:latin typeface="Times New Roman" pitchFamily="18" charset="0"/>
                <a:cs typeface="Times New Roman" pitchFamily="18" charset="0"/>
              </a:rPr>
              <a:t>, vol. 49, no.9, pp. 2603-2611, June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Z. Wang, W. Wu and B. Zhang, “A distributed quasi-</a:t>
            </a:r>
            <a:r>
              <a:rPr lang="en-IN" sz="1600" dirty="0" err="1" smtClean="0">
                <a:latin typeface="Times New Roman" pitchFamily="18" charset="0"/>
                <a:cs typeface="Times New Roman" pitchFamily="18" charset="0"/>
              </a:rPr>
              <a:t>newton</a:t>
            </a:r>
            <a:r>
              <a:rPr lang="en-IN" sz="1600" dirty="0" smtClean="0">
                <a:latin typeface="Times New Roman" pitchFamily="18" charset="0"/>
                <a:cs typeface="Times New Roman" pitchFamily="18" charset="0"/>
              </a:rPr>
              <a:t> method for droop-free primary frequency control in autonomous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IEEE Trans. on Smart Grid, vol. 9, no. 3, pp. 2214-2223, May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Y.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Z. Yang, W. </a:t>
            </a:r>
            <a:r>
              <a:rPr lang="en-IN" sz="1600" dirty="0" err="1" smtClean="0">
                <a:latin typeface="Times New Roman" pitchFamily="18" charset="0"/>
                <a:cs typeface="Times New Roman" pitchFamily="18" charset="0"/>
              </a:rPr>
              <a:t>Gu</a:t>
            </a:r>
            <a:r>
              <a:rPr lang="en-IN" sz="1600" dirty="0" smtClean="0">
                <a:latin typeface="Times New Roman" pitchFamily="18" charset="0"/>
                <a:cs typeface="Times New Roman" pitchFamily="18" charset="0"/>
              </a:rPr>
              <a:t>, M. Li and Z. Deng, “Robust real-time distributed optimal control based energy </a:t>
            </a:r>
            <a:r>
              <a:rPr lang="en-IN" sz="1600" dirty="0" smtClean="0">
                <a:latin typeface="Times New Roman" pitchFamily="18" charset="0"/>
                <a:cs typeface="Times New Roman" pitchFamily="18" charset="0"/>
              </a:rPr>
              <a:t>management </a:t>
            </a:r>
            <a:r>
              <a:rPr lang="en-IN" sz="1600" dirty="0" smtClean="0">
                <a:latin typeface="Times New Roman" pitchFamily="18" charset="0"/>
                <a:cs typeface="Times New Roman" pitchFamily="18" charset="0"/>
              </a:rPr>
              <a:t>in a smart grid," IEEE Trans. on Smart Grid, vol. 8, no. 4, pp. 1568-1579, July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G. Chen and Z. Zhao, “Delay effects on consensus-based distributed economic dispatch algorithm in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IEEE Trans. on Power Syst., vol. 33, no. 1, pp. 602-612, Jan.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F. Milano and M. </a:t>
            </a:r>
            <a:r>
              <a:rPr lang="en-IN" sz="1600" dirty="0" err="1" smtClean="0">
                <a:latin typeface="Times New Roman" pitchFamily="18" charset="0"/>
                <a:cs typeface="Times New Roman" pitchFamily="18" charset="0"/>
              </a:rPr>
              <a:t>Anghel</a:t>
            </a:r>
            <a:r>
              <a:rPr lang="en-IN" sz="1600" dirty="0" smtClean="0">
                <a:latin typeface="Times New Roman" pitchFamily="18" charset="0"/>
                <a:cs typeface="Times New Roman" pitchFamily="18" charset="0"/>
              </a:rPr>
              <a:t>, “Impact of time delays on power system stability," IEEE Trans. on Circuits Syst. I, Reg. Papers, vol. 59, no. 4, pp. 889-900, Apr. 2012.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1317</TotalTime>
  <Words>1616</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Modeling of Time-Delayed Distributed Cyber-Physical Power Systems for Small-Signal Stability Analysis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2021-06-03T10:22:53Z</dcterms:modified>
</cp:coreProperties>
</file>