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Examination of Semi-Analytical Solution Methods in the Coarse Operator of </a:t>
            </a:r>
            <a:r>
              <a:rPr lang="en-IN" b="1" dirty="0" err="1" smtClean="0">
                <a:latin typeface="Times New Roman" pitchFamily="18" charset="0"/>
                <a:cs typeface="Times New Roman" pitchFamily="18" charset="0"/>
              </a:rPr>
              <a:t>Parareal</a:t>
            </a:r>
            <a:r>
              <a:rPr lang="en-IN" b="1" dirty="0" smtClean="0">
                <a:latin typeface="Times New Roman" pitchFamily="18" charset="0"/>
                <a:cs typeface="Times New Roman" pitchFamily="18" charset="0"/>
              </a:rPr>
              <a:t> Algorithm for Power System Simulation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continuing advances in high-performance parallel computing platforms, parallel algorithms have become powerful tools for development of faster than real-time power system dynamic simulations. In particular, it has been demonstrated in recent years that parallel-in-time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algorithms have the potential to achieve such an ambitious goal. The selection of a fast and reasonably accurate coarse operator of the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is crucial for its effective utilization and performance. This paper examines semi-analytical solution (SAS) methods as the coarse operators of the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and explores performance of the SAS methods to the standard numerical time integration methods.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Two </a:t>
            </a:r>
            <a:r>
              <a:rPr lang="en-IN" sz="2000" dirty="0" smtClean="0">
                <a:latin typeface="Times New Roman" pitchFamily="18" charset="0"/>
                <a:cs typeface="Times New Roman" pitchFamily="18" charset="0"/>
              </a:rPr>
              <a:t>promising time-power series-based SAS methods were considered; </a:t>
            </a:r>
            <a:r>
              <a:rPr lang="en-IN" sz="2000" dirty="0" err="1" smtClean="0">
                <a:latin typeface="Times New Roman" pitchFamily="18" charset="0"/>
                <a:cs typeface="Times New Roman" pitchFamily="18" charset="0"/>
              </a:rPr>
              <a:t>Adomian</a:t>
            </a:r>
            <a:r>
              <a:rPr lang="en-IN" sz="2000" dirty="0" smtClean="0">
                <a:latin typeface="Times New Roman" pitchFamily="18" charset="0"/>
                <a:cs typeface="Times New Roman" pitchFamily="18" charset="0"/>
              </a:rPr>
              <a:t> decomposition method and </a:t>
            </a:r>
            <a:r>
              <a:rPr lang="en-IN" sz="2000" dirty="0" err="1" smtClean="0">
                <a:latin typeface="Times New Roman" pitchFamily="18" charset="0"/>
                <a:cs typeface="Times New Roman" pitchFamily="18" charset="0"/>
              </a:rPr>
              <a:t>Homotopy</a:t>
            </a:r>
            <a:r>
              <a:rPr lang="en-IN" sz="2000" dirty="0" smtClean="0">
                <a:latin typeface="Times New Roman" pitchFamily="18" charset="0"/>
                <a:cs typeface="Times New Roman" pitchFamily="18" charset="0"/>
              </a:rPr>
              <a:t> analysis method with a windowing approach for improving the convergence. Numerical performance case studies on 10-generator 39-bus system and 327-generator 2383-bus system were performed for these coarse operators over different disturbances, evaluating the number of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iterations, computational time, and stability of convergence. All the coarse operators tested with different scenarios have converged to the same corresponding true solution (if they are convergent) and the SAS methods provide comparable computational speed, while having more stable convergence to the true solution in many cases.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compare the stability of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with the HAM-based coarse solver, we also implemented the standard numerical-based predictor-corrector (Trap) method for the coarse operator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Usually</a:t>
            </a:r>
            <a:r>
              <a:rPr lang="en-IN" sz="2000" dirty="0" smtClean="0">
                <a:latin typeface="Times New Roman" pitchFamily="18" charset="0"/>
                <a:cs typeface="Times New Roman" pitchFamily="18" charset="0"/>
              </a:rPr>
              <a:t>, there exist an optimal number of terms for achieving the desired accuracy and time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a:t>
            </a:r>
            <a:r>
              <a:rPr lang="en-IN" sz="2000" dirty="0" smtClean="0">
                <a:latin typeface="Times New Roman" pitchFamily="18" charset="0"/>
                <a:cs typeface="Times New Roman" pitchFamily="18" charset="0"/>
              </a:rPr>
              <a:t>, the ADM-based semi-analytical coarse solver allows users to select different number of terms for different components.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ADM method is a promising SAS approach which approximates solution of differential equations by infinite terms and each term can take different forms, for example, polynomial function of </a:t>
            </a:r>
            <a:r>
              <a:rPr lang="en-IN" sz="2000" dirty="0" smtClean="0">
                <a:latin typeface="Times New Roman" pitchFamily="18" charset="0"/>
                <a:cs typeface="Times New Roman" pitchFamily="18" charset="0"/>
              </a:rPr>
              <a:t>time.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simplification was necessary in the past in order to reduce the size of the problem and achieve solutions in reasonable times. It could also be justified in legacy distribution systems with passive loads and almost no 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SAS </a:t>
            </a:r>
            <a:r>
              <a:rPr lang="en-IN" sz="2000" dirty="0" smtClean="0">
                <a:latin typeface="Times New Roman" pitchFamily="18" charset="0"/>
                <a:cs typeface="Times New Roman" pitchFamily="18" charset="0"/>
              </a:rPr>
              <a:t>methods have been widely applied to solve nonlinear ordinary differential equations (ODEs) and DAE problems in the applied sciences and engineering.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it is a powerful analytic technique for strongly nonlinear problems, provides a rapid convergence to a solution, and thus has shown the potential for fast power system simulations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considers two promising SAS methods whose details will be discussed in the subsequent section.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in time algorithm for the dynamic simulations of large power systems.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seems to be a promising approach which can achieve higher speedup ratios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in Time” algorithm first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provides flexibility in terms of both the numerical method and the initial seed.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method decomposes the time evolution problem into a series of independent evolution </a:t>
            </a:r>
            <a:r>
              <a:rPr lang="en-IN" sz="2000" dirty="0" smtClean="0">
                <a:latin typeface="Times New Roman" pitchFamily="18" charset="0"/>
                <a:cs typeface="Times New Roman" pitchFamily="18" charset="0"/>
              </a:rPr>
              <a:t>problems on </a:t>
            </a:r>
            <a:r>
              <a:rPr lang="en-IN" sz="2000" dirty="0" smtClean="0">
                <a:latin typeface="Times New Roman" pitchFamily="18" charset="0"/>
                <a:cs typeface="Times New Roman" pitchFamily="18" charset="0"/>
              </a:rPr>
              <a:t>smaller time intervals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Parallel </a:t>
            </a:r>
            <a:r>
              <a:rPr lang="en-IN" sz="2000" dirty="0" smtClean="0">
                <a:latin typeface="Times New Roman" pitchFamily="18" charset="0"/>
                <a:cs typeface="Times New Roman" pitchFamily="18" charset="0"/>
              </a:rPr>
              <a:t>computing on high performance computing (HPC) architectures and parallelization techniques have become an increasingly attractive choice for </a:t>
            </a:r>
            <a:r>
              <a:rPr lang="en-IN" sz="2000" dirty="0" smtClean="0">
                <a:latin typeface="Times New Roman" pitchFamily="18" charset="0"/>
                <a:cs typeface="Times New Roman" pitchFamily="18" charset="0"/>
              </a:rPr>
              <a:t>researchers.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457200"/>
            <a:ext cx="7866888" cy="6019800"/>
          </a:xfrm>
        </p:spPr>
        <p:txBody>
          <a:bodyPr>
            <a:noAutofit/>
          </a:bodyPr>
          <a:lstStyle/>
          <a:p>
            <a:pPr algn="just">
              <a:lnSpc>
                <a:spcPct val="150000"/>
              </a:lnSpc>
            </a:pP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belongs to the class of </a:t>
            </a:r>
            <a:r>
              <a:rPr lang="en-IN" sz="2000" dirty="0" err="1" smtClean="0">
                <a:latin typeface="Times New Roman" pitchFamily="18" charset="0"/>
                <a:cs typeface="Times New Roman" pitchFamily="18" charset="0"/>
              </a:rPr>
              <a:t>Parallelin</a:t>
            </a:r>
            <a:r>
              <a:rPr lang="en-IN" sz="2000" dirty="0" smtClean="0">
                <a:latin typeface="Times New Roman" pitchFamily="18" charset="0"/>
                <a:cs typeface="Times New Roman" pitchFamily="18" charset="0"/>
              </a:rPr>
              <a:t>-time algorithms for solution of systems of differential-algebraic equations in parallel over an interval of </a:t>
            </a:r>
            <a:r>
              <a:rPr lang="en-IN" sz="2000" dirty="0" err="1" smtClean="0">
                <a:latin typeface="Times New Roman" pitchFamily="18" charset="0"/>
                <a:cs typeface="Times New Roman" pitchFamily="18" charset="0"/>
              </a:rPr>
              <a:t>time.The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selection of a reasonably fast and accurate coarse solution is crucial to improve the performance of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enhance its computational performance, several parallel algorithms for power system time domain simulations have been proposed with the rapid development of high-performance parallel computing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objective of this paper is to investigate and improve the performance and feature of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for power system dynamic simulations in two aspects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 terms can improve the accuracy but also brings more computation burden. Usually, there exist an optimal number of terms for achieving the desired accuracy and time </a:t>
            </a:r>
            <a:r>
              <a:rPr lang="en-IN" sz="2000" dirty="0" smtClean="0">
                <a:latin typeface="Times New Roman" pitchFamily="18" charset="0"/>
                <a:cs typeface="Times New Roman" pitchFamily="18" charset="0"/>
              </a:rPr>
              <a:t>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High-fidelity, faster than real-time dynamics simulation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J. Flueck,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goal is to aid operators in their true time of need, when there is a significant risk of cascading outages.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parareal in time discretization of pde’s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Lions, Y. Maday, and G. Turinici,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new generation of parallel computers provides more processors than you can fill up efficiently with current algorithms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Parareal</a:t>
                      </a:r>
                      <a:r>
                        <a:rPr lang="en-US" sz="2000" dirty="0">
                          <a:latin typeface="Times New Roman"/>
                          <a:ea typeface="Calibri"/>
                          <a:cs typeface="Latha"/>
                        </a:rPr>
                        <a:t> in time for fast power system dynamic simulations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Gurrala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investigates application of Parareal in time algorithm for fast dynamic simulations.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time-power series-based semianalytical approach for power system simulation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Wang, N. Duan, and K. Sun,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provides an error-rate upper bound of the SAS for reliable use of adaptive time windows in evaluation of the SAS.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676400" y="1447800"/>
            <a:ext cx="6629399"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has investigated the two semi-analytical solution methods (ADM and HAM) and T&amp;D co-simulation framework to improve the performance and feature of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With benefits facilitated by the ADM and HAM, the numerical case studies presented here have demonstrated the improved accuracy and stability of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In addition, the successful implementation of the dynamic T&amp;D co-simulation in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is demonstrated. In future work, further investigations and comprehensive case studies of the SAS methods and the T&amp;D co-simulation for </a:t>
            </a:r>
            <a:r>
              <a:rPr lang="en-IN" sz="2000" dirty="0" err="1" smtClean="0">
                <a:latin typeface="Times New Roman" pitchFamily="18" charset="0"/>
                <a:cs typeface="Times New Roman" pitchFamily="18" charset="0"/>
              </a:rPr>
              <a:t>Parareal</a:t>
            </a:r>
            <a:r>
              <a:rPr lang="en-IN" sz="2000" dirty="0" smtClean="0">
                <a:latin typeface="Times New Roman" pitchFamily="18" charset="0"/>
                <a:cs typeface="Times New Roman" pitchFamily="18" charset="0"/>
              </a:rPr>
              <a:t> algorithm would be valuable.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J. </a:t>
            </a:r>
            <a:r>
              <a:rPr lang="en-IN" sz="1600" dirty="0" err="1" smtClean="0">
                <a:latin typeface="Times New Roman" pitchFamily="18" charset="0"/>
                <a:cs typeface="Times New Roman" pitchFamily="18" charset="0"/>
              </a:rPr>
              <a:t>Flueck</a:t>
            </a:r>
            <a:r>
              <a:rPr lang="en-IN" sz="1600" dirty="0" smtClean="0">
                <a:latin typeface="Times New Roman" pitchFamily="18" charset="0"/>
                <a:cs typeface="Times New Roman" pitchFamily="18" charset="0"/>
              </a:rPr>
              <a:t>, “High-fidelity, faster than real-time dynamics simulation,” Proc. IEEE Power Eng. Soc. Gen. Meet., Jul. 2014. Time </a:t>
            </a:r>
            <a:r>
              <a:rPr lang="en-IN" sz="1600" dirty="0" err="1" smtClean="0">
                <a:latin typeface="Times New Roman" pitchFamily="18" charset="0"/>
                <a:cs typeface="Times New Roman" pitchFamily="18" charset="0"/>
              </a:rPr>
              <a:t>Time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Time</a:t>
            </a:r>
            <a:r>
              <a:rPr lang="en-IN" sz="1600" dirty="0" smtClean="0">
                <a:latin typeface="Times New Roman" pitchFamily="18" charset="0"/>
                <a:cs typeface="Times New Roman" pitchFamily="18" charset="0"/>
              </a:rPr>
              <a:t> Vbus3 Vbus8 Vbus15 Ibus3 Ibus15 Ibus8 Fig. 6. Voltages and currents at buses 3, 8, and 15, for a fault at bus 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Lions, Y. </a:t>
            </a:r>
            <a:r>
              <a:rPr lang="en-IN" sz="1600" dirty="0" err="1" smtClean="0">
                <a:latin typeface="Times New Roman" pitchFamily="18" charset="0"/>
                <a:cs typeface="Times New Roman" pitchFamily="18" charset="0"/>
              </a:rPr>
              <a:t>Maday</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Turinici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parareal</a:t>
            </a:r>
            <a:r>
              <a:rPr lang="en-IN" sz="1600" dirty="0" smtClean="0">
                <a:latin typeface="Times New Roman" pitchFamily="18" charset="0"/>
                <a:cs typeface="Times New Roman" pitchFamily="18" charset="0"/>
              </a:rPr>
              <a:t> in time </a:t>
            </a:r>
            <a:r>
              <a:rPr lang="en-IN" sz="1600" dirty="0" err="1" smtClean="0">
                <a:latin typeface="Times New Roman" pitchFamily="18" charset="0"/>
                <a:cs typeface="Times New Roman" pitchFamily="18" charset="0"/>
              </a:rPr>
              <a:t>discretization</a:t>
            </a:r>
            <a:r>
              <a:rPr lang="en-IN" sz="1600" dirty="0" smtClean="0">
                <a:latin typeface="Times New Roman" pitchFamily="18" charset="0"/>
                <a:cs typeface="Times New Roman" pitchFamily="18" charset="0"/>
              </a:rPr>
              <a:t> of </a:t>
            </a:r>
            <a:r>
              <a:rPr lang="en-IN" sz="1600" dirty="0" err="1" smtClean="0">
                <a:latin typeface="Times New Roman" pitchFamily="18" charset="0"/>
                <a:cs typeface="Times New Roman" pitchFamily="18" charset="0"/>
              </a:rPr>
              <a:t>pde’s</a:t>
            </a:r>
            <a:r>
              <a:rPr lang="en-IN" sz="1600" dirty="0" smtClean="0">
                <a:latin typeface="Times New Roman" pitchFamily="18" charset="0"/>
                <a:cs typeface="Times New Roman" pitchFamily="18" charset="0"/>
              </a:rPr>
              <a:t>,” C. R. </a:t>
            </a:r>
            <a:r>
              <a:rPr lang="en-IN" sz="1600" dirty="0" err="1" smtClean="0">
                <a:latin typeface="Times New Roman" pitchFamily="18" charset="0"/>
                <a:cs typeface="Times New Roman" pitchFamily="18" charset="0"/>
              </a:rPr>
              <a:t>Acad</a:t>
            </a:r>
            <a:r>
              <a:rPr lang="en-IN" sz="1600" dirty="0" smtClean="0">
                <a:latin typeface="Times New Roman" pitchFamily="18" charset="0"/>
                <a:cs typeface="Times New Roman" pitchFamily="18" charset="0"/>
              </a:rPr>
              <a:t> Sciences - Series I - Mathematics, vol. 332, no. 7, pp. 661–668, Apr.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G. </a:t>
            </a:r>
            <a:r>
              <a:rPr lang="en-IN" sz="1600" dirty="0" err="1" smtClean="0">
                <a:latin typeface="Times New Roman" pitchFamily="18" charset="0"/>
                <a:cs typeface="Times New Roman" pitchFamily="18" charset="0"/>
              </a:rPr>
              <a:t>Gurrala</a:t>
            </a:r>
            <a:r>
              <a:rPr lang="en-IN" sz="1600" dirty="0" smtClean="0">
                <a:latin typeface="Times New Roman" pitchFamily="18" charset="0"/>
                <a:cs typeface="Times New Roman" pitchFamily="18" charset="0"/>
              </a:rPr>
              <a:t> et al., “</a:t>
            </a:r>
            <a:r>
              <a:rPr lang="en-IN" sz="1600" dirty="0" err="1" smtClean="0">
                <a:latin typeface="Times New Roman" pitchFamily="18" charset="0"/>
                <a:cs typeface="Times New Roman" pitchFamily="18" charset="0"/>
              </a:rPr>
              <a:t>Parareal</a:t>
            </a:r>
            <a:r>
              <a:rPr lang="en-IN" sz="1600" dirty="0" smtClean="0">
                <a:latin typeface="Times New Roman" pitchFamily="18" charset="0"/>
                <a:cs typeface="Times New Roman" pitchFamily="18" charset="0"/>
              </a:rPr>
              <a:t> in time for fast power system dynamic simulations,” IEEE Trans. Power Syst., vol. 31, no. 3, pp. 1820–1830, May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Chakraverty</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RaniMahato</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Karunakar</a:t>
            </a:r>
            <a:r>
              <a:rPr lang="en-IN" sz="1600" dirty="0" smtClean="0">
                <a:latin typeface="Times New Roman" pitchFamily="18" charset="0"/>
                <a:cs typeface="Times New Roman" pitchFamily="18" charset="0"/>
              </a:rPr>
              <a:t>, and T. D.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Advanced Numerical and Semi-Analytical Methods for Differential Equations. Wiley, Apr.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Wang, N. </a:t>
            </a:r>
            <a:r>
              <a:rPr lang="en-IN" sz="1600" dirty="0" err="1" smtClean="0">
                <a:latin typeface="Times New Roman" pitchFamily="18" charset="0"/>
                <a:cs typeface="Times New Roman" pitchFamily="18" charset="0"/>
              </a:rPr>
              <a:t>Duan</a:t>
            </a:r>
            <a:r>
              <a:rPr lang="en-IN" sz="1600" dirty="0" smtClean="0">
                <a:latin typeface="Times New Roman" pitchFamily="18" charset="0"/>
                <a:cs typeface="Times New Roman" pitchFamily="18" charset="0"/>
              </a:rPr>
              <a:t>, and K. Sun, “A time-power series-based </a:t>
            </a:r>
            <a:r>
              <a:rPr lang="en-IN" sz="1600" dirty="0" err="1" smtClean="0">
                <a:latin typeface="Times New Roman" pitchFamily="18" charset="0"/>
                <a:cs typeface="Times New Roman" pitchFamily="18" charset="0"/>
              </a:rPr>
              <a:t>semianalytical</a:t>
            </a:r>
            <a:r>
              <a:rPr lang="en-IN" sz="1600" dirty="0" smtClean="0">
                <a:latin typeface="Times New Roman" pitchFamily="18" charset="0"/>
                <a:cs typeface="Times New Roman" pitchFamily="18" charset="0"/>
              </a:rPr>
              <a:t> approach for power system simulation,” IEEE Trans. Power Syst., vol. 34, no. 2, pp. 841–851, Mar.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N. </a:t>
            </a:r>
            <a:r>
              <a:rPr lang="en-IN" sz="1700" dirty="0" err="1" smtClean="0">
                <a:latin typeface="Times New Roman" pitchFamily="18" charset="0"/>
                <a:cs typeface="Times New Roman" pitchFamily="18" charset="0"/>
              </a:rPr>
              <a:t>Duan</a:t>
            </a:r>
            <a:r>
              <a:rPr lang="en-IN" sz="1700" dirty="0" smtClean="0">
                <a:latin typeface="Times New Roman" pitchFamily="18" charset="0"/>
                <a:cs typeface="Times New Roman" pitchFamily="18" charset="0"/>
              </a:rPr>
              <a:t> and K. Sun, “Application of the </a:t>
            </a:r>
            <a:r>
              <a:rPr lang="en-IN" sz="1700" dirty="0" err="1" smtClean="0">
                <a:latin typeface="Times New Roman" pitchFamily="18" charset="0"/>
                <a:cs typeface="Times New Roman" pitchFamily="18" charset="0"/>
              </a:rPr>
              <a:t>adomian</a:t>
            </a:r>
            <a:r>
              <a:rPr lang="en-IN" sz="1700" dirty="0" smtClean="0">
                <a:latin typeface="Times New Roman" pitchFamily="18" charset="0"/>
                <a:cs typeface="Times New Roman" pitchFamily="18" charset="0"/>
              </a:rPr>
              <a:t> decomposition method for semi-analytic solutions of power system differential algebraic equations,” IEEE Eindhoven </a:t>
            </a:r>
            <a:r>
              <a:rPr lang="en-IN" sz="1700" dirty="0" err="1" smtClean="0">
                <a:latin typeface="Times New Roman" pitchFamily="18" charset="0"/>
                <a:cs typeface="Times New Roman" pitchFamily="18" charset="0"/>
              </a:rPr>
              <a:t>PowerTech</a:t>
            </a:r>
            <a:r>
              <a:rPr lang="en-IN" sz="1700" dirty="0" smtClean="0">
                <a:latin typeface="Times New Roman" pitchFamily="18" charset="0"/>
                <a:cs typeface="Times New Roman" pitchFamily="18" charset="0"/>
              </a:rPr>
              <a:t>, Jul.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 “Power system simulation using the multi-stage </a:t>
            </a:r>
            <a:r>
              <a:rPr lang="en-IN" sz="1700" dirty="0" err="1" smtClean="0">
                <a:latin typeface="Times New Roman" pitchFamily="18" charset="0"/>
                <a:cs typeface="Times New Roman" pitchFamily="18" charset="0"/>
              </a:rPr>
              <a:t>adomian</a:t>
            </a:r>
            <a:r>
              <a:rPr lang="en-IN" sz="1700" dirty="0" smtClean="0">
                <a:latin typeface="Times New Roman" pitchFamily="18" charset="0"/>
                <a:cs typeface="Times New Roman" pitchFamily="18" charset="0"/>
              </a:rPr>
              <a:t> decomposition method,” IEEE Trans. Power Syst., vol. 32, no. 1, pp. 430–441, Jan.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E. </a:t>
            </a:r>
            <a:r>
              <a:rPr lang="en-IN" sz="1700" dirty="0" err="1" smtClean="0">
                <a:latin typeface="Times New Roman" pitchFamily="18" charset="0"/>
                <a:cs typeface="Times New Roman" pitchFamily="18" charset="0"/>
              </a:rPr>
              <a:t>Abreut</a:t>
            </a:r>
            <a:r>
              <a:rPr lang="en-IN" sz="1700" dirty="0" smtClean="0">
                <a:latin typeface="Times New Roman" pitchFamily="18" charset="0"/>
                <a:cs typeface="Times New Roman" pitchFamily="18" charset="0"/>
              </a:rPr>
              <a:t>, B. Wang, and K. Sun, “Semi-analytical fault-on trajectory simulation and its application in direct methods,” IEEE PES General Meeting,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C. Liu, B. Wang, and K. Sun, “Fast power system simulation using </a:t>
            </a:r>
            <a:r>
              <a:rPr lang="en-IN" sz="1700" dirty="0" err="1" smtClean="0">
                <a:latin typeface="Times New Roman" pitchFamily="18" charset="0"/>
                <a:cs typeface="Times New Roman" pitchFamily="18" charset="0"/>
              </a:rPr>
              <a:t>semianalytical</a:t>
            </a:r>
            <a:r>
              <a:rPr lang="en-IN" sz="1700" dirty="0" smtClean="0">
                <a:latin typeface="Times New Roman" pitchFamily="18" charset="0"/>
                <a:cs typeface="Times New Roman" pitchFamily="18" charset="0"/>
              </a:rPr>
              <a:t> solutions based on </a:t>
            </a:r>
            <a:r>
              <a:rPr lang="en-IN" sz="1700" dirty="0" err="1" smtClean="0">
                <a:latin typeface="Times New Roman" pitchFamily="18" charset="0"/>
                <a:cs typeface="Times New Roman" pitchFamily="18" charset="0"/>
              </a:rPr>
              <a:t>pade</a:t>
            </a:r>
            <a:r>
              <a:rPr lang="en-IN" sz="1700" dirty="0" smtClean="0">
                <a:latin typeface="Times New Roman" pitchFamily="18" charset="0"/>
                <a:cs typeface="Times New Roman" pitchFamily="18" charset="0"/>
              </a:rPr>
              <a:t> approximants,” IEEE PES General Meeting,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 “Fast power system dynamic simulation using continued fractions,” IEEE Access, vol. 6, no. 1, pp. 62 687–62 698, 2018.</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1376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Examination of Semi-Analytical Solution Methods in the Coarse Operator of Parareal Algorithm for Power System Simulation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2021-06-03T11:40:20Z</dcterms:modified>
</cp:coreProperties>
</file>