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Adaptive State Estimation for Power Systems Measured by PMUs with Unknown and Time-Varying Error Statistics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609600"/>
            <a:ext cx="7498080" cy="5257800"/>
          </a:xfrm>
        </p:spPr>
        <p:txBody>
          <a:bodyPr>
            <a:noAutofit/>
          </a:bodyPr>
          <a:lstStyle/>
          <a:p>
            <a:pPr algn="just">
              <a:buNone/>
            </a:pPr>
            <a:r>
              <a:rPr lang="en-IN" sz="2000" dirty="0" smtClean="0">
                <a:latin typeface="Times New Roman" pitchFamily="18" charset="0"/>
                <a:cs typeface="Times New Roman" pitchFamily="18" charset="0"/>
              </a:rPr>
              <a:t>    Measurement </a:t>
            </a:r>
            <a:r>
              <a:rPr lang="en-IN" sz="2000" dirty="0" smtClean="0">
                <a:latin typeface="Times New Roman" pitchFamily="18" charset="0"/>
                <a:cs typeface="Times New Roman" pitchFamily="18" charset="0"/>
              </a:rPr>
              <a:t>error is a crucial factor that determines the accuracy of state estimation (SE). Conventional estimators have fixed models, and can yield optimal performance only when the measurement error statistics exactly meet the assumptions. In reality, however, the error distribution is usually unknown and time-varying, resulting in suboptimal state estimates in most cases. This paper develops the concept of adaptive SE for power systems measured by </a:t>
            </a:r>
            <a:r>
              <a:rPr lang="en-IN" sz="2000" dirty="0" err="1" smtClean="0">
                <a:latin typeface="Times New Roman" pitchFamily="18" charset="0"/>
                <a:cs typeface="Times New Roman" pitchFamily="18" charset="0"/>
              </a:rPr>
              <a:t>phasor</a:t>
            </a:r>
            <a:r>
              <a:rPr lang="en-IN" sz="2000" dirty="0" smtClean="0">
                <a:latin typeface="Times New Roman" pitchFamily="18" charset="0"/>
                <a:cs typeface="Times New Roman" pitchFamily="18" charset="0"/>
              </a:rPr>
              <a:t> measurement units (PMUs). First, the Gaussian-</a:t>
            </a:r>
            <a:r>
              <a:rPr lang="en-IN" sz="2000" dirty="0" err="1" smtClean="0">
                <a:latin typeface="Times New Roman" pitchFamily="18" charset="0"/>
                <a:cs typeface="Times New Roman" pitchFamily="18" charset="0"/>
              </a:rPr>
              <a:t>Laplacian</a:t>
            </a:r>
            <a:r>
              <a:rPr lang="en-IN" sz="2000" dirty="0" smtClean="0">
                <a:latin typeface="Times New Roman" pitchFamily="18" charset="0"/>
                <a:cs typeface="Times New Roman" pitchFamily="18" charset="0"/>
              </a:rPr>
              <a:t> Mixture (GLM) model is developed to fit the body and tail of unknown measurement error distributions. Then, an adaptive estimation framework is proposed based on the Expectation-Maximization (EM) algorithm. It is capable of tracking the actual error statistics online, and adjusting the parameters of SE to maintain near-optimality of state estimates under complex measurement error conditions. Simulation results demonstrate that the proposed adaptive estimator yields more accurate state estimates than the well-known Weighted Least Squares (WLS) and Weighted Least Absolute Value (WLAV) estimators by adapting itself to the variations of measurement error statistics</a:t>
            </a:r>
            <a:r>
              <a:rPr lang="en-IN" sz="2000" dirty="0" smtClean="0">
                <a:latin typeface="Times New Roman" pitchFamily="18" charset="0"/>
                <a:cs typeface="Times New Roman" pitchFamily="18" charset="0"/>
              </a:rPr>
              <a:t>.</a:t>
            </a:r>
          </a:p>
          <a:p>
            <a:pPr algn="just">
              <a:buNone/>
            </a:pPr>
            <a:r>
              <a:rPr lang="en-IN" sz="2000" dirty="0" smtClean="0">
                <a:latin typeface="Times New Roman" pitchFamily="18" charset="0"/>
                <a:cs typeface="Times New Roman" pitchFamily="18" charset="0"/>
              </a:rPr>
              <a:t/>
            </a:r>
            <a:br>
              <a:rPr lang="en-IN" sz="2000" dirty="0" smtClean="0">
                <a:latin typeface="Times New Roman" pitchFamily="18" charset="0"/>
                <a:cs typeface="Times New Roman" pitchFamily="18" charset="0"/>
              </a:rPr>
            </a:b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the existing commercial software, the “event playback” function is leveraged to validate dynamic models using PMU data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key idea is to take the measured generator terminal voltage magnitude/phase angle or frequency as model inputs to obtain model outputs of real power P and reactive power Q.</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are several vendors who offer commercial software for SSE implementation while there is no commercial software for DSE. </a:t>
            </a: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we can leverage the capabilities of existing commercial tools and enable the DSE implementation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Indeed, the existing assets are reaching their conservative </a:t>
            </a:r>
            <a:r>
              <a:rPr lang="en-IN" sz="2000" dirty="0" err="1" smtClean="0">
                <a:latin typeface="Times New Roman" pitchFamily="18" charset="0"/>
                <a:cs typeface="Times New Roman" pitchFamily="18" charset="0"/>
              </a:rPr>
              <a:t>ampacity</a:t>
            </a:r>
            <a:r>
              <a:rPr lang="en-IN" sz="2000" dirty="0" smtClean="0">
                <a:latin typeface="Times New Roman" pitchFamily="18" charset="0"/>
                <a:cs typeface="Times New Roman" pitchFamily="18" charset="0"/>
              </a:rPr>
              <a:t> limits, typically defined on a seasonal basis, without due consideration to meteorological conditions (temperature, wind speed, etc.).</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rectangular version is preferable, however, owing to the numerical problems (undefined </a:t>
            </a:r>
            <a:r>
              <a:rPr lang="en-IN" sz="2000" dirty="0" err="1" smtClean="0">
                <a:latin typeface="Times New Roman" pitchFamily="18" charset="0"/>
                <a:cs typeface="Times New Roman" pitchFamily="18" charset="0"/>
              </a:rPr>
              <a:t>Jacobian</a:t>
            </a:r>
            <a:r>
              <a:rPr lang="en-IN" sz="2000" dirty="0" smtClean="0">
                <a:latin typeface="Times New Roman" pitchFamily="18" charset="0"/>
                <a:cs typeface="Times New Roman" pitchFamily="18" charset="0"/>
              </a:rPr>
              <a:t> terms) that may arise for very small currents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Along </a:t>
            </a:r>
            <a:r>
              <a:rPr lang="en-IN" sz="2000" dirty="0" smtClean="0">
                <a:latin typeface="Times New Roman" pitchFamily="18" charset="0"/>
                <a:cs typeface="Times New Roman" pitchFamily="18" charset="0"/>
              </a:rPr>
              <a:t>with the branch topology error detection problem, the parameter error identification problem constitutes one of the examples where PMUs will have a unique edge over conventional measurements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State estimation problem is commonly formulated by choosing a reference bus (typically but not necessarily the same as the slack bus used for the power flow analysis) and setting its voltage phase angle equal to zero.</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To deal with that, a correlation aided robust DSE for unknown input and state estimation is proposed </a:t>
            </a:r>
            <a:r>
              <a:rPr lang="en-IN" sz="2000" dirty="0" smtClean="0">
                <a:latin typeface="Times New Roman" pitchFamily="18" charset="0"/>
                <a:cs typeface="Times New Roman" pitchFamily="18" charset="0"/>
              </a:rPr>
              <a:t>in. </a:t>
            </a:r>
          </a:p>
          <a:p>
            <a:pPr algn="just">
              <a:lnSpc>
                <a:spcPct val="150000"/>
              </a:lnSpc>
            </a:pPr>
            <a:r>
              <a:rPr lang="en-IN" sz="2000" dirty="0" smtClean="0">
                <a:latin typeface="Times New Roman" pitchFamily="18" charset="0"/>
                <a:cs typeface="Times New Roman" pitchFamily="18" charset="0"/>
              </a:rPr>
              <a:t>Compared </a:t>
            </a:r>
            <a:r>
              <a:rPr lang="en-IN" sz="2000" dirty="0" smtClean="0">
                <a:latin typeface="Times New Roman" pitchFamily="18" charset="0"/>
                <a:cs typeface="Times New Roman" pitchFamily="18" charset="0"/>
              </a:rPr>
              <a:t>with the previous works, no generator frequency measurement is required, and it has better robustness in dealing with bad data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With </a:t>
            </a:r>
            <a:r>
              <a:rPr lang="en-IN" sz="2000" dirty="0" smtClean="0">
                <a:latin typeface="Times New Roman" pitchFamily="18" charset="0"/>
                <a:cs typeface="Times New Roman" pitchFamily="18" charset="0"/>
              </a:rPr>
              <a:t>the active efforts by many researchers for more than a decade, many DSE algorithms have been developed, and the DSE performance has been significantly improved, as summarized in this paper.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power systems are evolving to be more complex and different, so DSE core functions should continue to improve to meet the operational requirements of future power systems.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Performances of a PMU device, in terms of accuracy or processing time, are dictated by its components, mainly, the instrumentation channel, the A/D converter and the parameters of the </a:t>
            </a:r>
            <a:r>
              <a:rPr lang="en-IN" sz="2000" dirty="0" err="1" smtClean="0">
                <a:latin typeface="Times New Roman" pitchFamily="18" charset="0"/>
                <a:cs typeface="Times New Roman" pitchFamily="18" charset="0"/>
              </a:rPr>
              <a:t>phasor</a:t>
            </a:r>
            <a:r>
              <a:rPr lang="en-IN" sz="2000" dirty="0" smtClean="0">
                <a:latin typeface="Times New Roman" pitchFamily="18" charset="0"/>
                <a:cs typeface="Times New Roman" pitchFamily="18" charset="0"/>
              </a:rPr>
              <a:t> estimation </a:t>
            </a:r>
            <a:r>
              <a:rPr lang="en-IN" sz="2000" dirty="0" smtClean="0">
                <a:latin typeface="Times New Roman" pitchFamily="18" charset="0"/>
                <a:cs typeface="Times New Roman" pitchFamily="18" charset="0"/>
              </a:rPr>
              <a:t>algorithm.</a:t>
            </a:r>
          </a:p>
          <a:p>
            <a:pPr algn="just">
              <a:lnSpc>
                <a:spcPct val="150000"/>
              </a:lnSpc>
            </a:pPr>
            <a:r>
              <a:rPr lang="en-IN" sz="2000" dirty="0" smtClean="0">
                <a:latin typeface="Times New Roman" pitchFamily="18" charset="0"/>
                <a:cs typeface="Times New Roman" pitchFamily="18" charset="0"/>
              </a:rPr>
              <a:t>However, this potential performance is not achieved due mainly to errors from instrumentation channels and system imbalances.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Presently</a:t>
            </a:r>
            <a:r>
              <a:rPr lang="en-IN" sz="2000" dirty="0" smtClean="0">
                <a:latin typeface="Times New Roman" pitchFamily="18" charset="0"/>
                <a:cs typeface="Times New Roman" pitchFamily="18" charset="0"/>
              </a:rPr>
              <a:t>, evaluation of PMU data accuracy is still a challenging problem discussed in the scientific </a:t>
            </a:r>
            <a:r>
              <a:rPr lang="en-IN" sz="2000" dirty="0" smtClean="0">
                <a:latin typeface="Times New Roman" pitchFamily="18" charset="0"/>
                <a:cs typeface="Times New Roman" pitchFamily="18" charset="0"/>
              </a:rPr>
              <a:t>literature.</a:t>
            </a:r>
          </a:p>
          <a:p>
            <a:pPr algn="just">
              <a:lnSpc>
                <a:spcPct val="150000"/>
              </a:lnSpc>
            </a:pPr>
            <a:r>
              <a:rPr lang="en-IN" sz="2000" dirty="0" smtClean="0">
                <a:latin typeface="Times New Roman" pitchFamily="18" charset="0"/>
                <a:cs typeface="Times New Roman" pitchFamily="18" charset="0"/>
              </a:rPr>
              <a:t>Adding the contribution of the new sample while removing that of the oldest one provides the more computationally efficient recursive DFT algorithm.</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Power System State Estimation: Theory and Implementation</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Abur, A. Gomez-Exp ´ osito,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first-order algorithm is proposed, yet its linear convergence scales unfavorably with the interconnection size.</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Taxonomy of Multi-Area State Estimation Methods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Gomez-Exp ´ osito, A. de la Villa Ja ´ en, C. G ´ omez- ´ Quiles, P. Rousseaux, T. Van Cutsem,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decentralized schemes, with possible coordination at the iteration level, </a:t>
                      </a:r>
                      <a:r>
                        <a:rPr lang="en-US" sz="2000" dirty="0" err="1">
                          <a:latin typeface="Times New Roman"/>
                          <a:ea typeface="Calibri"/>
                          <a:cs typeface="Latha"/>
                        </a:rPr>
                        <a:t>Lagrangian</a:t>
                      </a:r>
                      <a:r>
                        <a:rPr lang="en-US" sz="2000" dirty="0">
                          <a:latin typeface="Times New Roman"/>
                          <a:ea typeface="Calibri"/>
                          <a:cs typeface="Latha"/>
                        </a:rPr>
                        <a:t> relaxation-based algorithms are usually adopted.</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1526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Use of Locally ´ Synchronized Voltage and Current Measurements for State Estimation</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Gomez-Exp ´ osito and A. Abur A,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Synchronized phasor measurement units (PMUs) are becoming a reality in more and more power sys-tems, mainly at the transmission level</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State Estimation with Phasor Measurementsc</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G. Phadke, J. S. Thorp and K. J. Karimi,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performances of the state estimators are compared in terms of the convergence properties and the variance in the estimated states.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5.jpg"/>
          <p:cNvPicPr>
            <a:picLocks noGrp="1" noChangeAspect="1" noChangeArrowheads="1"/>
          </p:cNvPicPr>
          <p:nvPr>
            <p:ph idx="1"/>
          </p:nvPr>
        </p:nvPicPr>
        <p:blipFill>
          <a:blip r:embed="rId2"/>
          <a:srcRect/>
          <a:stretch>
            <a:fillRect/>
          </a:stretch>
        </p:blipFill>
        <p:spPr bwMode="auto">
          <a:xfrm>
            <a:off x="1828800" y="1524000"/>
            <a:ext cx="6476999" cy="4572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aims to provide a candid evaluation of the way large, multi-area power systems will be monitored as their operations become more interdependent. Multi-areas can be defined either geographically or based on voltage levels. This paper’s contributions build on the numerous innovative works done so far by various researchers and the hierarchical perspective to monitor very large scale power systems which is arising in the upcoming smart grid context. An important technological driver in this development is the synchronized </a:t>
            </a:r>
            <a:r>
              <a:rPr lang="en-IN" sz="2000" dirty="0" err="1" smtClean="0">
                <a:latin typeface="Times New Roman" pitchFamily="18" charset="0"/>
                <a:cs typeface="Times New Roman" pitchFamily="18" charset="0"/>
              </a:rPr>
              <a:t>phasor</a:t>
            </a:r>
            <a:r>
              <a:rPr lang="en-IN" sz="2000" dirty="0" smtClean="0">
                <a:latin typeface="Times New Roman" pitchFamily="18" charset="0"/>
                <a:cs typeface="Times New Roman" pitchFamily="18" charset="0"/>
              </a:rPr>
              <a:t> measurements, which provide benefits in identification of topological and parameter errors, maintaining network </a:t>
            </a:r>
            <a:r>
              <a:rPr lang="en-IN" sz="2000" dirty="0" err="1" smtClean="0">
                <a:latin typeface="Times New Roman" pitchFamily="18" charset="0"/>
                <a:cs typeface="Times New Roman" pitchFamily="18" charset="0"/>
              </a:rPr>
              <a:t>observability</a:t>
            </a:r>
            <a:r>
              <a:rPr lang="en-IN" sz="2000" dirty="0" smtClean="0">
                <a:latin typeface="Times New Roman" pitchFamily="18" charset="0"/>
                <a:cs typeface="Times New Roman" pitchFamily="18" charset="0"/>
              </a:rPr>
              <a:t>, improving statistical as well as numerical robustness of the estimators. They also pave the way of developing estimators with very high scan rates, making it possible to capture system dynamics which are currently ignored by existing state estimators.</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 </a:t>
            </a:r>
            <a:r>
              <a:rPr lang="en-IN" sz="1600" dirty="0" err="1" smtClean="0">
                <a:latin typeface="Times New Roman" pitchFamily="18" charset="0"/>
                <a:cs typeface="Times New Roman" pitchFamily="18" charset="0"/>
              </a:rPr>
              <a:t>Abur</a:t>
            </a:r>
            <a:r>
              <a:rPr lang="en-IN" sz="1600" dirty="0" smtClean="0">
                <a:latin typeface="Times New Roman" pitchFamily="18" charset="0"/>
                <a:cs typeface="Times New Roman" pitchFamily="18" charset="0"/>
              </a:rPr>
              <a:t>, A. Gomez-Exp ´ </a:t>
            </a:r>
            <a:r>
              <a:rPr lang="en-IN" sz="1600" dirty="0" err="1" smtClean="0">
                <a:latin typeface="Times New Roman" pitchFamily="18" charset="0"/>
                <a:cs typeface="Times New Roman" pitchFamily="18" charset="0"/>
              </a:rPr>
              <a:t>osito</a:t>
            </a:r>
            <a:r>
              <a:rPr lang="en-IN" sz="1600" dirty="0" smtClean="0">
                <a:latin typeface="Times New Roman" pitchFamily="18" charset="0"/>
                <a:cs typeface="Times New Roman" pitchFamily="18" charset="0"/>
              </a:rPr>
              <a:t>, ´ Power System State Estimation: Theory and Implementation, Marcel Dekker, April 2004.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A. Gomez-Exp ´ </a:t>
            </a:r>
            <a:r>
              <a:rPr lang="en-IN" sz="1600" dirty="0" err="1" smtClean="0">
                <a:latin typeface="Times New Roman" pitchFamily="18" charset="0"/>
                <a:cs typeface="Times New Roman" pitchFamily="18" charset="0"/>
              </a:rPr>
              <a:t>osito</a:t>
            </a:r>
            <a:r>
              <a:rPr lang="en-IN" sz="1600" dirty="0" smtClean="0">
                <a:latin typeface="Times New Roman" pitchFamily="18" charset="0"/>
                <a:cs typeface="Times New Roman" pitchFamily="18" charset="0"/>
              </a:rPr>
              <a:t>, A. de la Villa </a:t>
            </a:r>
            <a:r>
              <a:rPr lang="en-IN" sz="1600" dirty="0" err="1" smtClean="0">
                <a:latin typeface="Times New Roman" pitchFamily="18" charset="0"/>
                <a:cs typeface="Times New Roman" pitchFamily="18" charset="0"/>
              </a:rPr>
              <a:t>Ja</a:t>
            </a:r>
            <a:r>
              <a:rPr lang="en-IN" sz="1600" dirty="0" smtClean="0">
                <a:latin typeface="Times New Roman" pitchFamily="18" charset="0"/>
                <a:cs typeface="Times New Roman" pitchFamily="18" charset="0"/>
              </a:rPr>
              <a:t> ´ en, C. G ´ </a:t>
            </a:r>
            <a:r>
              <a:rPr lang="en-IN" sz="1600" dirty="0" err="1" smtClean="0">
                <a:latin typeface="Times New Roman" pitchFamily="18" charset="0"/>
                <a:cs typeface="Times New Roman" pitchFamily="18" charset="0"/>
              </a:rPr>
              <a:t>omez</a:t>
            </a:r>
            <a:r>
              <a:rPr lang="en-IN" sz="1600" dirty="0" smtClean="0">
                <a:latin typeface="Times New Roman" pitchFamily="18" charset="0"/>
                <a:cs typeface="Times New Roman" pitchFamily="18" charset="0"/>
              </a:rPr>
              <a:t>- ´ </a:t>
            </a:r>
            <a:r>
              <a:rPr lang="en-IN" sz="1600" dirty="0" err="1" smtClean="0">
                <a:latin typeface="Times New Roman" pitchFamily="18" charset="0"/>
                <a:cs typeface="Times New Roman" pitchFamily="18" charset="0"/>
              </a:rPr>
              <a:t>Quiles</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Rousseaux</a:t>
            </a:r>
            <a:r>
              <a:rPr lang="en-IN" sz="1600" dirty="0" smtClean="0">
                <a:latin typeface="Times New Roman" pitchFamily="18" charset="0"/>
                <a:cs typeface="Times New Roman" pitchFamily="18" charset="0"/>
              </a:rPr>
              <a:t>, T. Van </a:t>
            </a:r>
            <a:r>
              <a:rPr lang="en-IN" sz="1600" dirty="0" err="1" smtClean="0">
                <a:latin typeface="Times New Roman" pitchFamily="18" charset="0"/>
                <a:cs typeface="Times New Roman" pitchFamily="18" charset="0"/>
              </a:rPr>
              <a:t>Cutsem</a:t>
            </a:r>
            <a:r>
              <a:rPr lang="en-IN" sz="1600" dirty="0" smtClean="0">
                <a:latin typeface="Times New Roman" pitchFamily="18" charset="0"/>
                <a:cs typeface="Times New Roman" pitchFamily="18" charset="0"/>
              </a:rPr>
              <a:t>, “A Taxonomy of Multi-Area State Estimation Methods,”, Electric Power Systems Research, in press.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A. Gomez-Exp ´ </a:t>
            </a:r>
            <a:r>
              <a:rPr lang="en-IN" sz="1600" dirty="0" err="1" smtClean="0">
                <a:latin typeface="Times New Roman" pitchFamily="18" charset="0"/>
                <a:cs typeface="Times New Roman" pitchFamily="18" charset="0"/>
              </a:rPr>
              <a:t>osito</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Abur</a:t>
            </a:r>
            <a:r>
              <a:rPr lang="en-IN" sz="1600" dirty="0" smtClean="0">
                <a:latin typeface="Times New Roman" pitchFamily="18" charset="0"/>
                <a:cs typeface="Times New Roman" pitchFamily="18" charset="0"/>
              </a:rPr>
              <a:t> A, “Use of Locally ´ Synchronized Voltage and Current Measurements for State Estimation”, Probabilistic Methods Applied to Power Systems Conference (PMAPS), September 22- 26, 2002, Naples, Italy.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A. de la Villa Jaen, P. Cruz Romero, A. G ´ </a:t>
            </a:r>
            <a:r>
              <a:rPr lang="en-IN" sz="1600" dirty="0" err="1" smtClean="0">
                <a:latin typeface="Times New Roman" pitchFamily="18" charset="0"/>
                <a:cs typeface="Times New Roman" pitchFamily="18" charset="0"/>
              </a:rPr>
              <a:t>omez</a:t>
            </a:r>
            <a:r>
              <a:rPr lang="en-IN" sz="1600" dirty="0" smtClean="0">
                <a:latin typeface="Times New Roman" pitchFamily="18" charset="0"/>
                <a:cs typeface="Times New Roman" pitchFamily="18" charset="0"/>
              </a:rPr>
              <a:t>- ´ </a:t>
            </a:r>
            <a:r>
              <a:rPr lang="en-IN" sz="1600" dirty="0" err="1" smtClean="0">
                <a:latin typeface="Times New Roman" pitchFamily="18" charset="0"/>
                <a:cs typeface="Times New Roman" pitchFamily="18" charset="0"/>
              </a:rPr>
              <a:t>Exposito</a:t>
            </a:r>
            <a:r>
              <a:rPr lang="en-IN" sz="1600" dirty="0" smtClean="0">
                <a:latin typeface="Times New Roman" pitchFamily="18" charset="0"/>
                <a:cs typeface="Times New Roman" pitchFamily="18" charset="0"/>
              </a:rPr>
              <a:t>, “Substation data validation by local three- ´ phase generalized state estimators”, IEEE Transactions on Power Systems, Vol. 20, No. 1, pp. 264-271, February 2005.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A. G. </a:t>
            </a:r>
            <a:r>
              <a:rPr lang="en-IN" sz="1600" dirty="0" err="1" smtClean="0">
                <a:latin typeface="Times New Roman" pitchFamily="18" charset="0"/>
                <a:cs typeface="Times New Roman" pitchFamily="18" charset="0"/>
              </a:rPr>
              <a:t>Phadke</a:t>
            </a:r>
            <a:r>
              <a:rPr lang="en-IN" sz="1600" dirty="0" smtClean="0">
                <a:latin typeface="Times New Roman" pitchFamily="18" charset="0"/>
                <a:cs typeface="Times New Roman" pitchFamily="18" charset="0"/>
              </a:rPr>
              <a:t>, J. S. Thorp and K. J. </a:t>
            </a:r>
            <a:r>
              <a:rPr lang="en-IN" sz="1600" dirty="0" err="1" smtClean="0">
                <a:latin typeface="Times New Roman" pitchFamily="18" charset="0"/>
                <a:cs typeface="Times New Roman" pitchFamily="18" charset="0"/>
              </a:rPr>
              <a:t>Karimi</a:t>
            </a:r>
            <a:r>
              <a:rPr lang="en-IN" sz="1600" dirty="0" smtClean="0">
                <a:latin typeface="Times New Roman" pitchFamily="18" charset="0"/>
                <a:cs typeface="Times New Roman" pitchFamily="18" charset="0"/>
              </a:rPr>
              <a:t>, “State Estimation with </a:t>
            </a:r>
            <a:r>
              <a:rPr lang="en-IN" sz="1600" dirty="0" err="1" smtClean="0">
                <a:latin typeface="Times New Roman" pitchFamily="18" charset="0"/>
                <a:cs typeface="Times New Roman" pitchFamily="18" charset="0"/>
              </a:rPr>
              <a:t>Phasor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Measurementsc</a:t>
            </a: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IEEE Transactions on Power Systems, Vol. 1, No. 1, pp. 233- 241, February 1986. </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 G. </a:t>
            </a:r>
            <a:r>
              <a:rPr lang="en-IN" sz="1600" dirty="0" err="1" smtClean="0">
                <a:latin typeface="Times New Roman" pitchFamily="18" charset="0"/>
                <a:cs typeface="Times New Roman" pitchFamily="18" charset="0"/>
              </a:rPr>
              <a:t>Phadke</a:t>
            </a:r>
            <a:r>
              <a:rPr lang="en-IN" sz="1600" dirty="0" smtClean="0">
                <a:latin typeface="Times New Roman" pitchFamily="18" charset="0"/>
                <a:cs typeface="Times New Roman" pitchFamily="18" charset="0"/>
              </a:rPr>
              <a:t>, “Synchronized </a:t>
            </a:r>
            <a:r>
              <a:rPr lang="en-IN" sz="1600" dirty="0" err="1" smtClean="0">
                <a:latin typeface="Times New Roman" pitchFamily="18" charset="0"/>
                <a:cs typeface="Times New Roman" pitchFamily="18" charset="0"/>
              </a:rPr>
              <a:t>phasor</a:t>
            </a:r>
            <a:r>
              <a:rPr lang="en-IN" sz="1600" dirty="0" smtClean="0">
                <a:latin typeface="Times New Roman" pitchFamily="18" charset="0"/>
                <a:cs typeface="Times New Roman" pitchFamily="18" charset="0"/>
              </a:rPr>
              <a:t> measurements in power systems”, IEEE Computer Applications in Power, Vol. 6, Issue 2, pp. 10-15, April 1993.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I. W. </a:t>
            </a:r>
            <a:r>
              <a:rPr lang="en-IN" sz="1600" dirty="0" err="1" smtClean="0">
                <a:latin typeface="Times New Roman" pitchFamily="18" charset="0"/>
                <a:cs typeface="Times New Roman" pitchFamily="18" charset="0"/>
              </a:rPr>
              <a:t>Slutsker</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Mokhtari</a:t>
            </a:r>
            <a:r>
              <a:rPr lang="en-IN" sz="1600" dirty="0" smtClean="0">
                <a:latin typeface="Times New Roman" pitchFamily="18" charset="0"/>
                <a:cs typeface="Times New Roman" pitchFamily="18" charset="0"/>
              </a:rPr>
              <a:t>, L. A. </a:t>
            </a:r>
            <a:r>
              <a:rPr lang="en-IN" sz="1600" dirty="0" err="1" smtClean="0">
                <a:latin typeface="Times New Roman" pitchFamily="18" charset="0"/>
                <a:cs typeface="Times New Roman" pitchFamily="18" charset="0"/>
              </a:rPr>
              <a:t>Jaques</a:t>
            </a:r>
            <a:r>
              <a:rPr lang="en-IN" sz="1600" dirty="0" smtClean="0">
                <a:latin typeface="Times New Roman" pitchFamily="18" charset="0"/>
                <a:cs typeface="Times New Roman" pitchFamily="18" charset="0"/>
              </a:rPr>
              <a:t>, J. M. G. Provost, M. B. Perez, J. B. Sierra, F. G. Gonzalez, J. M. M. Figueroa “Implementation of </a:t>
            </a:r>
            <a:r>
              <a:rPr lang="en-IN" sz="1600" dirty="0" err="1" smtClean="0">
                <a:latin typeface="Times New Roman" pitchFamily="18" charset="0"/>
                <a:cs typeface="Times New Roman" pitchFamily="18" charset="0"/>
              </a:rPr>
              <a:t>Phasor</a:t>
            </a:r>
            <a:r>
              <a:rPr lang="en-IN" sz="1600" dirty="0" smtClean="0">
                <a:latin typeface="Times New Roman" pitchFamily="18" charset="0"/>
                <a:cs typeface="Times New Roman" pitchFamily="18" charset="0"/>
              </a:rPr>
              <a:t> Measurements in State Estimator at </a:t>
            </a:r>
            <a:r>
              <a:rPr lang="en-IN" sz="1600" dirty="0" err="1" smtClean="0">
                <a:latin typeface="Times New Roman" pitchFamily="18" charset="0"/>
                <a:cs typeface="Times New Roman" pitchFamily="18" charset="0"/>
              </a:rPr>
              <a:t>Sevillana</a:t>
            </a:r>
            <a:r>
              <a:rPr lang="en-IN" sz="1600" dirty="0" smtClean="0">
                <a:latin typeface="Times New Roman" pitchFamily="18" charset="0"/>
                <a:cs typeface="Times New Roman" pitchFamily="18" charset="0"/>
              </a:rPr>
              <a:t> de </a:t>
            </a:r>
            <a:r>
              <a:rPr lang="en-IN" sz="1600" dirty="0" err="1" smtClean="0">
                <a:latin typeface="Times New Roman" pitchFamily="18" charset="0"/>
                <a:cs typeface="Times New Roman" pitchFamily="18" charset="0"/>
              </a:rPr>
              <a:t>Electricidad</a:t>
            </a:r>
            <a:r>
              <a:rPr lang="en-IN" sz="1600" dirty="0" smtClean="0">
                <a:latin typeface="Times New Roman" pitchFamily="18" charset="0"/>
                <a:cs typeface="Times New Roman" pitchFamily="18" charset="0"/>
              </a:rPr>
              <a:t>”, Proc. of the Power Industry Computer Application Conference, pp. 392-398, May 1995.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R. F. </a:t>
            </a:r>
            <a:r>
              <a:rPr lang="en-IN" sz="1600" dirty="0" err="1" smtClean="0">
                <a:latin typeface="Times New Roman" pitchFamily="18" charset="0"/>
                <a:cs typeface="Times New Roman" pitchFamily="18" charset="0"/>
              </a:rPr>
              <a:t>Nuqui</a:t>
            </a:r>
            <a:r>
              <a:rPr lang="en-IN" sz="1600" dirty="0" smtClean="0">
                <a:latin typeface="Times New Roman" pitchFamily="18" charset="0"/>
                <a:cs typeface="Times New Roman" pitchFamily="18" charset="0"/>
              </a:rPr>
              <a:t> and A. G. </a:t>
            </a:r>
            <a:r>
              <a:rPr lang="en-IN" sz="1600" dirty="0" err="1" smtClean="0">
                <a:latin typeface="Times New Roman" pitchFamily="18" charset="0"/>
                <a:cs typeface="Times New Roman" pitchFamily="18" charset="0"/>
              </a:rPr>
              <a:t>Phadke</a:t>
            </a:r>
            <a:r>
              <a:rPr lang="en-IN" sz="1600" dirty="0" smtClean="0">
                <a:latin typeface="Times New Roman" pitchFamily="18" charset="0"/>
                <a:cs typeface="Times New Roman" pitchFamily="18" charset="0"/>
              </a:rPr>
              <a:t> “Hybrid Linear State Estimation Utilizing Synchronized </a:t>
            </a:r>
            <a:r>
              <a:rPr lang="en-IN" sz="1600" dirty="0" err="1" smtClean="0">
                <a:latin typeface="Times New Roman" pitchFamily="18" charset="0"/>
                <a:cs typeface="Times New Roman" pitchFamily="18" charset="0"/>
              </a:rPr>
              <a:t>Phasor</a:t>
            </a:r>
            <a:r>
              <a:rPr lang="en-IN" sz="1600" dirty="0" smtClean="0">
                <a:latin typeface="Times New Roman" pitchFamily="18" charset="0"/>
                <a:cs typeface="Times New Roman" pitchFamily="18" charset="0"/>
              </a:rPr>
              <a:t> Measurements”, Proc. of </a:t>
            </a:r>
            <a:r>
              <a:rPr lang="en-IN" sz="1600" dirty="0" err="1" smtClean="0">
                <a:latin typeface="Times New Roman" pitchFamily="18" charset="0"/>
                <a:cs typeface="Times New Roman" pitchFamily="18" charset="0"/>
              </a:rPr>
              <a:t>PowerTech</a:t>
            </a:r>
            <a:r>
              <a:rPr lang="en-IN" sz="1600" dirty="0" smtClean="0">
                <a:latin typeface="Times New Roman" pitchFamily="18" charset="0"/>
                <a:cs typeface="Times New Roman" pitchFamily="18" charset="0"/>
              </a:rPr>
              <a:t> 2007, </a:t>
            </a:r>
            <a:r>
              <a:rPr lang="en-IN" sz="1600" dirty="0" err="1" smtClean="0">
                <a:latin typeface="Times New Roman" pitchFamily="18" charset="0"/>
                <a:cs typeface="Times New Roman" pitchFamily="18" charset="0"/>
              </a:rPr>
              <a:t>Lausane</a:t>
            </a:r>
            <a:r>
              <a:rPr lang="en-IN" sz="1600" dirty="0" smtClean="0">
                <a:latin typeface="Times New Roman" pitchFamily="18" charset="0"/>
                <a:cs typeface="Times New Roman" pitchFamily="18" charset="0"/>
              </a:rPr>
              <a:t>, Switzerland, July 2007.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a:t>
            </a:r>
            <a:r>
              <a:rPr lang="en-IN" sz="1600" dirty="0" err="1" smtClean="0">
                <a:latin typeface="Times New Roman" pitchFamily="18" charset="0"/>
                <a:cs typeface="Times New Roman" pitchFamily="18" charset="0"/>
              </a:rPr>
              <a:t>Bei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Abur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Observability</a:t>
            </a:r>
            <a:r>
              <a:rPr lang="en-IN" sz="1600" dirty="0" smtClean="0">
                <a:latin typeface="Times New Roman" pitchFamily="18" charset="0"/>
                <a:cs typeface="Times New Roman" pitchFamily="18" charset="0"/>
              </a:rPr>
              <a:t> Analysis and Measurement Placement for System with PMUs”, IEEE PES Power Systems Conference &amp; Exposition, New York, Oct.10-13, 2004.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a:t>
            </a:r>
            <a:r>
              <a:rPr lang="en-IN" sz="1600" dirty="0" err="1" smtClean="0">
                <a:latin typeface="Times New Roman" pitchFamily="18" charset="0"/>
                <a:cs typeface="Times New Roman" pitchFamily="18" charset="0"/>
              </a:rPr>
              <a:t>Bei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Y. J. Yoon, and A. </a:t>
            </a:r>
            <a:r>
              <a:rPr lang="en-IN" sz="1600" dirty="0" err="1" smtClean="0">
                <a:latin typeface="Times New Roman" pitchFamily="18" charset="0"/>
                <a:cs typeface="Times New Roman" pitchFamily="18" charset="0"/>
              </a:rPr>
              <a:t>Abur</a:t>
            </a:r>
            <a:r>
              <a:rPr lang="en-IN" sz="1600" dirty="0" smtClean="0">
                <a:latin typeface="Times New Roman" pitchFamily="18" charset="0"/>
                <a:cs typeface="Times New Roman" pitchFamily="18" charset="0"/>
              </a:rPr>
              <a:t>, “Optimal Placement and Utilization of </a:t>
            </a:r>
            <a:r>
              <a:rPr lang="en-IN" sz="1600" dirty="0" err="1" smtClean="0">
                <a:latin typeface="Times New Roman" pitchFamily="18" charset="0"/>
                <a:cs typeface="Times New Roman" pitchFamily="18" charset="0"/>
              </a:rPr>
              <a:t>Phasor</a:t>
            </a:r>
            <a:r>
              <a:rPr lang="en-IN" sz="1600" dirty="0" smtClean="0">
                <a:latin typeface="Times New Roman" pitchFamily="18" charset="0"/>
                <a:cs typeface="Times New Roman" pitchFamily="18" charset="0"/>
              </a:rPr>
              <a:t> Measurements for State Estimation”, Power System Computation Conference, Liege, Belgium, Aug. 2005.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1279</TotalTime>
  <Words>1470</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Adaptive State Estimation for Power Systems Measured by PMUs with Unknown and Time-Varying Error Statistics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2021-06-03T14:15:23Z</dcterms:modified>
</cp:coreProperties>
</file>