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On the Impact of Auto-Correlation of Stochastic Processes on the Transient </a:t>
            </a:r>
            <a:r>
              <a:rPr lang="en-IN" b="1" dirty="0" err="1" smtClean="0">
                <a:latin typeface="Times New Roman" pitchFamily="18" charset="0"/>
                <a:cs typeface="Times New Roman" pitchFamily="18" charset="0"/>
              </a:rPr>
              <a:t>Behavior</a:t>
            </a:r>
            <a:r>
              <a:rPr lang="en-IN" b="1" dirty="0" smtClean="0">
                <a:latin typeface="Times New Roman" pitchFamily="18" charset="0"/>
                <a:cs typeface="Times New Roman" pitchFamily="18" charset="0"/>
              </a:rPr>
              <a:t> of Power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letter studies the impact of auto-correlation of stochastic processes on the dynamic response of power systems. The frequency spectrum of the trajectories of the state variables of the system is utilized as a metric to evaluate this impact. The case study considers the well- known two-area system as well as with a 1479-bus dynamic model of the all-island Irish transmission system. Simulation results indicate that the auto-correlation have a direct impact on the amplitude of the dominant electro-mechanical modes of the system. Results also show that, for a wide range of the values of the auto-correlation, the impact of stochastic processes on system dynamics is local, affects differently each area of the system and, in some cases, can lead to instability and voltage collapse.</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Using this relationship, we compute the expected waiting time of a newly-arrived customer to begin service; this requires that the existing average number of customers be served.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Thus</a:t>
            </a:r>
            <a:r>
              <a:rPr lang="en-IN" sz="2000" dirty="0" smtClean="0">
                <a:latin typeface="Times New Roman" pitchFamily="18" charset="0"/>
                <a:cs typeface="Times New Roman" pitchFamily="18" charset="0"/>
              </a:rPr>
              <a:t>, the waiting time for service is computed as the product of the average number of customers in the system times the average departure time per customer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in some cases such processes are local and independent, there exist processes that are intrinsically correlated. For example, in most locations, cloudy days tend to be more windy than clear-sky ones.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Then </a:t>
            </a:r>
            <a:r>
              <a:rPr lang="en-IN" sz="2000" dirty="0" smtClean="0">
                <a:latin typeface="Times New Roman" pitchFamily="18" charset="0"/>
                <a:cs typeface="Times New Roman" pitchFamily="18" charset="0"/>
              </a:rPr>
              <a:t>the variations of the active and reactive power consumption of loads are coupled if the loads have a constant power factor.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Potential dangerous impacts which are intuitive to utilities are line congestion, transformer overloads and other not foreseen problems at the different grid levels, but mainly in distribution grids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Faced with the growing complexity of the future power grid and the stochastic disturbances caused by renewable energy sources such as PHEVS, wind and solar power, this dissertation deals with the issue of the stability of the power system and has presented contributions in the tools developed and analysis carried out to examine the stability of the power system when stochastic loads and generations are present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Depending </a:t>
            </a:r>
            <a:r>
              <a:rPr lang="en-IN" sz="2000" dirty="0" smtClean="0">
                <a:latin typeface="Times New Roman" pitchFamily="18" charset="0"/>
                <a:cs typeface="Times New Roman" pitchFamily="18" charset="0"/>
              </a:rPr>
              <a:t>on when and where the vehicles are plugged in, they could cause local or regional constraints on the grid</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It is important to note that the proposed model can be applied to systems of any order and complexity without the need of any simplifications or assumptions in the original model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approach to model correlated SDEs using correlated Wiener processes is presented in </a:t>
            </a:r>
            <a:r>
              <a:rPr lang="en-IN" sz="2000" dirty="0" smtClean="0">
                <a:latin typeface="Times New Roman" pitchFamily="18" charset="0"/>
                <a:cs typeface="Times New Roman" pitchFamily="18" charset="0"/>
              </a:rPr>
              <a:t>describes </a:t>
            </a:r>
            <a:r>
              <a:rPr lang="en-IN" sz="2000" dirty="0" smtClean="0">
                <a:latin typeface="Times New Roman" pitchFamily="18" charset="0"/>
                <a:cs typeface="Times New Roman" pitchFamily="18" charset="0"/>
              </a:rPr>
              <a:t>how to include correlated stochastic processes in power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After that, the model proposed in this paper is capable or generating synthetic noise with the same statistical properties and same correlation.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approach, thus, does not need to be continuously fed with measurement data. This is, in turn, one of the practical advantages of the proposed method.</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traditional approach to power system stability studies is based on a deterministic transient energy function.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such a deterministic analysis does not provide a realistic evaluation of system transient performance where the intermittency and variability of energy production associated with any renewable technology needs to be reflected and accurately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in system stability and performance assessments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Electric motors are inherently more efficient than internal combustion engines; they do not consume energy while vehicles are stationary and they provide the opportunity to recover energy from </a:t>
            </a:r>
            <a:r>
              <a:rPr lang="en-IN" sz="2000" dirty="0" smtClean="0">
                <a:latin typeface="Times New Roman" pitchFamily="18" charset="0"/>
                <a:cs typeface="Times New Roman" pitchFamily="18" charset="0"/>
              </a:rPr>
              <a:t>braking.</a:t>
            </a:r>
          </a:p>
          <a:p>
            <a:pPr algn="just">
              <a:lnSpc>
                <a:spcPct val="150000"/>
              </a:lnSpc>
            </a:pPr>
            <a:r>
              <a:rPr lang="en-IN" sz="2000" dirty="0" smtClean="0">
                <a:latin typeface="Times New Roman" pitchFamily="18" charset="0"/>
                <a:cs typeface="Times New Roman" pitchFamily="18" charset="0"/>
              </a:rPr>
              <a:t>Out of this ambience the promise for more efficient individual transportation is partly represented by PHEVs, mitigating vehicle technology to an increased </a:t>
            </a:r>
            <a:r>
              <a:rPr lang="en-IN" sz="2000" dirty="0" smtClean="0">
                <a:latin typeface="Times New Roman" pitchFamily="18" charset="0"/>
                <a:cs typeface="Times New Roman" pitchFamily="18" charset="0"/>
              </a:rPr>
              <a:t>electrification.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Probabilistic constrained load flow considering integration of wind power generation and electric vehicles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G. Vlachogiannis,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developed stochastic model of EV demand/supply and the wind power generation model are incorporated into load flow studies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Probabilistic load modeling for power system expansion planning</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B. Do Coutto Filho, A. M. Leite Da Silva, V. L. Arienti, S. M. P. Ribeiro,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proposed TEP model can find the optimal trade-off between transmission investment and demand response expenses.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Stochastic approach to small disturbance stability analysis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O. Nwankpa, S. M. Shahidehpour, Z. Schuss,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systematic approach to the construction of stochastic models of electric power systems for small disturbance stability analysis is presented.</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Probabilistic assessment of transient stability in a practical multimachine system</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Billinton and P. R. S. Kuruganty,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application of probabilistic techniques in the quantitative evaluation of power system reliability is steadily increasing.</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energies-11-00678-g005a.png"/>
          <p:cNvPicPr>
            <a:picLocks noGrp="1" noChangeAspect="1" noChangeArrowheads="1"/>
          </p:cNvPicPr>
          <p:nvPr>
            <p:ph idx="1"/>
          </p:nvPr>
        </p:nvPicPr>
        <p:blipFill>
          <a:blip r:embed="rId2"/>
          <a:srcRect/>
          <a:stretch>
            <a:fillRect/>
          </a:stretch>
        </p:blipFill>
        <p:spPr bwMode="auto">
          <a:xfrm>
            <a:off x="1435100" y="1524000"/>
            <a:ext cx="7499350" cy="4316487"/>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92500" lnSpcReduction="10000"/>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develops an approach to analyze the impact of random load and generation variations on the transient stability of a power system. The well-known energy function method for power system transient stability is used as a basis to explore the stochastic power system stability through a stochastic </a:t>
            </a:r>
            <a:r>
              <a:rPr lang="en-IN" sz="2000" dirty="0" err="1" smtClean="0">
                <a:latin typeface="Times New Roman" pitchFamily="18" charset="0"/>
                <a:cs typeface="Times New Roman" pitchFamily="18" charset="0"/>
              </a:rPr>
              <a:t>Lyapunov</a:t>
            </a:r>
            <a:r>
              <a:rPr lang="en-IN" sz="2000" dirty="0" smtClean="0">
                <a:latin typeface="Times New Roman" pitchFamily="18" charset="0"/>
                <a:cs typeface="Times New Roman" pitchFamily="18" charset="0"/>
              </a:rPr>
              <a:t> stability analysis. Further, the method was extended numerically using the Euler-Maruyama method. It was shown that increasing either (or both) the variance and the magnitude of the applied variation can have a destabilizing effect on the power system. This could potentially cause difficulties as more randomness is introduced into the power system through renewable energy sources and plug-in-hybrid vehicles.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G. </a:t>
            </a:r>
            <a:r>
              <a:rPr lang="en-IN" sz="1600" dirty="0" err="1" smtClean="0">
                <a:latin typeface="Times New Roman" pitchFamily="18" charset="0"/>
                <a:cs typeface="Times New Roman" pitchFamily="18" charset="0"/>
              </a:rPr>
              <a:t>Vlachogiannis</a:t>
            </a:r>
            <a:r>
              <a:rPr lang="en-IN" sz="1600" dirty="0" smtClean="0">
                <a:latin typeface="Times New Roman" pitchFamily="18" charset="0"/>
                <a:cs typeface="Times New Roman" pitchFamily="18" charset="0"/>
              </a:rPr>
              <a:t>, “Probabilistic constrained load flow considering integration of wind power generation and electric vehicles,” IEEE Trans. on Power Systems, vol. 24, no. 4, Nov. 2009.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 </a:t>
            </a:r>
            <a:r>
              <a:rPr lang="en-IN" sz="1600" dirty="0" err="1" smtClean="0">
                <a:latin typeface="Times New Roman" pitchFamily="18" charset="0"/>
                <a:cs typeface="Times New Roman" pitchFamily="18" charset="0"/>
              </a:rPr>
              <a:t>Meldorf</a:t>
            </a:r>
            <a:r>
              <a:rPr lang="en-IN" sz="1600" dirty="0" smtClean="0">
                <a:latin typeface="Times New Roman" pitchFamily="18" charset="0"/>
                <a:cs typeface="Times New Roman" pitchFamily="18" charset="0"/>
              </a:rPr>
              <a:t>, T. That, J. Kilter, </a:t>
            </a:r>
            <a:r>
              <a:rPr lang="en-IN" sz="1600" dirty="0" err="1" smtClean="0">
                <a:latin typeface="Times New Roman" pitchFamily="18" charset="0"/>
                <a:cs typeface="Times New Roman" pitchFamily="18" charset="0"/>
              </a:rPr>
              <a:t>Stochasticity</a:t>
            </a:r>
            <a:r>
              <a:rPr lang="en-IN" sz="1600" dirty="0" smtClean="0">
                <a:latin typeface="Times New Roman" pitchFamily="18" charset="0"/>
                <a:cs typeface="Times New Roman" pitchFamily="18" charset="0"/>
              </a:rPr>
              <a:t> of the Electrical Network Load, Estonian Academy Publishers, 2007.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M. B. Do </a:t>
            </a:r>
            <a:r>
              <a:rPr lang="en-IN" sz="1600" dirty="0" err="1" smtClean="0">
                <a:latin typeface="Times New Roman" pitchFamily="18" charset="0"/>
                <a:cs typeface="Times New Roman" pitchFamily="18" charset="0"/>
              </a:rPr>
              <a:t>Coutto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Filho</a:t>
            </a:r>
            <a:r>
              <a:rPr lang="en-IN" sz="1600" dirty="0" smtClean="0">
                <a:latin typeface="Times New Roman" pitchFamily="18" charset="0"/>
                <a:cs typeface="Times New Roman" pitchFamily="18" charset="0"/>
              </a:rPr>
              <a:t>, A. M. </a:t>
            </a:r>
            <a:r>
              <a:rPr lang="en-IN" sz="1600" dirty="0" err="1" smtClean="0">
                <a:latin typeface="Times New Roman" pitchFamily="18" charset="0"/>
                <a:cs typeface="Times New Roman" pitchFamily="18" charset="0"/>
              </a:rPr>
              <a:t>Leite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Da</a:t>
            </a:r>
            <a:r>
              <a:rPr lang="en-IN" sz="1600" dirty="0" smtClean="0">
                <a:latin typeface="Times New Roman" pitchFamily="18" charset="0"/>
                <a:cs typeface="Times New Roman" pitchFamily="18" charset="0"/>
              </a:rPr>
              <a:t> Silva, V. L. </a:t>
            </a:r>
            <a:r>
              <a:rPr lang="en-IN" sz="1600" dirty="0" err="1" smtClean="0">
                <a:latin typeface="Times New Roman" pitchFamily="18" charset="0"/>
                <a:cs typeface="Times New Roman" pitchFamily="18" charset="0"/>
              </a:rPr>
              <a:t>Arienti</a:t>
            </a:r>
            <a:r>
              <a:rPr lang="en-IN" sz="1600" dirty="0" smtClean="0">
                <a:latin typeface="Times New Roman" pitchFamily="18" charset="0"/>
                <a:cs typeface="Times New Roman" pitchFamily="18" charset="0"/>
              </a:rPr>
              <a:t>, S. M. P. </a:t>
            </a:r>
            <a:r>
              <a:rPr lang="en-IN" sz="1600" dirty="0" err="1" smtClean="0">
                <a:latin typeface="Times New Roman" pitchFamily="18" charset="0"/>
                <a:cs typeface="Times New Roman" pitchFamily="18" charset="0"/>
              </a:rPr>
              <a:t>Ribeiro</a:t>
            </a:r>
            <a:r>
              <a:rPr lang="en-IN" sz="1600" dirty="0" smtClean="0">
                <a:latin typeface="Times New Roman" pitchFamily="18" charset="0"/>
                <a:cs typeface="Times New Roman" pitchFamily="18" charset="0"/>
              </a:rPr>
              <a:t>, “Probabilistic load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for power system expansion planning,” IEE Third International Conference of Probabilistic Methods Applied to Electric Power Systems, 1991.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C. O. </a:t>
            </a:r>
            <a:r>
              <a:rPr lang="en-IN" sz="1600" dirty="0" err="1" smtClean="0">
                <a:latin typeface="Times New Roman" pitchFamily="18" charset="0"/>
                <a:cs typeface="Times New Roman" pitchFamily="18" charset="0"/>
              </a:rPr>
              <a:t>Nwankpa</a:t>
            </a:r>
            <a:r>
              <a:rPr lang="en-IN" sz="1600" dirty="0" smtClean="0">
                <a:latin typeface="Times New Roman" pitchFamily="18" charset="0"/>
                <a:cs typeface="Times New Roman" pitchFamily="18" charset="0"/>
              </a:rPr>
              <a:t>, S. M. </a:t>
            </a:r>
            <a:r>
              <a:rPr lang="en-IN" sz="1600" dirty="0" err="1" smtClean="0">
                <a:latin typeface="Times New Roman" pitchFamily="18" charset="0"/>
                <a:cs typeface="Times New Roman" pitchFamily="18" charset="0"/>
              </a:rPr>
              <a:t>Shahidehpour</a:t>
            </a:r>
            <a:r>
              <a:rPr lang="en-IN" sz="1600" dirty="0" smtClean="0">
                <a:latin typeface="Times New Roman" pitchFamily="18" charset="0"/>
                <a:cs typeface="Times New Roman" pitchFamily="18" charset="0"/>
              </a:rPr>
              <a:t>, Z. Schuss, “A Stochastic approach to small disturbance stability analysis,” IEEE Transactions on Power Systems, vol. 7, no. 4, November 1992.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R. </a:t>
            </a:r>
            <a:r>
              <a:rPr lang="en-IN" sz="1600" dirty="0" err="1" smtClean="0">
                <a:latin typeface="Times New Roman" pitchFamily="18" charset="0"/>
                <a:cs typeface="Times New Roman" pitchFamily="18" charset="0"/>
              </a:rPr>
              <a:t>Billinton</a:t>
            </a:r>
            <a:r>
              <a:rPr lang="en-IN" sz="1600" dirty="0" smtClean="0">
                <a:latin typeface="Times New Roman" pitchFamily="18" charset="0"/>
                <a:cs typeface="Times New Roman" pitchFamily="18" charset="0"/>
              </a:rPr>
              <a:t> and P. R. S. </a:t>
            </a:r>
            <a:r>
              <a:rPr lang="en-IN" sz="1600" dirty="0" err="1" smtClean="0">
                <a:latin typeface="Times New Roman" pitchFamily="18" charset="0"/>
                <a:cs typeface="Times New Roman" pitchFamily="18" charset="0"/>
              </a:rPr>
              <a:t>Kuruganty</a:t>
            </a:r>
            <a:r>
              <a:rPr lang="en-IN" sz="1600" dirty="0" smtClean="0">
                <a:latin typeface="Times New Roman" pitchFamily="18" charset="0"/>
                <a:cs typeface="Times New Roman" pitchFamily="18" charset="0"/>
              </a:rPr>
              <a:t>, “Probabilistic assessment of transient stability in a practical </a:t>
            </a:r>
            <a:r>
              <a:rPr lang="en-IN" sz="1600" dirty="0" err="1" smtClean="0">
                <a:latin typeface="Times New Roman" pitchFamily="18" charset="0"/>
                <a:cs typeface="Times New Roman" pitchFamily="18" charset="0"/>
              </a:rPr>
              <a:t>multimachine</a:t>
            </a:r>
            <a:r>
              <a:rPr lang="en-IN" sz="1600" dirty="0" smtClean="0">
                <a:latin typeface="Times New Roman" pitchFamily="18" charset="0"/>
                <a:cs typeface="Times New Roman" pitchFamily="18" charset="0"/>
              </a:rPr>
              <a:t> system,” IEEE Trans. on Power Apparatus and Systems, vol. 100, no. 7, July 1981.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F. F. Wu and Y-K Tsai, “Probabilistic dynamic security assessment of power systems: Part I - basic model,” IEEE Trans. on Circuits and Systems, vol. 30, no. 3, March 1983.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K. J. </a:t>
            </a:r>
            <a:r>
              <a:rPr lang="en-IN" sz="1600" dirty="0" err="1" smtClean="0">
                <a:latin typeface="Times New Roman" pitchFamily="18" charset="0"/>
                <a:cs typeface="Times New Roman" pitchFamily="18" charset="0"/>
              </a:rPr>
              <a:t>Timko</a:t>
            </a:r>
            <a:r>
              <a:rPr lang="en-IN" sz="1600" dirty="0" smtClean="0">
                <a:latin typeface="Times New Roman" pitchFamily="18" charset="0"/>
                <a:cs typeface="Times New Roman" pitchFamily="18" charset="0"/>
              </a:rPr>
              <a:t>, A. Bose, P. M. Anderson, “Monte Carlo simulation of power system stability,” IEEE Trans. on Power Apparatus and Systems, vol. 102, no. 10, Oct. 1983.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H. Mohammed and C. O. </a:t>
            </a:r>
            <a:r>
              <a:rPr lang="en-IN" sz="1600" dirty="0" err="1" smtClean="0">
                <a:latin typeface="Times New Roman" pitchFamily="18" charset="0"/>
                <a:cs typeface="Times New Roman" pitchFamily="18" charset="0"/>
              </a:rPr>
              <a:t>Nwankpa</a:t>
            </a:r>
            <a:r>
              <a:rPr lang="en-IN" sz="1600" dirty="0" smtClean="0">
                <a:latin typeface="Times New Roman" pitchFamily="18" charset="0"/>
                <a:cs typeface="Times New Roman" pitchFamily="18" charset="0"/>
              </a:rPr>
              <a:t>, “Stochastic analysis and simulation of </a:t>
            </a:r>
            <a:r>
              <a:rPr lang="en-IN" sz="1600" dirty="0" err="1" smtClean="0">
                <a:latin typeface="Times New Roman" pitchFamily="18" charset="0"/>
                <a:cs typeface="Times New Roman" pitchFamily="18" charset="0"/>
              </a:rPr>
              <a:t>gridconnected</a:t>
            </a:r>
            <a:r>
              <a:rPr lang="en-IN" sz="1600" dirty="0" smtClean="0">
                <a:latin typeface="Times New Roman" pitchFamily="18" charset="0"/>
                <a:cs typeface="Times New Roman" pitchFamily="18" charset="0"/>
              </a:rPr>
              <a:t> wind energy conversion system,” IEEE Trans. on Energy Conversion, </a:t>
            </a:r>
            <a:r>
              <a:rPr lang="en-IN" sz="1600" dirty="0" err="1" smtClean="0">
                <a:latin typeface="Times New Roman" pitchFamily="18" charset="0"/>
                <a:cs typeface="Times New Roman" pitchFamily="18" charset="0"/>
              </a:rPr>
              <a:t>vol</a:t>
            </a:r>
            <a:r>
              <a:rPr lang="en-IN" sz="1600" dirty="0" smtClean="0">
                <a:latin typeface="Times New Roman" pitchFamily="18" charset="0"/>
                <a:cs typeface="Times New Roman" pitchFamily="18" charset="0"/>
              </a:rPr>
              <a:t> 15, no. 1, March </a:t>
            </a:r>
            <a:r>
              <a:rPr lang="en-IN" sz="1600" dirty="0" smtClean="0">
                <a:latin typeface="Times New Roman" pitchFamily="18" charset="0"/>
                <a:cs typeface="Times New Roman" pitchFamily="18" charset="0"/>
              </a:rPr>
              <a:t>2000. </a:t>
            </a: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J. R. </a:t>
            </a:r>
            <a:r>
              <a:rPr lang="en-IN" sz="1600" dirty="0" err="1" smtClean="0">
                <a:latin typeface="Times New Roman" pitchFamily="18" charset="0"/>
                <a:cs typeface="Times New Roman" pitchFamily="18" charset="0"/>
              </a:rPr>
              <a:t>Hockenberry</a:t>
            </a:r>
            <a:r>
              <a:rPr lang="en-IN" sz="1600" dirty="0" smtClean="0">
                <a:latin typeface="Times New Roman" pitchFamily="18" charset="0"/>
                <a:cs typeface="Times New Roman" pitchFamily="18" charset="0"/>
              </a:rPr>
              <a:t> and B. C. </a:t>
            </a:r>
            <a:r>
              <a:rPr lang="en-IN" sz="1600" dirty="0" err="1" smtClean="0">
                <a:latin typeface="Times New Roman" pitchFamily="18" charset="0"/>
                <a:cs typeface="Times New Roman" pitchFamily="18" charset="0"/>
              </a:rPr>
              <a:t>Lesieutre</a:t>
            </a:r>
            <a:r>
              <a:rPr lang="en-IN" sz="1600" dirty="0" smtClean="0">
                <a:latin typeface="Times New Roman" pitchFamily="18" charset="0"/>
                <a:cs typeface="Times New Roman" pitchFamily="18" charset="0"/>
              </a:rPr>
              <a:t>, “Evaluation of uncertainty in dynamic simulations of power system models: The Probabilistic collocation method,” IEEE Trans. on Power Systems, vol. 19, no. 3, August 2004.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S. O. </a:t>
            </a:r>
            <a:r>
              <a:rPr lang="en-IN" sz="1600" dirty="0" err="1" smtClean="0">
                <a:latin typeface="Times New Roman" pitchFamily="18" charset="0"/>
                <a:cs typeface="Times New Roman" pitchFamily="18" charset="0"/>
              </a:rPr>
              <a:t>Faried</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Billinton</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Aboreschaid</a:t>
            </a:r>
            <a:r>
              <a:rPr lang="en-IN" sz="1600" dirty="0" smtClean="0">
                <a:latin typeface="Times New Roman" pitchFamily="18" charset="0"/>
                <a:cs typeface="Times New Roman" pitchFamily="18" charset="0"/>
              </a:rPr>
              <a:t>, “Probabilistic evaluation of transient stability of a wind farm,” IEEE Trans. on Energy Conversion, vol. 24, no. 3, Sept. 2009.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1347</TotalTime>
  <Words>1411</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On the Impact of Auto-Correlation of Stochastic Processes on the Transient Behavior of Power Systems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2021-06-02T12:00:40Z</dcterms:modified>
</cp:coreProperties>
</file>