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Gas Network's Impact on Power System Voltage Security</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95400" y="609600"/>
            <a:ext cx="7498080" cy="5257800"/>
          </a:xfrm>
        </p:spPr>
        <p:txBody>
          <a:bodyPr>
            <a:noAutofit/>
          </a:bodyPr>
          <a:lstStyle/>
          <a:p>
            <a:pPr algn="just">
              <a:buNone/>
            </a:pPr>
            <a:r>
              <a:rPr lang="en-IN" sz="2000" dirty="0" smtClean="0">
                <a:latin typeface="Times New Roman" pitchFamily="18" charset="0"/>
                <a:cs typeface="Times New Roman" pitchFamily="18" charset="0"/>
              </a:rPr>
              <a:t>   Due </a:t>
            </a:r>
            <a:r>
              <a:rPr lang="en-IN" sz="2000" dirty="0" smtClean="0">
                <a:latin typeface="Times New Roman" pitchFamily="18" charset="0"/>
                <a:cs typeface="Times New Roman" pitchFamily="18" charset="0"/>
              </a:rPr>
              <a:t>to the energy linkage between electricity and gas networks, assessing the voltage security of the electricity system without considering the practical constraints of both systems, may lead to unrealistic values of loading margins (LM). This work proposes a model for investigating the impact of gas networks on the voltage security of electric transmission networks. The overall objective is to maximize the LM of the electricity network while satisfying all relevant constraints in both gas and electricity networks such as hourly line pack of gas pipelines, reactive power capability limits of generators, and </a:t>
            </a:r>
            <a:r>
              <a:rPr lang="en-IN" sz="2000" dirty="0" err="1" smtClean="0">
                <a:latin typeface="Times New Roman" pitchFamily="18" charset="0"/>
                <a:cs typeface="Times New Roman" pitchFamily="18" charset="0"/>
              </a:rPr>
              <a:t>complementarity</a:t>
            </a:r>
            <a:r>
              <a:rPr lang="en-IN" sz="2000" dirty="0" smtClean="0">
                <a:latin typeface="Times New Roman" pitchFamily="18" charset="0"/>
                <a:cs typeface="Times New Roman" pitchFamily="18" charset="0"/>
              </a:rPr>
              <a:t> constraints representing the generators active/reactive power limits based on the capability curves, power flow equations at both current operation, and security limit points. Three (small, medium, and large) case studies are presented as the applications of the proposed model for LM maximization in power systems that are highly coupled with gas networks. The obtained results corroborate the impact of both gas and electrical networks operation constraints such as voltage and reactive power limits, nodal gas pressure limits, gas network loading as well as the line pack phenomenon of gas pipelines on the LM of power systems.</a:t>
            </a:r>
          </a:p>
          <a:p>
            <a:pPr algn="just"/>
            <a:r>
              <a:rPr lang="en-IN" sz="2000" dirty="0" smtClean="0">
                <a:latin typeface="Times New Roman" pitchFamily="18" charset="0"/>
                <a:cs typeface="Times New Roman" pitchFamily="18" charset="0"/>
              </a:rPr>
              <a:t/>
            </a:r>
            <a:br>
              <a:rPr lang="en-IN" sz="2000" dirty="0" smtClean="0">
                <a:latin typeface="Times New Roman" pitchFamily="18" charset="0"/>
                <a:cs typeface="Times New Roman" pitchFamily="18" charset="0"/>
              </a:rPr>
            </a:b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Power flow analysis is very important in planning stages of new networks or addition to existing ones like adding new generator sites, meeting increase load demand and locating new transmission sites. </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load flow solution gives the nodal voltages and phase angles and hence the power injection at all the buses and power flows through interconnecting power </a:t>
            </a:r>
            <a:r>
              <a:rPr lang="en-IN" sz="2000" dirty="0" smtClean="0">
                <a:latin typeface="Times New Roman" pitchFamily="18" charset="0"/>
                <a:cs typeface="Times New Roman" pitchFamily="18" charset="0"/>
              </a:rPr>
              <a:t>channels.</a:t>
            </a:r>
          </a:p>
          <a:p>
            <a:pPr algn="just">
              <a:lnSpc>
                <a:spcPct val="150000"/>
              </a:lnSpc>
            </a:pPr>
            <a:r>
              <a:rPr lang="en-IN" sz="2000" dirty="0" smtClean="0">
                <a:latin typeface="Times New Roman" pitchFamily="18" charset="0"/>
                <a:cs typeface="Times New Roman" pitchFamily="18" charset="0"/>
              </a:rPr>
              <a:t>Grid congestion is often associated with a cascading collapse leading to a major blackout. Such a collapse is characterized by a self-sustaining sequence of line outages followed by a topology breakup of the network.</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These curves are generated by running many power flow cases using conventional methods.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While </a:t>
            </a:r>
            <a:r>
              <a:rPr lang="en-IN" sz="2000" dirty="0" smtClean="0">
                <a:latin typeface="Times New Roman" pitchFamily="18" charset="0"/>
                <a:cs typeface="Times New Roman" pitchFamily="18" charset="0"/>
              </a:rPr>
              <a:t>such procedures can be automated, they are time-consuming and do not readily provide all information required to determine the causes of stability problems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GBI allows to monitor if a contingency poses a voltage stability issue. Then ABI and SBI indexes can be used within the DSA tool to derive rules for operators, which can be built using decision </a:t>
            </a:r>
            <a:r>
              <a:rPr lang="en-IN" sz="2000" dirty="0" smtClean="0">
                <a:latin typeface="Times New Roman" pitchFamily="18" charset="0"/>
                <a:cs typeface="Times New Roman" pitchFamily="18" charset="0"/>
              </a:rPr>
              <a:t>trees.</a:t>
            </a:r>
          </a:p>
          <a:p>
            <a:pPr algn="just">
              <a:lnSpc>
                <a:spcPct val="150000"/>
              </a:lnSpc>
            </a:pPr>
            <a:r>
              <a:rPr lang="en-IN" sz="2000" dirty="0" smtClean="0">
                <a:latin typeface="Times New Roman" pitchFamily="18" charset="0"/>
                <a:cs typeface="Times New Roman" pitchFamily="18" charset="0"/>
              </a:rPr>
              <a:t>The value of the new method in synthesizing the information is highlighted by calculating a data synthesis factor that is compared with the previous method.</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8382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approach was implemented using a 12-bus simplified distribution network. The results of the study indicate that initiating events and possible cascading chains may be identified, ranked and </a:t>
            </a:r>
            <a:r>
              <a:rPr lang="en-IN" sz="2000" dirty="0" smtClean="0">
                <a:latin typeface="Times New Roman" pitchFamily="18" charset="0"/>
                <a:cs typeface="Times New Roman" pitchFamily="18" charset="0"/>
              </a:rPr>
              <a:t>visualized.</a:t>
            </a:r>
          </a:p>
          <a:p>
            <a:pPr algn="just">
              <a:lnSpc>
                <a:spcPct val="150000"/>
              </a:lnSpc>
            </a:pPr>
            <a:r>
              <a:rPr lang="en-IN" sz="2000" dirty="0" smtClean="0">
                <a:latin typeface="Times New Roman" pitchFamily="18" charset="0"/>
                <a:cs typeface="Times New Roman" pitchFamily="18" charset="0"/>
              </a:rPr>
              <a:t>Based </a:t>
            </a:r>
            <a:r>
              <a:rPr lang="en-IN" sz="2000" dirty="0" smtClean="0">
                <a:latin typeface="Times New Roman" pitchFamily="18" charset="0"/>
                <a:cs typeface="Times New Roman" pitchFamily="18" charset="0"/>
              </a:rPr>
              <a:t>on the active or reactive branch flows from a solved power flow or state estimation computation, the proposed method organizes the busses and branches of the network into homogeneous groups according to a few concepts which are introduced below</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is helpful in determining the best location as well as optimal capacity of proposed generating station, substation and new lines. </a:t>
            </a: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determines the voltage of the buses. The voltage level at the certain buses must be kept within the closed tolerances.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paper investigates the method’s performance during pre- and post- contingency states and accuracy comparisons are made with the previous method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Static methods are usually very efficient but they neither account for post contingency control actions that depend on the system’s evolution, nor do they capture more complex instability mechanisms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Thus, making the proposed method computational more efficient than the previous one.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method obtains time-series from dynamic simulations subject to sequential load changes that are then used as input to a voltage stability estimation method.</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406650"/>
                <a:gridCol w="2838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reliability perspective of the smart grid</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 Moslehi and R. Kumar,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paper critically reviews the reliability impacts of major smart grid resources such as renewables, demand response, and storage.</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Online Voltage Stability Assessment</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Vournas and T. Van Cutsem,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Voltage stability has become of major concern among the power utilities, because of several events of voltage collapse occurred in the past decade.</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7594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Operational reliability assessment of power systems considering condition-dependent failure rate</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 Sun, P. Wang, L. Cheng and H. Liu,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equations for determining the probability of each state for the four-state model have been derived.</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Voltage stability analysis using static and dynamic approaches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G. K. Morison, B. Gao and P. Kundur,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authors discuss voltage stability analysis of power systems using static and dynamic techniques.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1.jpg"/>
          <p:cNvPicPr>
            <a:picLocks noGrp="1" noChangeAspect="1" noChangeArrowheads="1"/>
          </p:cNvPicPr>
          <p:nvPr>
            <p:ph idx="1"/>
          </p:nvPr>
        </p:nvPicPr>
        <p:blipFill>
          <a:blip r:embed="rId2"/>
          <a:srcRect/>
          <a:stretch>
            <a:fillRect/>
          </a:stretch>
        </p:blipFill>
        <p:spPr bwMode="auto">
          <a:xfrm>
            <a:off x="1905000" y="1524000"/>
            <a:ext cx="6095999" cy="45720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a:xfrm>
            <a:off x="1371600" y="1219200"/>
            <a:ext cx="7498080" cy="4800600"/>
          </a:xfrm>
        </p:spPr>
        <p:txBody>
          <a:bodyPr>
            <a:noAutofit/>
          </a:bodyPr>
          <a:lstStyle/>
          <a:p>
            <a:pPr algn="just">
              <a:lnSpc>
                <a:spcPct val="170000"/>
              </a:lnSpc>
              <a:buNone/>
            </a:pPr>
            <a:r>
              <a:rPr lang="en-IN" sz="1600" dirty="0" smtClean="0">
                <a:latin typeface="Times New Roman" pitchFamily="18" charset="0"/>
                <a:cs typeface="Times New Roman" pitchFamily="18" charset="0"/>
              </a:rPr>
              <a:t>   In this paper, a new methodology to compute a modified three-layer severity index to assess power system voltage stability was described. Unlike the previous index computation approach [24], which requires O n (3 ) </a:t>
            </a:r>
            <a:r>
              <a:rPr lang="en-IN" sz="1600" dirty="0" err="1" smtClean="0">
                <a:latin typeface="Times New Roman" pitchFamily="18" charset="0"/>
                <a:cs typeface="Times New Roman" pitchFamily="18" charset="0"/>
              </a:rPr>
              <a:t>timedomain</a:t>
            </a:r>
            <a:r>
              <a:rPr lang="en-IN" sz="1600" dirty="0" smtClean="0">
                <a:latin typeface="Times New Roman" pitchFamily="18" charset="0"/>
                <a:cs typeface="Times New Roman" pitchFamily="18" charset="0"/>
              </a:rPr>
              <a:t> simulations, the new algorithm requires only one time domain simulation per contingency with sequential load perturbations On( ) to calculate the severity of the contingency. The method replaces the requirement of running multiple simulations by extracting equivalent knowledge from the DSA platform’s input data on no load voltage conditions. These modifications were made in order to comply with the software architecture of the </a:t>
            </a:r>
            <a:r>
              <a:rPr lang="en-IN" sz="1600" dirty="0" err="1" smtClean="0">
                <a:latin typeface="Times New Roman" pitchFamily="18" charset="0"/>
                <a:cs typeface="Times New Roman" pitchFamily="18" charset="0"/>
              </a:rPr>
              <a:t>iTesla</a:t>
            </a:r>
            <a:r>
              <a:rPr lang="en-IN" sz="1600" dirty="0" smtClean="0">
                <a:latin typeface="Times New Roman" pitchFamily="18" charset="0"/>
                <a:cs typeface="Times New Roman" pitchFamily="18" charset="0"/>
              </a:rPr>
              <a:t> platform, however, it can be readily used by other DSA tools, especially those without dedicated CPF routine. The data synthesis factor is calculated to highlight the value of the new method in synthesizing the information. Future work will focus on the deployment of this new approach on a platform that will use it to generate voltage stability rules via machine-learning techniques.</a:t>
            </a:r>
            <a:endParaRPr lang="en-US" sz="16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K. </a:t>
            </a:r>
            <a:r>
              <a:rPr lang="en-IN" sz="1600" dirty="0" err="1" smtClean="0">
                <a:latin typeface="Times New Roman" pitchFamily="18" charset="0"/>
                <a:cs typeface="Times New Roman" pitchFamily="18" charset="0"/>
              </a:rPr>
              <a:t>Moslehi</a:t>
            </a:r>
            <a:r>
              <a:rPr lang="en-IN" sz="1600" dirty="0" smtClean="0">
                <a:latin typeface="Times New Roman" pitchFamily="18" charset="0"/>
                <a:cs typeface="Times New Roman" pitchFamily="18" charset="0"/>
              </a:rPr>
              <a:t> and R. Kumar, “A reliability perspective of the smart grid,” Smart Grid, IEEE Transactions on, vol. 1, no. 1, pp. 57-64, 2010.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C. </a:t>
            </a:r>
            <a:r>
              <a:rPr lang="en-IN" sz="1600" dirty="0" err="1" smtClean="0">
                <a:latin typeface="Times New Roman" pitchFamily="18" charset="0"/>
                <a:cs typeface="Times New Roman" pitchFamily="18" charset="0"/>
              </a:rPr>
              <a:t>Vournas</a:t>
            </a:r>
            <a:r>
              <a:rPr lang="en-IN" sz="1600" dirty="0" smtClean="0">
                <a:latin typeface="Times New Roman" pitchFamily="18" charset="0"/>
                <a:cs typeface="Times New Roman" pitchFamily="18" charset="0"/>
              </a:rPr>
              <a:t> and T. Van </a:t>
            </a:r>
            <a:r>
              <a:rPr lang="en-IN" sz="1600" dirty="0" err="1" smtClean="0">
                <a:latin typeface="Times New Roman" pitchFamily="18" charset="0"/>
                <a:cs typeface="Times New Roman" pitchFamily="18" charset="0"/>
              </a:rPr>
              <a:t>Cutsem</a:t>
            </a:r>
            <a:r>
              <a:rPr lang="en-IN" sz="1600" dirty="0" smtClean="0">
                <a:latin typeface="Times New Roman" pitchFamily="18" charset="0"/>
                <a:cs typeface="Times New Roman" pitchFamily="18" charset="0"/>
              </a:rPr>
              <a:t>, “Online Voltage Stability Assessment,” in Real-Time Stability in Power Systems, 2nd ed. USA, 2014, Ch. 10, pp.305-333.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Y. Sun, P. Wang, L. Cheng and H. Liu, “Operational reliability assessment of power systems considering condition-dependent failure rate,” Generation, Transmission Distribution, IET, vol. 4, no. 1, pp. 60-72, 2010.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G. K. Morison, B. </a:t>
            </a:r>
            <a:r>
              <a:rPr lang="en-IN" sz="1600" dirty="0" err="1" smtClean="0">
                <a:latin typeface="Times New Roman" pitchFamily="18" charset="0"/>
                <a:cs typeface="Times New Roman" pitchFamily="18" charset="0"/>
              </a:rPr>
              <a:t>Gao</a:t>
            </a:r>
            <a:r>
              <a:rPr lang="en-IN" sz="1600" dirty="0" smtClean="0">
                <a:latin typeface="Times New Roman" pitchFamily="18" charset="0"/>
                <a:cs typeface="Times New Roman" pitchFamily="18" charset="0"/>
              </a:rPr>
              <a:t> and P. </a:t>
            </a:r>
            <a:r>
              <a:rPr lang="en-IN" sz="1600" dirty="0" err="1" smtClean="0">
                <a:latin typeface="Times New Roman" pitchFamily="18" charset="0"/>
                <a:cs typeface="Times New Roman" pitchFamily="18" charset="0"/>
              </a:rPr>
              <a:t>Kundur</a:t>
            </a:r>
            <a:r>
              <a:rPr lang="en-IN" sz="1600" dirty="0" smtClean="0">
                <a:latin typeface="Times New Roman" pitchFamily="18" charset="0"/>
                <a:cs typeface="Times New Roman" pitchFamily="18" charset="0"/>
              </a:rPr>
              <a:t>, “Voltage stability analysis using static and dynamic approaches,” IEEE Transactions on Power Systems, vol.8, Issue: 3, pp.1159-1171, August 1993.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Young-Hyun Moon, </a:t>
            </a:r>
            <a:r>
              <a:rPr lang="en-IN" sz="1600" dirty="0" err="1" smtClean="0">
                <a:latin typeface="Times New Roman" pitchFamily="18" charset="0"/>
                <a:cs typeface="Times New Roman" pitchFamily="18" charset="0"/>
              </a:rPr>
              <a:t>Heon</a:t>
            </a:r>
            <a:r>
              <a:rPr lang="en-IN" sz="1600" dirty="0" smtClean="0">
                <a:latin typeface="Times New Roman" pitchFamily="18" charset="0"/>
                <a:cs typeface="Times New Roman" pitchFamily="18" charset="0"/>
              </a:rPr>
              <a:t>-Su </a:t>
            </a:r>
            <a:r>
              <a:rPr lang="en-IN" sz="1600" dirty="0" err="1" smtClean="0">
                <a:latin typeface="Times New Roman" pitchFamily="18" charset="0"/>
                <a:cs typeface="Times New Roman" pitchFamily="18" charset="0"/>
              </a:rPr>
              <a:t>Ryu</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Jong-Gi</a:t>
            </a:r>
            <a:r>
              <a:rPr lang="en-IN" sz="1600" dirty="0" smtClean="0">
                <a:latin typeface="Times New Roman" pitchFamily="18" charset="0"/>
                <a:cs typeface="Times New Roman" pitchFamily="18" charset="0"/>
              </a:rPr>
              <a:t> Lee and </a:t>
            </a:r>
            <a:r>
              <a:rPr lang="en-IN" sz="1600" dirty="0" err="1" smtClean="0">
                <a:latin typeface="Times New Roman" pitchFamily="18" charset="0"/>
                <a:cs typeface="Times New Roman" pitchFamily="18" charset="0"/>
              </a:rPr>
              <a:t>Baik</a:t>
            </a:r>
            <a:r>
              <a:rPr lang="en-IN" sz="1600" dirty="0" smtClean="0">
                <a:latin typeface="Times New Roman" pitchFamily="18" charset="0"/>
                <a:cs typeface="Times New Roman" pitchFamily="18" charset="0"/>
              </a:rPr>
              <a:t> Kim, “Uniqueness of static voltage stability analysis in power systems,” Power Engineering Society Summer Meeting, July 2001.</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500" dirty="0" smtClean="0">
                <a:latin typeface="Times New Roman" pitchFamily="18" charset="0"/>
                <a:cs typeface="Times New Roman" pitchFamily="18" charset="0"/>
              </a:rPr>
              <a:t>[6] H.-D. Chang, C.-S. Wang, and A.J. </a:t>
            </a:r>
            <a:r>
              <a:rPr lang="en-IN" sz="1500" dirty="0" err="1" smtClean="0">
                <a:latin typeface="Times New Roman" pitchFamily="18" charset="0"/>
                <a:cs typeface="Times New Roman" pitchFamily="18" charset="0"/>
              </a:rPr>
              <a:t>Flueck</a:t>
            </a:r>
            <a:r>
              <a:rPr lang="en-IN" sz="1500" dirty="0" smtClean="0">
                <a:latin typeface="Times New Roman" pitchFamily="18" charset="0"/>
                <a:cs typeface="Times New Roman" pitchFamily="18" charset="0"/>
              </a:rPr>
              <a:t>, “Look-ahead voltage and load margin contingency selection function for large-scale power systems,” IEEE Transactions on Power Systems, vol.12, no. 1, Feb. 1997.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7] K. Morison, H. </a:t>
            </a:r>
            <a:r>
              <a:rPr lang="en-IN" sz="1500" dirty="0" err="1" smtClean="0">
                <a:latin typeface="Times New Roman" pitchFamily="18" charset="0"/>
                <a:cs typeface="Times New Roman" pitchFamily="18" charset="0"/>
              </a:rPr>
              <a:t>Hamadanizadeh</a:t>
            </a:r>
            <a:r>
              <a:rPr lang="en-IN" sz="1500" dirty="0" smtClean="0">
                <a:latin typeface="Times New Roman" pitchFamily="18" charset="0"/>
                <a:cs typeface="Times New Roman" pitchFamily="18" charset="0"/>
              </a:rPr>
              <a:t> and Lei Wang, “Dynamic security assessment tools,” IEEE Power Engineering Society Summer Meeting Conference Proceedings (Cat. No. 99CH36364), pp. 282- 286, Edmonton, Alberta, Canada, 1999.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8] </a:t>
            </a:r>
            <a:r>
              <a:rPr lang="en-IN" sz="1500" dirty="0" err="1" smtClean="0">
                <a:latin typeface="Times New Roman" pitchFamily="18" charset="0"/>
                <a:cs typeface="Times New Roman" pitchFamily="18" charset="0"/>
              </a:rPr>
              <a:t>Bihain</a:t>
            </a:r>
            <a:r>
              <a:rPr lang="en-IN" sz="1500" dirty="0" smtClean="0">
                <a:latin typeface="Times New Roman" pitchFamily="18" charset="0"/>
                <a:cs typeface="Times New Roman" pitchFamily="18" charset="0"/>
              </a:rPr>
              <a:t>, D. </a:t>
            </a:r>
            <a:r>
              <a:rPr lang="en-IN" sz="1500" dirty="0" err="1" smtClean="0">
                <a:latin typeface="Times New Roman" pitchFamily="18" charset="0"/>
                <a:cs typeface="Times New Roman" pitchFamily="18" charset="0"/>
              </a:rPr>
              <a:t>Cirio</a:t>
            </a:r>
            <a:r>
              <a:rPr lang="en-IN" sz="1500" dirty="0" smtClean="0">
                <a:latin typeface="Times New Roman" pitchFamily="18" charset="0"/>
                <a:cs typeface="Times New Roman" pitchFamily="18" charset="0"/>
              </a:rPr>
              <a:t>, M. </a:t>
            </a:r>
            <a:r>
              <a:rPr lang="en-IN" sz="1500" dirty="0" err="1" smtClean="0">
                <a:latin typeface="Times New Roman" pitchFamily="18" charset="0"/>
                <a:cs typeface="Times New Roman" pitchFamily="18" charset="0"/>
              </a:rPr>
              <a:t>Fiorina</a:t>
            </a:r>
            <a:r>
              <a:rPr lang="en-IN" sz="1500" dirty="0" smtClean="0">
                <a:latin typeface="Times New Roman" pitchFamily="18" charset="0"/>
                <a:cs typeface="Times New Roman" pitchFamily="18" charset="0"/>
              </a:rPr>
              <a:t>, R. Lopez, D. </a:t>
            </a:r>
            <a:r>
              <a:rPr lang="en-IN" sz="1500" dirty="0" err="1" smtClean="0">
                <a:latin typeface="Times New Roman" pitchFamily="18" charset="0"/>
                <a:cs typeface="Times New Roman" pitchFamily="18" charset="0"/>
              </a:rPr>
              <a:t>Lucarella</a:t>
            </a:r>
            <a:r>
              <a:rPr lang="en-IN" sz="1500" dirty="0" smtClean="0">
                <a:latin typeface="Times New Roman" pitchFamily="18" charset="0"/>
                <a:cs typeface="Times New Roman" pitchFamily="18" charset="0"/>
              </a:rPr>
              <a:t>, S. </a:t>
            </a:r>
            <a:r>
              <a:rPr lang="en-IN" sz="1500" dirty="0" err="1" smtClean="0">
                <a:latin typeface="Times New Roman" pitchFamily="18" charset="0"/>
                <a:cs typeface="Times New Roman" pitchFamily="18" charset="0"/>
              </a:rPr>
              <a:t>Massucco</a:t>
            </a:r>
            <a:r>
              <a:rPr lang="en-IN" sz="1500" dirty="0" smtClean="0">
                <a:latin typeface="Times New Roman" pitchFamily="18" charset="0"/>
                <a:cs typeface="Times New Roman" pitchFamily="18" charset="0"/>
              </a:rPr>
              <a:t>, D. Ruiz Vega, C. </a:t>
            </a:r>
            <a:r>
              <a:rPr lang="en-IN" sz="1500" dirty="0" err="1" smtClean="0">
                <a:latin typeface="Times New Roman" pitchFamily="18" charset="0"/>
                <a:cs typeface="Times New Roman" pitchFamily="18" charset="0"/>
              </a:rPr>
              <a:t>Vournas</a:t>
            </a:r>
            <a:r>
              <a:rPr lang="en-IN" sz="1500" dirty="0" smtClean="0">
                <a:latin typeface="Times New Roman" pitchFamily="18" charset="0"/>
                <a:cs typeface="Times New Roman" pitchFamily="18" charset="0"/>
              </a:rPr>
              <a:t>, T. Van </a:t>
            </a:r>
            <a:r>
              <a:rPr lang="en-IN" sz="1500" dirty="0" err="1" smtClean="0">
                <a:latin typeface="Times New Roman" pitchFamily="18" charset="0"/>
                <a:cs typeface="Times New Roman" pitchFamily="18" charset="0"/>
              </a:rPr>
              <a:t>Cutsem</a:t>
            </a:r>
            <a:r>
              <a:rPr lang="en-IN" sz="1500" dirty="0" smtClean="0">
                <a:latin typeface="Times New Roman" pitchFamily="18" charset="0"/>
                <a:cs typeface="Times New Roman" pitchFamily="18" charset="0"/>
              </a:rPr>
              <a:t>, L. </a:t>
            </a:r>
            <a:r>
              <a:rPr lang="en-IN" sz="1500" dirty="0" err="1" smtClean="0">
                <a:latin typeface="Times New Roman" pitchFamily="18" charset="0"/>
                <a:cs typeface="Times New Roman" pitchFamily="18" charset="0"/>
              </a:rPr>
              <a:t>Wehenkel</a:t>
            </a:r>
            <a:r>
              <a:rPr lang="en-IN" sz="1500" dirty="0" smtClean="0">
                <a:latin typeface="Times New Roman" pitchFamily="18" charset="0"/>
                <a:cs typeface="Times New Roman" pitchFamily="18" charset="0"/>
              </a:rPr>
              <a:t>, "OMASES: A Dynamic Security Assessment Tool for the New Market Environment", paper to be presented at the IEEE Bologna Power Tech conf, June 2003.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9] S. </a:t>
            </a:r>
            <a:r>
              <a:rPr lang="en-IN" sz="1500" dirty="0" err="1" smtClean="0">
                <a:latin typeface="Times New Roman" pitchFamily="18" charset="0"/>
                <a:cs typeface="Times New Roman" pitchFamily="18" charset="0"/>
              </a:rPr>
              <a:t>Massucco</a:t>
            </a:r>
            <a:r>
              <a:rPr lang="en-IN" sz="1500" dirty="0" smtClean="0">
                <a:latin typeface="Times New Roman" pitchFamily="18" charset="0"/>
                <a:cs typeface="Times New Roman" pitchFamily="18" charset="0"/>
              </a:rPr>
              <a:t>, M. </a:t>
            </a:r>
            <a:r>
              <a:rPr lang="en-IN" sz="1500" dirty="0" err="1" smtClean="0">
                <a:latin typeface="Times New Roman" pitchFamily="18" charset="0"/>
                <a:cs typeface="Times New Roman" pitchFamily="18" charset="0"/>
              </a:rPr>
              <a:t>Pavella</a:t>
            </a:r>
            <a:r>
              <a:rPr lang="en-IN" sz="1500" dirty="0" smtClean="0">
                <a:latin typeface="Times New Roman" pitchFamily="18" charset="0"/>
                <a:cs typeface="Times New Roman" pitchFamily="18" charset="0"/>
              </a:rPr>
              <a:t>, "OMASES-open market access and security assessment system: an approach to preventive dynamic security assessment and control", Power Engineering Society Summer Meeting 2002 IEEE, vol. 3, pp. 1407-1409, 2002.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10] J.Z. Tong and L. Wang, "Design of a DSA Tool for Real Time System Operations", presented at the International Conference on Power System Technology, Chongqing, 2006.</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1342</TotalTime>
  <Words>1469</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Gas Network's Impact on Power System Voltage Security</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2021-06-02T09:45:45Z</dcterms:modified>
</cp:coreProperties>
</file>