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Extended-Distance Wireless Power Transfer System with Constant Output Power and Transfer Efficiency based on Parity-Time-Symmetric Principle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
            </a:r>
            <a:br>
              <a:rPr lang="en-US" b="1" dirty="0" smtClean="0"/>
            </a:br>
            <a:r>
              <a:rPr lang="en-US" b="1" dirty="0" smtClean="0"/>
              <a:t/>
            </a:r>
            <a:br>
              <a:rPr lang="en-US" b="1" dirty="0" smtClean="0"/>
            </a:br>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Maintaining </a:t>
            </a:r>
            <a:r>
              <a:rPr lang="en-IN" sz="2000" dirty="0" smtClean="0">
                <a:latin typeface="Times New Roman" pitchFamily="18" charset="0"/>
                <a:cs typeface="Times New Roman" pitchFamily="18" charset="0"/>
              </a:rPr>
              <a:t>constant power transfer while keeping near-unity transfer efficiency at varying transfer distances is a major challenge for existing wireless power transfer (WPT) system with multiple repeaters. In order to overcome the problem, this article proposes a novel WPT mechanism with multiple repeaters based on the concept of parity-time symmetry. First, the coupled-mode model of this WPT relay system is established. Then, the steady-state transfer characteristics of the proposed WPT system with an odd and even number of repeaters are analyzed.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theoretical analysis shows that whether an odd or even number of repeaters are inserted between the transmitting and receiving coils, the proposed system automatically achieves constant output power and transfer efficiency against the variation of the transfer distance without any tuning or feedback within a certain distance. The prototype with one repeater and two repeaters is implemented to verify the validity of the theoretical analysis. Experimental results show that the prototype with one repeater can transfer power with an invariant transfer efficiency of 91% and a constant output power of 15 W within a transfer distance of 420 mm. Similarly, the prototype with two repeaters transfers constant power of 15 W over a transfer distance ranging from 420 to 500 mm, and the transfer efficiency is constant near 89</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According to the relative magnitude of the operating frequency, these branches are called the high-frequency branch, the mid-frequency branch and the low-frequency branch.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although the mid-frequency branch of the system theoretically exists when ∆ &lt; 0, it cannot be observed in the experiment due to its </a:t>
            </a:r>
            <a:r>
              <a:rPr lang="en-IN" sz="2000" dirty="0" smtClean="0">
                <a:latin typeface="Times New Roman" pitchFamily="18" charset="0"/>
                <a:cs typeface="Times New Roman" pitchFamily="18" charset="0"/>
              </a:rPr>
              <a:t>instability.</a:t>
            </a:r>
          </a:p>
          <a:p>
            <a:pPr algn="just">
              <a:lnSpc>
                <a:spcPct val="150000"/>
              </a:lnSpc>
            </a:pPr>
            <a:r>
              <a:rPr lang="en-IN" sz="2000" dirty="0" smtClean="0">
                <a:latin typeface="Times New Roman" pitchFamily="18" charset="0"/>
                <a:cs typeface="Times New Roman" pitchFamily="18" charset="0"/>
              </a:rPr>
              <a:t>Wireless power transfer (WPT) is a technique that transmits power without contact and is the main method for making electrical devices wireless.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WPT </a:t>
            </a:r>
            <a:r>
              <a:rPr lang="en-IN" sz="2000" dirty="0" smtClean="0">
                <a:latin typeface="Times New Roman" pitchFamily="18" charset="0"/>
                <a:cs typeface="Times New Roman" pitchFamily="18" charset="0"/>
              </a:rPr>
              <a:t>systems are widely </a:t>
            </a:r>
            <a:r>
              <a:rPr lang="en-IN" sz="2000" dirty="0" err="1" smtClean="0">
                <a:latin typeface="Times New Roman" pitchFamily="18" charset="0"/>
                <a:cs typeface="Times New Roman" pitchFamily="18" charset="0"/>
              </a:rPr>
              <a:t>favored</a:t>
            </a:r>
            <a:r>
              <a:rPr lang="en-IN" sz="2000" dirty="0" smtClean="0">
                <a:latin typeface="Times New Roman" pitchFamily="18" charset="0"/>
                <a:cs typeface="Times New Roman" pitchFamily="18" charset="0"/>
              </a:rPr>
              <a:t> by the public due to their high portability and </a:t>
            </a:r>
            <a:r>
              <a:rPr lang="en-IN" sz="2000" dirty="0" smtClean="0">
                <a:latin typeface="Times New Roman" pitchFamily="18" charset="0"/>
                <a:cs typeface="Times New Roman" pitchFamily="18" charset="0"/>
              </a:rPr>
              <a:t>flexibility.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electrochemical fatigue or the heat damage of battery could change the load resistance or capacitance. In this case, the two bifurcating </a:t>
            </a:r>
            <a:r>
              <a:rPr lang="en-IN" sz="2000" dirty="0" err="1" smtClean="0">
                <a:latin typeface="Times New Roman" pitchFamily="18" charset="0"/>
                <a:cs typeface="Times New Roman" pitchFamily="18" charset="0"/>
              </a:rPr>
              <a:t>eigenfrequencies</a:t>
            </a:r>
            <a:r>
              <a:rPr lang="en-IN" sz="2000" dirty="0" smtClean="0">
                <a:latin typeface="Times New Roman" pitchFamily="18" charset="0"/>
                <a:cs typeface="Times New Roman" pitchFamily="18" charset="0"/>
              </a:rPr>
              <a:t> in the TO-PT </a:t>
            </a:r>
            <a:r>
              <a:rPr lang="en-IN" sz="2000" dirty="0" smtClean="0">
                <a:latin typeface="Times New Roman" pitchFamily="18" charset="0"/>
                <a:cs typeface="Times New Roman" pitchFamily="18" charset="0"/>
              </a:rPr>
              <a:t>circuit can </a:t>
            </a:r>
            <a:r>
              <a:rPr lang="en-IN" sz="2000" dirty="0" smtClean="0">
                <a:latin typeface="Times New Roman" pitchFamily="18" charset="0"/>
                <a:cs typeface="Times New Roman" pitchFamily="18" charset="0"/>
              </a:rPr>
              <a:t>be exploited for monitoring the receiver’s status (i.e., by measuring the resonance shift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the battery lifetime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WPT technology has motivated considerable research and development in the past two </a:t>
            </a:r>
            <a:r>
              <a:rPr lang="en-IN" sz="2000" dirty="0" smtClean="0">
                <a:latin typeface="Times New Roman" pitchFamily="18" charset="0"/>
                <a:cs typeface="Times New Roman" pitchFamily="18" charset="0"/>
              </a:rPr>
              <a:t>decades, </a:t>
            </a:r>
            <a:r>
              <a:rPr lang="en-IN" sz="2000" dirty="0" smtClean="0">
                <a:latin typeface="Times New Roman" pitchFamily="18" charset="0"/>
                <a:cs typeface="Times New Roman" pitchFamily="18" charset="0"/>
              </a:rPr>
              <a:t>there are still several fundamental issues which need further investigation to maximize the potential of this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Traditional </a:t>
            </a:r>
            <a:r>
              <a:rPr lang="en-IN" sz="2000" dirty="0" smtClean="0">
                <a:latin typeface="Times New Roman" pitchFamily="18" charset="0"/>
                <a:cs typeface="Times New Roman" pitchFamily="18" charset="0"/>
              </a:rPr>
              <a:t>WPT systems are not robust against alteration of distance and misalignment between coils [5,16], and variations in the terminating impedance of an electric power grid or battery over time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type of current mode NPTS-WPT was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focusing on the factors affecting the critical coupling coefficient.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results show that the current mode NPTS-WPT has similar transfer characteristics to the system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is more suitable for the case of smaller load resistance and higher current requirements. References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innovate and explore the topology of NPTS circuit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reactance mismatch caused by detuning can have great influence on the system output power and efficiency so that the performance of the overall system will degrade accordingly </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system, high-efficiency power transfer always takes place at ω0, and the performance is rather insensitive to the offset between the receiver and the transmitting module (i.e., κ variations) and to changes in the receiver’s load impedance (which causes γ variations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Besides</a:t>
            </a:r>
            <a:r>
              <a:rPr lang="en-IN" sz="2000" dirty="0" smtClean="0">
                <a:latin typeface="Times New Roman" pitchFamily="18" charset="0"/>
                <a:cs typeface="Times New Roman" pitchFamily="18" charset="0"/>
              </a:rPr>
              <a:t>, the range of inductive power transfer remains a principal challenge. In spite of advances in various coil designs and the capability to create spatial Bessel </a:t>
            </a:r>
            <a:r>
              <a:rPr lang="en-IN" sz="2000" dirty="0" smtClean="0">
                <a:latin typeface="Times New Roman" pitchFamily="18" charset="0"/>
                <a:cs typeface="Times New Roman" pitchFamily="18" charset="0"/>
              </a:rPr>
              <a:t>beams, </a:t>
            </a:r>
            <a:r>
              <a:rPr lang="en-IN" sz="2000" dirty="0" smtClean="0">
                <a:latin typeface="Times New Roman" pitchFamily="18" charset="0"/>
                <a:cs typeface="Times New Roman" pitchFamily="18" charset="0"/>
              </a:rPr>
              <a:t>it remains difficult to overcome the performance deterioration due to the poor tolerance in coil misalignment, especially in the weak-coupling regime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fundamental challenge for the </a:t>
            </a:r>
            <a:r>
              <a:rPr lang="en-IN" sz="2000" dirty="0" err="1" smtClean="0">
                <a:latin typeface="Times New Roman" pitchFamily="18" charset="0"/>
                <a:cs typeface="Times New Roman" pitchFamily="18" charset="0"/>
              </a:rPr>
              <a:t>nonradiative</a:t>
            </a:r>
            <a:r>
              <a:rPr lang="en-IN" sz="2000" dirty="0" smtClean="0">
                <a:latin typeface="Times New Roman" pitchFamily="18" charset="0"/>
                <a:cs typeface="Times New Roman" pitchFamily="18" charset="0"/>
              </a:rPr>
              <a:t> wireless power transfer (WPT) resides in maintaining the stable power transmission with a consistently high efficiency under dynamic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33008"/>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Wireless charger networking for mobile devices: Fundamentals, standards, and applications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X. Lu, D. Niyato, P. Wang, D. I. Kim, and Z. Han,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Wireless charging is a technique of transmitting power through an air gap to an electrical device for the purpose of energy replenishment</a:t>
                      </a:r>
                      <a:r>
                        <a:rPr lang="en-IN" sz="18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Wireless power transfer charging system for AIMDs and pacemakers</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T. Campi, S. Cruciani, F. Palandrani, V. De Santis, A. Hirata, and M. Feliziani,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This paper deals with the electric and magnetic field (EMF) safety aspects of a wireless power transfer (WPT) system based on magnetic resonant coupling between two coils.</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Past, present and future trends of non-</a:t>
                      </a:r>
                      <a:r>
                        <a:rPr lang="en-US" sz="2000" dirty="0" err="1">
                          <a:latin typeface="Times New Roman"/>
                          <a:ea typeface="Calibri"/>
                          <a:cs typeface="Latha"/>
                        </a:rPr>
                        <a:t>radiative</a:t>
                      </a:r>
                      <a:r>
                        <a:rPr lang="en-US" sz="2000" dirty="0">
                          <a:latin typeface="Times New Roman"/>
                          <a:ea typeface="Calibri"/>
                          <a:cs typeface="Latha"/>
                        </a:rPr>
                        <a:t> wireless power transfer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 Hui,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aims at providing a brief history of some key concepts and technologies that pave the way for modern WPT research and applications.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Modern advances in wireless power transfer systems for roadway powered electric vehicles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C. Mi, G. Buja, S. Y. Choi, and C. T. Rim,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RPEVs are free from serious battery problems such as large, heavy, and expensive battery packs and long charging time because they get power directly from the road while moving.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828800" y="1447800"/>
            <a:ext cx="66294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95400" y="10668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We </a:t>
            </a:r>
            <a:r>
              <a:rPr lang="en-IN" sz="1600" dirty="0" smtClean="0">
                <a:latin typeface="Times New Roman" pitchFamily="18" charset="0"/>
                <a:cs typeface="Times New Roman" pitchFamily="18" charset="0"/>
              </a:rPr>
              <a:t>have shown that a real and constant </a:t>
            </a:r>
            <a:r>
              <a:rPr lang="en-IN" sz="1600" dirty="0" err="1" smtClean="0">
                <a:latin typeface="Times New Roman" pitchFamily="18" charset="0"/>
                <a:cs typeface="Times New Roman" pitchFamily="18" charset="0"/>
              </a:rPr>
              <a:t>eigenfrequency</a:t>
            </a:r>
            <a:r>
              <a:rPr lang="en-IN" sz="1600" dirty="0" smtClean="0">
                <a:latin typeface="Times New Roman" pitchFamily="18" charset="0"/>
                <a:cs typeface="Times New Roman" pitchFamily="18" charset="0"/>
              </a:rPr>
              <a:t> in the higher-order PT-symmetric electronic systems can be exploited to realize a robust wireless power transfer platform without hopping the frequency of operation. In this system, the two-dimensional </a:t>
            </a:r>
            <a:r>
              <a:rPr lang="en-IN" sz="1600" dirty="0" err="1" smtClean="0">
                <a:latin typeface="Times New Roman" pitchFamily="18" charset="0"/>
                <a:cs typeface="Times New Roman" pitchFamily="18" charset="0"/>
              </a:rPr>
              <a:t>eigenspectrum</a:t>
            </a:r>
            <a:r>
              <a:rPr lang="en-IN" sz="1600" dirty="0" smtClean="0">
                <a:latin typeface="Times New Roman" pitchFamily="18" charset="0"/>
                <a:cs typeface="Times New Roman" pitchFamily="18" charset="0"/>
              </a:rPr>
              <a:t> is flat with respect to changes in the coupling strength and the gain-loss parameter, thus ensuring a consistently high efficiency that is not influenced by distance and alignment between the receiver and the power supplier [which comprises both transmitter and repeater(s)]. Additionally, this effect is prominent even for the midrange wireless power transfer with loose magnetic coupling. The third-order PT circuit described here also exhibits bifurcating </a:t>
            </a:r>
            <a:r>
              <a:rPr lang="en-IN" sz="1600" dirty="0" err="1" smtClean="0">
                <a:latin typeface="Times New Roman" pitchFamily="18" charset="0"/>
                <a:cs typeface="Times New Roman" pitchFamily="18" charset="0"/>
              </a:rPr>
              <a:t>eigenfrequencies</a:t>
            </a:r>
            <a:r>
              <a:rPr lang="en-IN" sz="1600" dirty="0" smtClean="0">
                <a:latin typeface="Times New Roman" pitchFamily="18" charset="0"/>
                <a:cs typeface="Times New Roman" pitchFamily="18" charset="0"/>
              </a:rPr>
              <a:t>, which, together with the invariant and real one (of interest for WPT applications), may enable a multifunctional platform that simultaneously provides wireless charging and sensing. Further studies may make a breakthrough in dynamic and alignment-free wireless charging technology with extended range.</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X. Lu,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D. I. Kim, and Z. Han, Wireless charger networking for mobile devices: Fundamentals, standards, and applications, IEEE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22, 126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 </a:t>
            </a:r>
            <a:r>
              <a:rPr lang="en-IN" sz="1600" dirty="0" err="1" smtClean="0">
                <a:latin typeface="Times New Roman" pitchFamily="18" charset="0"/>
                <a:cs typeface="Times New Roman" pitchFamily="18" charset="0"/>
              </a:rPr>
              <a:t>Campi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Cruciani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Palandrani</a:t>
            </a:r>
            <a:r>
              <a:rPr lang="en-IN" sz="1600" dirty="0" smtClean="0">
                <a:latin typeface="Times New Roman" pitchFamily="18" charset="0"/>
                <a:cs typeface="Times New Roman" pitchFamily="18" charset="0"/>
              </a:rPr>
              <a:t>, V. De </a:t>
            </a:r>
            <a:r>
              <a:rPr lang="en-IN" sz="1600" dirty="0" err="1" smtClean="0">
                <a:latin typeface="Times New Roman" pitchFamily="18" charset="0"/>
                <a:cs typeface="Times New Roman" pitchFamily="18" charset="0"/>
              </a:rPr>
              <a:t>Santis</a:t>
            </a:r>
            <a:r>
              <a:rPr lang="en-IN" sz="1600" dirty="0" smtClean="0">
                <a:latin typeface="Times New Roman" pitchFamily="18" charset="0"/>
                <a:cs typeface="Times New Roman" pitchFamily="18" charset="0"/>
              </a:rPr>
              <a:t>, A. Hirata, and M. </a:t>
            </a:r>
            <a:r>
              <a:rPr lang="en-IN" sz="1600" dirty="0" err="1" smtClean="0">
                <a:latin typeface="Times New Roman" pitchFamily="18" charset="0"/>
                <a:cs typeface="Times New Roman" pitchFamily="18" charset="0"/>
              </a:rPr>
              <a:t>Feliziani</a:t>
            </a:r>
            <a:r>
              <a:rPr lang="en-IN" sz="1600" dirty="0" smtClean="0">
                <a:latin typeface="Times New Roman" pitchFamily="18" charset="0"/>
                <a:cs typeface="Times New Roman" pitchFamily="18" charset="0"/>
              </a:rPr>
              <a:t>, Wireless power transfer charging system for AIMDs and pacemakers, IEEE Trans. Microwave Theory Tech. 64, 633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R. </a:t>
            </a:r>
            <a:r>
              <a:rPr lang="en-IN" sz="1600" dirty="0" err="1" smtClean="0">
                <a:latin typeface="Times New Roman" pitchFamily="18" charset="0"/>
                <a:cs typeface="Times New Roman" pitchFamily="18" charset="0"/>
              </a:rPr>
              <a:t>Hui</a:t>
            </a:r>
            <a:r>
              <a:rPr lang="en-IN" sz="1600" dirty="0" smtClean="0">
                <a:latin typeface="Times New Roman" pitchFamily="18" charset="0"/>
                <a:cs typeface="Times New Roman" pitchFamily="18" charset="0"/>
              </a:rPr>
              <a:t>, Past, present and future trends of non-</a:t>
            </a:r>
            <a:r>
              <a:rPr lang="en-IN" sz="1600" dirty="0" err="1" smtClean="0">
                <a:latin typeface="Times New Roman" pitchFamily="18" charset="0"/>
                <a:cs typeface="Times New Roman" pitchFamily="18" charset="0"/>
              </a:rPr>
              <a:t>radiative</a:t>
            </a:r>
            <a:r>
              <a:rPr lang="en-IN" sz="1600" dirty="0" smtClean="0">
                <a:latin typeface="Times New Roman" pitchFamily="18" charset="0"/>
                <a:cs typeface="Times New Roman" pitchFamily="18" charset="0"/>
              </a:rPr>
              <a:t> wireless power transfer, CPSS Trans. Power Electron. Appl., 1, 83 (2016</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C. Mi, G. </a:t>
            </a:r>
            <a:r>
              <a:rPr lang="en-IN" sz="1600" dirty="0" err="1" smtClean="0">
                <a:latin typeface="Times New Roman" pitchFamily="18" charset="0"/>
                <a:cs typeface="Times New Roman" pitchFamily="18" charset="0"/>
              </a:rPr>
              <a:t>Buja</a:t>
            </a:r>
            <a:r>
              <a:rPr lang="en-IN" sz="1600" dirty="0" smtClean="0">
                <a:latin typeface="Times New Roman" pitchFamily="18" charset="0"/>
                <a:cs typeface="Times New Roman" pitchFamily="18" charset="0"/>
              </a:rPr>
              <a:t>, S. Y.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C. T. Rim, Modern advances in wireless power transfer systems for roadway powered electric vehicles, IEEE Trans. </a:t>
            </a:r>
            <a:r>
              <a:rPr lang="en-IN" sz="1600" dirty="0" err="1" smtClean="0">
                <a:latin typeface="Times New Roman" pitchFamily="18" charset="0"/>
                <a:cs typeface="Times New Roman" pitchFamily="18" charset="0"/>
              </a:rPr>
              <a:t>Indust</a:t>
            </a:r>
            <a:r>
              <a:rPr lang="en-IN" sz="1600" dirty="0" smtClean="0">
                <a:latin typeface="Times New Roman" pitchFamily="18" charset="0"/>
                <a:cs typeface="Times New Roman" pitchFamily="18" charset="0"/>
              </a:rPr>
              <a:t>. Electron. 63, 6533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Zhang, Z.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J. Wu, F. Kong, and S. Lu, Wireless charger placement and power allocation for maximizing charging quality, IEEE Trans. Mob.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17, 1483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Dai et al., Safe charging for wireless power transfer, IEEE/ACM Trans. Networking (TON) 25, 3531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Assawaworrarit</a:t>
            </a:r>
            <a:r>
              <a:rPr lang="en-IN" sz="1600" dirty="0" smtClean="0">
                <a:latin typeface="Times New Roman" pitchFamily="18" charset="0"/>
                <a:cs typeface="Times New Roman" pitchFamily="18" charset="0"/>
              </a:rPr>
              <a:t>, X. Yu, and S. Fan, Robust wireless power transfer using a nonlinear parity–time-symmetric circuit, Nature 546, 387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Kan, F. Lu, T.-D. Nguyen, P. P. Mercier, and C. C. Mi, Integrated coil design for EV wireless charging systems </a:t>
            </a:r>
            <a:r>
              <a:rPr lang="en-IN" sz="1600" dirty="0" err="1" smtClean="0">
                <a:latin typeface="Times New Roman" pitchFamily="18" charset="0"/>
                <a:cs typeface="Times New Roman" pitchFamily="18" charset="0"/>
              </a:rPr>
              <a:t>UsingLCCCompensation</a:t>
            </a:r>
            <a:r>
              <a:rPr lang="en-IN" sz="1600" dirty="0" smtClean="0">
                <a:latin typeface="Times New Roman" pitchFamily="18" charset="0"/>
                <a:cs typeface="Times New Roman" pitchFamily="18" charset="0"/>
              </a:rPr>
              <a:t> topology, IEEE Trans. Power Electron. 33, 9231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Triviño</a:t>
            </a:r>
            <a:r>
              <a:rPr lang="en-IN" sz="1600" dirty="0" smtClean="0">
                <a:latin typeface="Times New Roman" pitchFamily="18" charset="0"/>
                <a:cs typeface="Times New Roman" pitchFamily="18" charset="0"/>
              </a:rPr>
              <a:t>-Cabrera and J. A. </a:t>
            </a:r>
            <a:r>
              <a:rPr lang="en-IN" sz="1600" dirty="0" err="1" smtClean="0">
                <a:latin typeface="Times New Roman" pitchFamily="18" charset="0"/>
                <a:cs typeface="Times New Roman" pitchFamily="18" charset="0"/>
              </a:rPr>
              <a:t>Aguado</a:t>
            </a:r>
            <a:r>
              <a:rPr lang="en-IN" sz="1600" dirty="0" smtClean="0">
                <a:latin typeface="Times New Roman" pitchFamily="18" charset="0"/>
                <a:cs typeface="Times New Roman" pitchFamily="18" charset="0"/>
              </a:rPr>
              <a:t>, Wireless charging for electric vehicles in the smart cities: Technology review and impact, Transportation Power Grid Smart Cities: Communication Networks Services 411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Zhou, B. Zhang, W. Xiao, D.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and Y. Chen, Nonlinear parity-time-symmetric model for constant efficiency wireless power transfer: application to a drone-in-flight wireless charging platform, IEEE Trans. </a:t>
            </a:r>
            <a:r>
              <a:rPr lang="en-IN" sz="1600" dirty="0" err="1" smtClean="0">
                <a:latin typeface="Times New Roman" pitchFamily="18" charset="0"/>
                <a:cs typeface="Times New Roman" pitchFamily="18" charset="0"/>
              </a:rPr>
              <a:t>Indust</a:t>
            </a:r>
            <a:r>
              <a:rPr lang="en-IN" sz="1600" dirty="0" smtClean="0">
                <a:latin typeface="Times New Roman" pitchFamily="18" charset="0"/>
                <a:cs typeface="Times New Roman" pitchFamily="18" charset="0"/>
              </a:rPr>
              <a:t>. Electron. 66, 4097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1543</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Extended-Distance Wireless Power Transfer System with Constant Output Power and Transfer Efficiency based on Parity-Time-Symmetric Principle</vt:lpstr>
      <vt:lpstr>  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2021-06-02T15:15:21Z</dcterms:modified>
</cp:coreProperties>
</file>