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Decentralized Data-Driven Load Restoration in </a:t>
            </a:r>
            <a:r>
              <a:rPr lang="en-IN" b="1" dirty="0" err="1" smtClean="0">
                <a:latin typeface="Times New Roman" pitchFamily="18" charset="0"/>
                <a:cs typeface="Times New Roman" pitchFamily="18" charset="0"/>
              </a:rPr>
              <a:t>Cou</a:t>
            </a:r>
            <a:r>
              <a:rPr lang="en-IN" b="1" dirty="0" smtClean="0">
                <a:latin typeface="Times New Roman" pitchFamily="18" charset="0"/>
                <a:cs typeface="Times New Roman" pitchFamily="18" charset="0"/>
              </a:rPr>
              <a:t>-pled Transmission and Distribution System with Wind Power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8382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proposes a new decentralized data-driven load res-</a:t>
            </a:r>
            <a:r>
              <a:rPr lang="en-IN" sz="2000" dirty="0" err="1" smtClean="0">
                <a:latin typeface="Times New Roman" pitchFamily="18" charset="0"/>
                <a:cs typeface="Times New Roman" pitchFamily="18" charset="0"/>
              </a:rPr>
              <a:t>toration</a:t>
            </a:r>
            <a:r>
              <a:rPr lang="en-IN" sz="2000" dirty="0" smtClean="0">
                <a:latin typeface="Times New Roman" pitchFamily="18" charset="0"/>
                <a:cs typeface="Times New Roman" pitchFamily="18" charset="0"/>
              </a:rPr>
              <a:t> (DDLR) scheme for transmission and distribution (TD) systems with high penetration of wind power. Robust DDLR models are constructed in order to handle uncertainties and ensure the feasibility of decentralized schemes. The Wasserstein metric is used to describe the ambiguity sets of probability distributions in order to build the complete DDLR model and realize computationally tractable formulation.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data-driven model-nested analytical target cascading (DATC) algorithm is developed to obtain the final load restoration result by iteratively solving small-scale mathematical models. The proposed DDLR scheme provides load restoration results with adjustable robustness, and performance efficiency is independent from the amount of data. The DDLR scheme makes full use of the available data while respecting information privacy requirements of independently operated systems, and ensures the feasibility of the decentralized load restoration strategy even in the worst-case condition. The effectiveness of the proposed method is validated using a small-scale TDS and a large-scale system with the IEEE 118-bus TS and thirty IEEE-33 DSs, showing high computational efficiency and superior restoration performance.</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general, the SG is intended to replace the fossil fuel-rich conventional grid with the distributed energy resources (DER) and pools numerous existing and emerging know-</a:t>
            </a:r>
            <a:r>
              <a:rPr lang="en-IN" sz="2000" dirty="0" err="1" smtClean="0">
                <a:latin typeface="Times New Roman" pitchFamily="18" charset="0"/>
                <a:cs typeface="Times New Roman" pitchFamily="18" charset="0"/>
              </a:rPr>
              <a:t>hows</a:t>
            </a:r>
            <a:r>
              <a:rPr lang="en-IN" sz="2000" dirty="0" smtClean="0">
                <a:latin typeface="Times New Roman" pitchFamily="18" charset="0"/>
                <a:cs typeface="Times New Roman" pitchFamily="18" charset="0"/>
              </a:rPr>
              <a:t> like information and digital communications technologies together to manage countless operations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ESN needs active network management techniques. For this, the existing MG should undergo a digital transition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existing SG framework is combined with multiple design scenarios and varies based on the operational area or the deployed </a:t>
            </a:r>
            <a:r>
              <a:rPr lang="en-IN" sz="2000" dirty="0" smtClean="0">
                <a:latin typeface="Times New Roman" pitchFamily="18" charset="0"/>
                <a:cs typeface="Times New Roman" pitchFamily="18" charset="0"/>
              </a:rPr>
              <a:t>application.</a:t>
            </a:r>
          </a:p>
          <a:p>
            <a:pPr algn="just">
              <a:lnSpc>
                <a:spcPct val="150000"/>
              </a:lnSpc>
            </a:pPr>
            <a:r>
              <a:rPr lang="en-IN" sz="2000" dirty="0" smtClean="0">
                <a:latin typeface="Times New Roman" pitchFamily="18" charset="0"/>
                <a:cs typeface="Times New Roman" pitchFamily="18" charset="0"/>
              </a:rPr>
              <a:t>This helps to motivate </a:t>
            </a:r>
            <a:r>
              <a:rPr lang="en-IN" sz="2000" dirty="0" err="1" smtClean="0">
                <a:latin typeface="Times New Roman" pitchFamily="18" charset="0"/>
                <a:cs typeface="Times New Roman" pitchFamily="18" charset="0"/>
              </a:rPr>
              <a:t>fervor</a:t>
            </a:r>
            <a:r>
              <a:rPr lang="en-IN" sz="2000" dirty="0" smtClean="0">
                <a:latin typeface="Times New Roman" pitchFamily="18" charset="0"/>
                <a:cs typeface="Times New Roman" pitchFamily="18" charset="0"/>
              </a:rPr>
              <a:t> and resources (both technical and capital) toward modernizing the existing electric grid infrastructure.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decentralized restoration scheme achieves independent decision-making of the TSO and DSOs in the coupled TS-DS system, and solves the non-convergence problem of the decentralized optimization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According to the North American Electric Reliability Council (NERC) reports, about 72% of the restoration process was delayed due to coordination problems between different entities in the power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The coordination of the TS-DS system has been studied in unit commitment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risk assessment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economic dispatch problem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HPG plants work by using the power of falling water (usually in the dam) to turn a water turbine connected to a generator, which produces electricity.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HPG </a:t>
            </a:r>
            <a:r>
              <a:rPr lang="en-IN" sz="2000" dirty="0" smtClean="0">
                <a:latin typeface="Times New Roman" pitchFamily="18" charset="0"/>
                <a:cs typeface="Times New Roman" pitchFamily="18" charset="0"/>
              </a:rPr>
              <a:t>is considered one of the RE technologies because the water cycle is endless and can be reused for power generation and serve other purposes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traditional approach, technicians go physically to power equipment/systems to collect data and consumer’s terminal to take readings on a periodical basis for system monitoring and billing </a:t>
            </a:r>
            <a:r>
              <a:rPr lang="en-IN" sz="2000" dirty="0" smtClean="0">
                <a:latin typeface="Times New Roman" pitchFamily="18" charset="0"/>
                <a:cs typeface="Times New Roman" pitchFamily="18" charset="0"/>
              </a:rPr>
              <a:t>purposes.</a:t>
            </a:r>
          </a:p>
          <a:p>
            <a:pPr algn="just">
              <a:lnSpc>
                <a:spcPct val="150000"/>
              </a:lnSpc>
            </a:pPr>
            <a:r>
              <a:rPr lang="en-IN" sz="2000" dirty="0" smtClean="0">
                <a:latin typeface="Times New Roman" pitchFamily="18" charset="0"/>
                <a:cs typeface="Times New Roman" pitchFamily="18" charset="0"/>
              </a:rPr>
              <a:t>SG is a collection of existing and emerging technologies working together to monitor and manage the ESN </a:t>
            </a:r>
            <a:r>
              <a:rPr lang="en-IN" sz="2000" dirty="0" smtClean="0">
                <a:latin typeface="Times New Roman" pitchFamily="18" charset="0"/>
                <a:cs typeface="Times New Roman" pitchFamily="18" charset="0"/>
              </a:rPr>
              <a:t>properly.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better performance depends on the efficient matching of power supply and demand by the coordination in the TS-DS </a:t>
            </a:r>
            <a:r>
              <a:rPr lang="en-IN" sz="2000" dirty="0" smtClean="0">
                <a:latin typeface="Times New Roman" pitchFamily="18" charset="0"/>
                <a:cs typeface="Times New Roman" pitchFamily="18" charset="0"/>
              </a:rPr>
              <a:t>system.</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That </a:t>
            </a:r>
            <a:r>
              <a:rPr lang="en-IN" sz="2000" dirty="0" smtClean="0">
                <a:latin typeface="Times New Roman" pitchFamily="18" charset="0"/>
                <a:cs typeface="Times New Roman" pitchFamily="18" charset="0"/>
              </a:rPr>
              <a:t>means although decisions are made in a decentralized way, the overall system performance target can still be achieved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 result is infeasible although the objective values ATC2_F is better than the centralized optimization. In summary, the TL_ATC method not only has better convergence performance but also improves the restoration strategy by a 28.08 MW increase of the objective function value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Even though a positive assumption (DGs have the largest output) is made in the conventional restoration method, the coordinated one still has better performance.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system restoration—A task force report</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Adibi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Many electric utilities have developed over the years system restoration schemes that meet the needs of their particular systems.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Power systems resilience assessment: Hardening and smart operational enhancement strategies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Panteli, D. N. Trakas, P. Mancarella, and N. D. Hatziargyriou,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Power systems have typically been designed to be reliable to expected, low-impact high-frequency outages.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302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Overcoming restoration challenges associated with major power system disturbances-restoration from cascading failures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M. M. </a:t>
                      </a:r>
                      <a:r>
                        <a:rPr lang="en-US" sz="2000" dirty="0" err="1">
                          <a:latin typeface="Times New Roman" pitchFamily="18" charset="0"/>
                          <a:ea typeface="Calibri"/>
                          <a:cs typeface="Times New Roman" pitchFamily="18" charset="0"/>
                        </a:rPr>
                        <a:t>Adibi</a:t>
                      </a:r>
                      <a:r>
                        <a:rPr lang="en-US" sz="2000" dirty="0">
                          <a:latin typeface="Times New Roman" pitchFamily="18" charset="0"/>
                          <a:ea typeface="Calibri"/>
                          <a:cs typeface="Times New Roman" pitchFamily="18" charset="0"/>
                        </a:rPr>
                        <a:t> and L. H. Fink,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These failures clearly indicate a need for renewed emphasis on developing restoration methodologies and implementation plans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Modernizing distribution system restoration to active grid resiliency against extreme weather events: An integrated solution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C. Chen, J. Wang, and D. Ton,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paper provides a comprehensive review of how the existing methodologies in the literature could be leveraged to achieve the key advantages.</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4.jpg"/>
          <p:cNvPicPr>
            <a:picLocks noGrp="1" noChangeAspect="1" noChangeArrowheads="1"/>
          </p:cNvPicPr>
          <p:nvPr>
            <p:ph idx="1"/>
          </p:nvPr>
        </p:nvPicPr>
        <p:blipFill>
          <a:blip r:embed="rId2"/>
          <a:srcRect/>
          <a:stretch>
            <a:fillRect/>
          </a:stretch>
        </p:blipFill>
        <p:spPr bwMode="auto">
          <a:xfrm>
            <a:off x="1676400" y="1447800"/>
            <a:ext cx="65532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371600" y="12192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A </a:t>
            </a:r>
            <a:r>
              <a:rPr lang="en-IN" sz="1600" dirty="0" smtClean="0">
                <a:latin typeface="Times New Roman" pitchFamily="18" charset="0"/>
                <a:cs typeface="Times New Roman" pitchFamily="18" charset="0"/>
              </a:rPr>
              <a:t>new coordinated restoration of the TS and DSs is presented </a:t>
            </a:r>
            <a:r>
              <a:rPr lang="en-IN" sz="1600" dirty="0" smtClean="0">
                <a:latin typeface="Times New Roman" pitchFamily="18" charset="0"/>
                <a:cs typeface="Times New Roman" pitchFamily="18" charset="0"/>
              </a:rPr>
              <a:t> considering </a:t>
            </a:r>
            <a:r>
              <a:rPr lang="en-IN" sz="1600" dirty="0" smtClean="0">
                <a:latin typeface="Times New Roman" pitchFamily="18" charset="0"/>
                <a:cs typeface="Times New Roman" pitchFamily="18" charset="0"/>
              </a:rPr>
              <a:t>the operation of DSs in the bulk system </a:t>
            </a:r>
            <a:r>
              <a:rPr lang="en-IN" sz="1600" dirty="0" err="1" smtClean="0">
                <a:latin typeface="Times New Roman" pitchFamily="18" charset="0"/>
                <a:cs typeface="Times New Roman" pitchFamily="18" charset="0"/>
              </a:rPr>
              <a:t>restoratio</a:t>
            </a:r>
            <a:r>
              <a:rPr lang="en-IN" sz="1600" dirty="0" smtClean="0">
                <a:latin typeface="Times New Roman" pitchFamily="18" charset="0"/>
                <a:cs typeface="Times New Roman" pitchFamily="18" charset="0"/>
              </a:rPr>
              <a:t>. A decentralized restoration scheme, which contains the decentralized decision-making framework and the TL_ATC decentralized optimization method, is designed to achieve the coordinated </a:t>
            </a:r>
            <a:r>
              <a:rPr lang="en-IN" sz="1600" dirty="0" err="1" smtClean="0">
                <a:latin typeface="Times New Roman" pitchFamily="18" charset="0"/>
                <a:cs typeface="Times New Roman" pitchFamily="18" charset="0"/>
              </a:rPr>
              <a:t>restoration.With</a:t>
            </a:r>
            <a:r>
              <a:rPr lang="en-IN" sz="1600" dirty="0" smtClean="0">
                <a:latin typeface="Times New Roman" pitchFamily="18" charset="0"/>
                <a:cs typeface="Times New Roman" pitchFamily="18" charset="0"/>
              </a:rPr>
              <a:t> the decentralized decision-making framework, the coupled TS-DS restoration system can be coordinated by independent optimization of subsystems and simple information interaction between TSO and DSOs. The TL_ATC method provides reliable decentralized restoration strategy by guaranteeing the convergence of decentralized optimization with non-convex models. The case study demonstrates the detailed coordinated restoration process and the superiority of the TL_ATC method. By applying the proposed method to a real-world system, the coordinated restoration is proved to be more efficient to enhance resilience than the conventional one.</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a:t>
            </a:r>
            <a:r>
              <a:rPr lang="en-IN" sz="1600" dirty="0" err="1" smtClean="0">
                <a:latin typeface="Times New Roman" pitchFamily="18" charset="0"/>
                <a:cs typeface="Times New Roman" pitchFamily="18" charset="0"/>
              </a:rPr>
              <a:t>Adibi</a:t>
            </a:r>
            <a:r>
              <a:rPr lang="en-IN" sz="1600" dirty="0" smtClean="0">
                <a:latin typeface="Times New Roman" pitchFamily="18" charset="0"/>
                <a:cs typeface="Times New Roman" pitchFamily="18" charset="0"/>
              </a:rPr>
              <a:t> et al., “Power system restoration—A task force report,” IEEE Trans. Power Syst., vol. PWRS-2, no. 2, pp. 271–277, May 1987.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 M. </a:t>
            </a:r>
            <a:r>
              <a:rPr lang="en-IN" sz="1600" dirty="0" err="1" smtClean="0">
                <a:latin typeface="Times New Roman" pitchFamily="18" charset="0"/>
                <a:cs typeface="Times New Roman" pitchFamily="18" charset="0"/>
              </a:rPr>
              <a:t>Panteli</a:t>
            </a:r>
            <a:r>
              <a:rPr lang="en-IN" sz="1600" dirty="0" smtClean="0">
                <a:latin typeface="Times New Roman" pitchFamily="18" charset="0"/>
                <a:cs typeface="Times New Roman" pitchFamily="18" charset="0"/>
              </a:rPr>
              <a:t>, D. N. </a:t>
            </a:r>
            <a:r>
              <a:rPr lang="en-IN" sz="1600" dirty="0" err="1" smtClean="0">
                <a:latin typeface="Times New Roman" pitchFamily="18" charset="0"/>
                <a:cs typeface="Times New Roman" pitchFamily="18" charset="0"/>
              </a:rPr>
              <a:t>Trakas</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Mancarella</a:t>
            </a:r>
            <a:r>
              <a:rPr lang="en-IN" sz="1600" dirty="0" smtClean="0">
                <a:latin typeface="Times New Roman" pitchFamily="18" charset="0"/>
                <a:cs typeface="Times New Roman" pitchFamily="18" charset="0"/>
              </a:rPr>
              <a:t>, and N. D. </a:t>
            </a:r>
            <a:r>
              <a:rPr lang="en-IN" sz="1600" dirty="0" err="1" smtClean="0">
                <a:latin typeface="Times New Roman" pitchFamily="18" charset="0"/>
                <a:cs typeface="Times New Roman" pitchFamily="18" charset="0"/>
              </a:rPr>
              <a:t>Hatziargyriou</a:t>
            </a:r>
            <a:r>
              <a:rPr lang="en-IN" sz="1600" dirty="0" smtClean="0">
                <a:latin typeface="Times New Roman" pitchFamily="18" charset="0"/>
                <a:cs typeface="Times New Roman" pitchFamily="18" charset="0"/>
              </a:rPr>
              <a:t>, “Power systems resilience assessment: Hardening and smart operational enhancement strategies,” </a:t>
            </a:r>
            <a:r>
              <a:rPr lang="en-IN" sz="1600" dirty="0" smtClean="0">
                <a:latin typeface="Times New Roman" pitchFamily="18" charset="0"/>
                <a:cs typeface="Times New Roman" pitchFamily="18" charset="0"/>
              </a:rPr>
              <a:t>Proc. IEEE, vol. 105, no. 7, pp. 1202–1213, Jul.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M. </a:t>
            </a:r>
            <a:r>
              <a:rPr lang="en-IN" sz="1600" dirty="0" err="1" smtClean="0">
                <a:latin typeface="Times New Roman" pitchFamily="18" charset="0"/>
                <a:cs typeface="Times New Roman" pitchFamily="18" charset="0"/>
              </a:rPr>
              <a:t>Adibi</a:t>
            </a:r>
            <a:r>
              <a:rPr lang="en-IN" sz="1600" dirty="0" smtClean="0">
                <a:latin typeface="Times New Roman" pitchFamily="18" charset="0"/>
                <a:cs typeface="Times New Roman" pitchFamily="18" charset="0"/>
              </a:rPr>
              <a:t> and L. H. Fink, “Overcoming restoration challenges associated with major power system disturbances-restoration from cascading failures,” IEEE Power Energy Mag., vol. 4, no. 5, pp. 68–77, Sep./Oct.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MISO Power System Restoration Plan, 2016. [Online]. Available: https://www.misoenergy.org/Library/Repository/Procedure/RTO-PSR001MISOPowerSystemRestorationPlanManualVolumeIVersion9.1.pdf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FERC/NERC Staff Report on the September 8, 2011 Blackout Event, 2011. [Online]. Available: https://www.ferc.gov/legal/staff-reports/04-27-2012- ferc-nerc-report.pdf</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C. Chen, J. Wang, and D. Ton, “Modernizing distribution system restoration to active grid resiliency against extreme weather events: An integrated solution,” Proc. IEEE, vol. 105, no. 7, pp. 1267–1288, Jul. 2017.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7] H. </a:t>
            </a:r>
            <a:r>
              <a:rPr lang="en-IN" sz="1400" dirty="0" err="1" smtClean="0">
                <a:latin typeface="Times New Roman" pitchFamily="18" charset="0"/>
                <a:cs typeface="Times New Roman" pitchFamily="18" charset="0"/>
              </a:rPr>
              <a:t>Jia</a:t>
            </a:r>
            <a:r>
              <a:rPr lang="en-IN" sz="1400" dirty="0" smtClean="0">
                <a:latin typeface="Times New Roman" pitchFamily="18" charset="0"/>
                <a:cs typeface="Times New Roman" pitchFamily="18" charset="0"/>
              </a:rPr>
              <a:t>, W. </a:t>
            </a:r>
            <a:r>
              <a:rPr lang="en-IN" sz="1400" dirty="0" err="1" smtClean="0">
                <a:latin typeface="Times New Roman" pitchFamily="18" charset="0"/>
                <a:cs typeface="Times New Roman" pitchFamily="18" charset="0"/>
              </a:rPr>
              <a:t>Qi</a:t>
            </a:r>
            <a:r>
              <a:rPr lang="en-IN" sz="1400" dirty="0" smtClean="0">
                <a:latin typeface="Times New Roman" pitchFamily="18" charset="0"/>
                <a:cs typeface="Times New Roman" pitchFamily="18" charset="0"/>
              </a:rPr>
              <a:t>, Z. Liu, B. Wang, Y. </a:t>
            </a:r>
            <a:r>
              <a:rPr lang="en-IN" sz="1400" dirty="0" err="1" smtClean="0">
                <a:latin typeface="Times New Roman" pitchFamily="18" charset="0"/>
                <a:cs typeface="Times New Roman" pitchFamily="18" charset="0"/>
              </a:rPr>
              <a:t>Zeng</a:t>
            </a:r>
            <a:r>
              <a:rPr lang="en-IN" sz="1400" dirty="0" smtClean="0">
                <a:latin typeface="Times New Roman" pitchFamily="18" charset="0"/>
                <a:cs typeface="Times New Roman" pitchFamily="18" charset="0"/>
              </a:rPr>
              <a:t>, and T. </a:t>
            </a:r>
            <a:r>
              <a:rPr lang="en-IN" sz="1400" dirty="0" err="1" smtClean="0">
                <a:latin typeface="Times New Roman" pitchFamily="18" charset="0"/>
                <a:cs typeface="Times New Roman" pitchFamily="18" charset="0"/>
              </a:rPr>
              <a:t>Xu</a:t>
            </a:r>
            <a:r>
              <a:rPr lang="en-IN" sz="1400" dirty="0" smtClean="0">
                <a:latin typeface="Times New Roman" pitchFamily="18" charset="0"/>
                <a:cs typeface="Times New Roman" pitchFamily="18" charset="0"/>
              </a:rPr>
              <a:t>, “Hierarchical risk assess </a:t>
            </a:r>
            <a:r>
              <a:rPr lang="en-IN" sz="1400" dirty="0" err="1" smtClean="0">
                <a:latin typeface="Times New Roman" pitchFamily="18" charset="0"/>
                <a:cs typeface="Times New Roman" pitchFamily="18" charset="0"/>
              </a:rPr>
              <a:t>ment</a:t>
            </a:r>
            <a:r>
              <a:rPr lang="en-IN" sz="1400" dirty="0" smtClean="0">
                <a:latin typeface="Times New Roman" pitchFamily="18" charset="0"/>
                <a:cs typeface="Times New Roman" pitchFamily="18" charset="0"/>
              </a:rPr>
              <a:t> of transmission system considering the influence of active distribution network,” IEEE Trans. Power Syst., vol. 30, no. 2, pp. 1084–1093, Mar. 2015.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8] A. </a:t>
            </a:r>
            <a:r>
              <a:rPr lang="en-IN" sz="1400" dirty="0" err="1" smtClean="0">
                <a:latin typeface="Times New Roman" pitchFamily="18" charset="0"/>
                <a:cs typeface="Times New Roman" pitchFamily="18" charset="0"/>
              </a:rPr>
              <a:t>Zegers</a:t>
            </a:r>
            <a:r>
              <a:rPr lang="en-IN" sz="1400" dirty="0" smtClean="0">
                <a:latin typeface="Times New Roman" pitchFamily="18" charset="0"/>
                <a:cs typeface="Times New Roman" pitchFamily="18" charset="0"/>
              </a:rPr>
              <a:t> and H. Brunner, “TSO-DSO interaction: An overview of current interaction between transmission and distribution system operators and an assessment of their cooperation in smart grids,” Sep. 2014 [Online]. Available: http://www.ieaisgan.org/index.php?r=home&amp;c=5/378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9] “Energy regulation: A bridge to 2025,” ACER report, 2014. [Online]. Available: http://www.acer.europa.eu/official_documents/acts_of_the_ agency/sd052005/supporting%20document%20to%20acer%20recom mendation%2005-2014%20-%20%20energy%20regulation%20a%20 bridge %20to%202025%20conclusions%20paper.pdf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10] “General guidelines for reinforcing the cooperation between TSOs and DSOs,” ENTSO report, 2015. [Online]. Available: https://www.entsoe.eu/Documents/Publications/Position%20papers% 20and%20reports/entsoe_pp_TSO-DSO_web.pdf</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1392</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Decentralized Data-Driven Load Restoration in Cou-pled Transmission and Distribution System with Wind Power</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2021-06-02T16:08:08Z</dcterms:modified>
</cp:coreProperties>
</file>