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Current-Bunch Concept for Parasitic-Oriented Extraction and Optimization of Multi-Chip </a:t>
            </a:r>
            <a:r>
              <a:rPr lang="en-IN" b="1" dirty="0" err="1" smtClean="0">
                <a:latin typeface="Times New Roman" pitchFamily="18" charset="0"/>
                <a:cs typeface="Times New Roman" pitchFamily="18" charset="0"/>
              </a:rPr>
              <a:t>SiC</a:t>
            </a:r>
            <a:r>
              <a:rPr lang="en-IN" b="1" dirty="0" smtClean="0">
                <a:latin typeface="Times New Roman" pitchFamily="18" charset="0"/>
                <a:cs typeface="Times New Roman" pitchFamily="18" charset="0"/>
              </a:rPr>
              <a:t> Power Module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Parasitic </a:t>
            </a:r>
            <a:r>
              <a:rPr lang="en-IN" sz="2000" dirty="0" smtClean="0">
                <a:latin typeface="Times New Roman" pitchFamily="18" charset="0"/>
                <a:cs typeface="Times New Roman" pitchFamily="18" charset="0"/>
              </a:rPr>
              <a:t>inductance reduction is increasingly vital for the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module in high-frequency and high-capacity applications. To address the parasitic issue, the automatic layout design offers the potential to pursue the optimal configuration of the power packaging. However, the efficient and accurate parasitic extraction of the packaging is the bottleneck of the automatic design scenario. In this letter, the current-bunch concept is proposed to achieve a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the efficiency and accuracy of the parasitic extraction. The mathematical models are created to estimate the </a:t>
            </a:r>
            <a:r>
              <a:rPr lang="en-IN" sz="2000" dirty="0" err="1" smtClean="0">
                <a:latin typeface="Times New Roman" pitchFamily="18" charset="0"/>
                <a:cs typeface="Times New Roman" pitchFamily="18" charset="0"/>
              </a:rPr>
              <a:t>parasitics</a:t>
            </a:r>
            <a:r>
              <a:rPr lang="en-IN" sz="2000" dirty="0" smtClean="0">
                <a:latin typeface="Times New Roman" pitchFamily="18" charset="0"/>
                <a:cs typeface="Times New Roman" pitchFamily="18" charset="0"/>
              </a:rPr>
              <a:t> by using the proposed concept. Additionally, the challenge of abundant mutual-inductance caused by the multiplied power chips in the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module is highlighted. Simulation and experimental results further demonstrate the advantages of the current-bunch concept. With the aid of the proposed approach, the packaging layout of a multichip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module is optimized, and the parasitic inductance is reduced by 29.2</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solutions for </a:t>
            </a:r>
            <a:r>
              <a:rPr lang="en-IN" sz="2000" dirty="0" err="1" smtClean="0">
                <a:latin typeface="Times New Roman" pitchFamily="18" charset="0"/>
                <a:cs typeface="Times New Roman" pitchFamily="18" charset="0"/>
              </a:rPr>
              <a:t>haptic</a:t>
            </a:r>
            <a:r>
              <a:rPr lang="en-IN" sz="2000" dirty="0" smtClean="0">
                <a:latin typeface="Times New Roman" pitchFamily="18" charset="0"/>
                <a:cs typeface="Times New Roman" pitchFamily="18" charset="0"/>
              </a:rPr>
              <a:t> feedback such as eccentric rotary mass (ERM) or linear resonant actuators (LRA) have a number of drawbacks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manufacturer-owned solutions confirm that the need has been identified. At Power Design Technologies, we believe that only a third-party can make a difference for the designers.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drop-in replacement designs allow engineers to take advantage of these improved characteristics in both new and existing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Building on the company’s existing range of current sensor modules, this new and highly diverse modular technique leverages Hall-Effect and </a:t>
            </a:r>
            <a:r>
              <a:rPr lang="en-IN" sz="2000" dirty="0" err="1" smtClean="0">
                <a:latin typeface="Times New Roman" pitchFamily="18" charset="0"/>
                <a:cs typeface="Times New Roman" pitchFamily="18" charset="0"/>
              </a:rPr>
              <a:t>Rogowski</a:t>
            </a:r>
            <a:r>
              <a:rPr lang="en-IN" sz="2000" dirty="0" smtClean="0">
                <a:latin typeface="Times New Roman" pitchFamily="18" charset="0"/>
                <a:cs typeface="Times New Roman" pitchFamily="18" charset="0"/>
              </a:rPr>
              <a:t> sensors, as well as amplifiers and digital converters.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1430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Although the parasitic inductance of the power module itself is small, the voltage overshoot can be large if the parasitic inductance outside the modules are not decoupled.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Adding </a:t>
            </a:r>
            <a:r>
              <a:rPr lang="en-IN" sz="2000" dirty="0" smtClean="0">
                <a:latin typeface="Times New Roman" pitchFamily="18" charset="0"/>
                <a:cs typeface="Times New Roman" pitchFamily="18" charset="0"/>
              </a:rPr>
              <a:t>decoupling capacitors on the module’s DC bus terminal side can effectively offset the parasitic inductances caused by external circuit layout.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the module design stage, it is important to integrate decoupling capacitors in the module as well.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design, a 7oz two-layer PCB with controlled thickness is used to solve this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decoupling capacitors are easily soldered on a short laminated PCB bus bar and the PCB is closely soldered to the bus terminals of the power module.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utilization of a tooled heat sink which accommodates both semiconductors and </a:t>
            </a:r>
            <a:r>
              <a:rPr lang="en-IN" sz="2000" dirty="0" err="1" smtClean="0">
                <a:latin typeface="Times New Roman" pitchFamily="18" charset="0"/>
                <a:cs typeface="Times New Roman" pitchFamily="18" charset="0"/>
              </a:rPr>
              <a:t>magnetics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Power </a:t>
            </a:r>
            <a:r>
              <a:rPr lang="en-IN" sz="2000" dirty="0" smtClean="0">
                <a:latin typeface="Times New Roman" pitchFamily="18" charset="0"/>
                <a:cs typeface="Times New Roman" pitchFamily="18" charset="0"/>
              </a:rPr>
              <a:t>semiconductors are mounted on the outer side of the heat sink, allowing for vertical MOSFET assembly, thus reducing PCB footprint.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Magnetics </a:t>
            </a:r>
            <a:r>
              <a:rPr lang="en-IN" sz="2000" dirty="0" smtClean="0">
                <a:latin typeface="Times New Roman" pitchFamily="18" charset="0"/>
                <a:cs typeface="Times New Roman" pitchFamily="18" charset="0"/>
              </a:rPr>
              <a:t>are then potted using a thermal compound inside the slots of the heat sink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proposed that although the coefficient equations can be big, provided that we know our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poles and zeros and the switching/sampling frequency we can easily calculate </a:t>
            </a:r>
            <a:r>
              <a:rPr lang="en-IN" sz="2000" dirty="0" smtClean="0">
                <a:latin typeface="Times New Roman" pitchFamily="18" charset="0"/>
                <a:cs typeface="Times New Roman" pitchFamily="18" charset="0"/>
              </a:rPr>
              <a:t>them.</a:t>
            </a:r>
          </a:p>
          <a:p>
            <a:pPr algn="just">
              <a:lnSpc>
                <a:spcPct val="150000"/>
              </a:lnSpc>
            </a:pPr>
            <a:r>
              <a:rPr lang="en-IN" sz="2000" dirty="0" smtClean="0">
                <a:latin typeface="Times New Roman" pitchFamily="18" charset="0"/>
                <a:cs typeface="Times New Roman" pitchFamily="18" charset="0"/>
              </a:rPr>
              <a:t>The conventional LLC resonant converter was originally proposed as a solution to improve the efficiency of the DC-DC </a:t>
            </a:r>
            <a:r>
              <a:rPr lang="en-IN" sz="2000" dirty="0" smtClean="0">
                <a:latin typeface="Times New Roman" pitchFamily="18" charset="0"/>
                <a:cs typeface="Times New Roman" pitchFamily="18" charset="0"/>
              </a:rPr>
              <a:t>converter.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Double-sided cooled module can effectively improve the thermal performance of the power module.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thermal grease is required as heat spreader is used in the resin </a:t>
            </a:r>
            <a:r>
              <a:rPr lang="en-IN" sz="2000" dirty="0" err="1" smtClean="0">
                <a:latin typeface="Times New Roman" pitchFamily="18" charset="0"/>
                <a:cs typeface="Times New Roman" pitchFamily="18" charset="0"/>
              </a:rPr>
              <a:t>mold</a:t>
            </a:r>
            <a:r>
              <a:rPr lang="en-IN" sz="2000" dirty="0" smtClean="0">
                <a:latin typeface="Times New Roman" pitchFamily="18" charset="0"/>
                <a:cs typeface="Times New Roman" pitchFamily="18" charset="0"/>
              </a:rPr>
              <a:t> module thus limiting its thermal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this initial design stage, only one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schottky</a:t>
            </a:r>
            <a:r>
              <a:rPr lang="en-IN" sz="2000" dirty="0" smtClean="0">
                <a:latin typeface="Times New Roman" pitchFamily="18" charset="0"/>
                <a:cs typeface="Times New Roman" pitchFamily="18" charset="0"/>
              </a:rPr>
              <a:t> diode is used as upper switch and one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MOSFET is soldered as the lower switch. Double pulse tests are performed to characterize the lower MOSFET’s switching performance and extract the module’s parasitic inductance.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parasitic inductance of two devices in parallel is to be extracted experimentally and compared with simulation results. Meanwhile, the characterization of the thermal performance and evaluation of thermal-mechanical stress for the new design needs to be studied as well.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Experimental parametric study of the parasitic inductance influence on MOSFET switching characteristics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Zheng, D. Boroyevich, and R. Burgos,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an experimental parametric study of the parasitic inductance influence on MOSFET switching waveforms.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frequency domain study on the effect of DC-link decoupling capacitors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Zheng, D. Boroyevich, P. Mattavelli, and K. Ngo,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DC-link decoupling capacitors are generally placed near the power switches in the converter to minimize the parasitic ringing and voltage overshoot on the devices.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 inductance power module with blade connector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D. Stevanovic, R. A. Beaupre, E. C. Delgado, and A. V. Gowda,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novel single-switch power module has been developed, featuring a laminated blade connector for low inductance interconnect to a busbar.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1200-V, 60-A SiC MOSFET Multichip Phase-Leg Module for High-Temperature, High-Frequency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Zheng, Y. Yao, D. Boroyevich, K. D. T. Ngo, P. Mattavelli, and K. Rajashekara,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high-temperature, high-frequency, wire-bond-based multichip phase-leg module was designed, fabricated, and fully tested.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651000" y="1524000"/>
            <a:ext cx="706755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0668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the design of a low parasitic inductance </a:t>
            </a:r>
            <a:r>
              <a:rPr lang="en-IN" sz="1700" dirty="0" err="1" smtClean="0">
                <a:latin typeface="Times New Roman" pitchFamily="18" charset="0"/>
                <a:cs typeface="Times New Roman" pitchFamily="18" charset="0"/>
              </a:rPr>
              <a:t>SiC</a:t>
            </a:r>
            <a:r>
              <a:rPr lang="en-IN" sz="1700" dirty="0" smtClean="0">
                <a:latin typeface="Times New Roman" pitchFamily="18" charset="0"/>
                <a:cs typeface="Times New Roman" pitchFamily="18" charset="0"/>
              </a:rPr>
              <a:t> power module with double-sided cooling is explained in detail. By introducing the island substrate layout design with vertical interconnection and implementing decoupling capacitors with PCB </a:t>
            </a:r>
            <a:r>
              <a:rPr lang="en-IN" sz="1700" dirty="0" err="1" smtClean="0">
                <a:latin typeface="Times New Roman" pitchFamily="18" charset="0"/>
                <a:cs typeface="Times New Roman" pitchFamily="18" charset="0"/>
              </a:rPr>
              <a:t>busbar</a:t>
            </a:r>
            <a:r>
              <a:rPr lang="en-IN" sz="1700" dirty="0" smtClean="0">
                <a:latin typeface="Times New Roman" pitchFamily="18" charset="0"/>
                <a:cs typeface="Times New Roman" pitchFamily="18" charset="0"/>
              </a:rPr>
              <a:t>, the power loop inductance of the power module is effectively reduced. Simulation result shows a 70% reduction in parasitic inductance compared with a previously designed baseline double-sided power module. Dedicated double pulse test boards are designed to extract the parasitic inductance of each module experimentally. The experiment result shows a good agreement with the simulation result for baseline module (6.03 </a:t>
            </a:r>
            <a:r>
              <a:rPr lang="en-IN" sz="1700" dirty="0" err="1" smtClean="0">
                <a:latin typeface="Times New Roman" pitchFamily="18" charset="0"/>
                <a:cs typeface="Times New Roman" pitchFamily="18" charset="0"/>
              </a:rPr>
              <a:t>nH</a:t>
            </a:r>
            <a:r>
              <a:rPr lang="en-IN" sz="1700" dirty="0" smtClean="0">
                <a:latin typeface="Times New Roman" pitchFamily="18" charset="0"/>
                <a:cs typeface="Times New Roman" pitchFamily="18" charset="0"/>
              </a:rPr>
              <a:t> in simulation and 6.59 </a:t>
            </a:r>
            <a:r>
              <a:rPr lang="en-IN" sz="1700" dirty="0" err="1" smtClean="0">
                <a:latin typeface="Times New Roman" pitchFamily="18" charset="0"/>
                <a:cs typeface="Times New Roman" pitchFamily="18" charset="0"/>
              </a:rPr>
              <a:t>nH</a:t>
            </a:r>
            <a:r>
              <a:rPr lang="en-IN" sz="1700" dirty="0" smtClean="0">
                <a:latin typeface="Times New Roman" pitchFamily="18" charset="0"/>
                <a:cs typeface="Times New Roman" pitchFamily="18" charset="0"/>
              </a:rPr>
              <a:t> from experiment). For the low parasitic module, the extracted parasitic inductance is 2.6 </a:t>
            </a:r>
            <a:r>
              <a:rPr lang="en-IN" sz="1700" dirty="0" err="1" smtClean="0">
                <a:latin typeface="Times New Roman" pitchFamily="18" charset="0"/>
                <a:cs typeface="Times New Roman" pitchFamily="18" charset="0"/>
              </a:rPr>
              <a:t>nH</a:t>
            </a:r>
            <a:r>
              <a:rPr lang="en-IN" sz="1700" dirty="0" smtClean="0">
                <a:latin typeface="Times New Roman" pitchFamily="18" charset="0"/>
                <a:cs typeface="Times New Roman" pitchFamily="18" charset="0"/>
              </a:rPr>
              <a:t> compared with 1.63 </a:t>
            </a:r>
            <a:r>
              <a:rPr lang="en-IN" sz="1700" dirty="0" err="1" smtClean="0">
                <a:latin typeface="Times New Roman" pitchFamily="18" charset="0"/>
                <a:cs typeface="Times New Roman" pitchFamily="18" charset="0"/>
              </a:rPr>
              <a:t>nH</a:t>
            </a:r>
            <a:r>
              <a:rPr lang="en-IN" sz="1700" dirty="0" smtClean="0">
                <a:latin typeface="Times New Roman" pitchFamily="18" charset="0"/>
                <a:cs typeface="Times New Roman" pitchFamily="18" charset="0"/>
              </a:rPr>
              <a:t> in simulation. From the experiment result, more than 60% parasitic inductance reduction is achieved with the new design.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C.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Boroyevich</a:t>
            </a:r>
            <a:r>
              <a:rPr lang="en-IN" sz="1400" dirty="0" smtClean="0">
                <a:latin typeface="Times New Roman" pitchFamily="18" charset="0"/>
                <a:cs typeface="Times New Roman" pitchFamily="18" charset="0"/>
              </a:rPr>
              <a:t>, and R. Burgos, "Experimental parametric study of the parasitic inductance influence on MOSFET switching characteristics," in Power Electronics Conference (IPEC), 2010 International, 2010, pp. 164-169.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C.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Boroyevich</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Mattavelli</a:t>
            </a:r>
            <a:r>
              <a:rPr lang="en-IN" sz="1400" dirty="0" smtClean="0">
                <a:latin typeface="Times New Roman" pitchFamily="18" charset="0"/>
                <a:cs typeface="Times New Roman" pitchFamily="18" charset="0"/>
              </a:rPr>
              <a:t>, and K. Ngo, "A </a:t>
            </a:r>
            <a:r>
              <a:rPr lang="en-IN" sz="1400" dirty="0" err="1" smtClean="0">
                <a:latin typeface="Times New Roman" pitchFamily="18" charset="0"/>
                <a:cs typeface="Times New Roman" pitchFamily="18" charset="0"/>
              </a:rPr>
              <a:t>frequencydomain</a:t>
            </a:r>
            <a:r>
              <a:rPr lang="en-IN" sz="1400" dirty="0" smtClean="0">
                <a:latin typeface="Times New Roman" pitchFamily="18" charset="0"/>
                <a:cs typeface="Times New Roman" pitchFamily="18" charset="0"/>
              </a:rPr>
              <a:t> study on the effect of DC-link decoupling capacitors," in Energy Conversion Congress and Exposition (ECCE), 2013 IEEE, 2013, pp. 1886-1893.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L. D. </a:t>
            </a:r>
            <a:r>
              <a:rPr lang="en-IN" sz="1400" dirty="0" err="1" smtClean="0">
                <a:latin typeface="Times New Roman" pitchFamily="18" charset="0"/>
                <a:cs typeface="Times New Roman" pitchFamily="18" charset="0"/>
              </a:rPr>
              <a:t>Stevanovic</a:t>
            </a:r>
            <a:r>
              <a:rPr lang="en-IN" sz="1400" dirty="0" smtClean="0">
                <a:latin typeface="Times New Roman" pitchFamily="18" charset="0"/>
                <a:cs typeface="Times New Roman" pitchFamily="18" charset="0"/>
              </a:rPr>
              <a:t>, R. A. Beaupre, E. C. Delgado, and A. V. </a:t>
            </a:r>
            <a:r>
              <a:rPr lang="en-IN" sz="1400" dirty="0" err="1" smtClean="0">
                <a:latin typeface="Times New Roman" pitchFamily="18" charset="0"/>
                <a:cs typeface="Times New Roman" pitchFamily="18" charset="0"/>
              </a:rPr>
              <a:t>Gowda</a:t>
            </a:r>
            <a:r>
              <a:rPr lang="en-IN" sz="1400" dirty="0" smtClean="0">
                <a:latin typeface="Times New Roman" pitchFamily="18" charset="0"/>
                <a:cs typeface="Times New Roman" pitchFamily="18" charset="0"/>
              </a:rPr>
              <a:t>, "Low inductance power module with blade connector," in Applied Power Electronics Conference and Exposition (APEC), 2010 Twenty-Fifth Annual IEEE, 2010, pp. 1603-1609.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C.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Y. Yao, D. </a:t>
            </a:r>
            <a:r>
              <a:rPr lang="en-IN" sz="1400" dirty="0" err="1" smtClean="0">
                <a:latin typeface="Times New Roman" pitchFamily="18" charset="0"/>
                <a:cs typeface="Times New Roman" pitchFamily="18" charset="0"/>
              </a:rPr>
              <a:t>Boroyevich</a:t>
            </a:r>
            <a:r>
              <a:rPr lang="en-IN" sz="1400" dirty="0" smtClean="0">
                <a:latin typeface="Times New Roman" pitchFamily="18" charset="0"/>
                <a:cs typeface="Times New Roman" pitchFamily="18" charset="0"/>
              </a:rPr>
              <a:t>, K. D. T. Ngo, P. </a:t>
            </a:r>
            <a:r>
              <a:rPr lang="en-IN" sz="1400" dirty="0" err="1" smtClean="0">
                <a:latin typeface="Times New Roman" pitchFamily="18" charset="0"/>
                <a:cs typeface="Times New Roman" pitchFamily="18" charset="0"/>
              </a:rPr>
              <a:t>Mattavelli</a:t>
            </a:r>
            <a:r>
              <a:rPr lang="en-IN" sz="1400" dirty="0" smtClean="0">
                <a:latin typeface="Times New Roman" pitchFamily="18" charset="0"/>
                <a:cs typeface="Times New Roman" pitchFamily="18" charset="0"/>
              </a:rPr>
              <a:t>, and K. </a:t>
            </a:r>
            <a:r>
              <a:rPr lang="en-IN" sz="1400" dirty="0" err="1" smtClean="0">
                <a:latin typeface="Times New Roman" pitchFamily="18" charset="0"/>
                <a:cs typeface="Times New Roman" pitchFamily="18" charset="0"/>
              </a:rPr>
              <a:t>Rajashekara</a:t>
            </a:r>
            <a:r>
              <a:rPr lang="en-IN" sz="1400" dirty="0" smtClean="0">
                <a:latin typeface="Times New Roman" pitchFamily="18" charset="0"/>
                <a:cs typeface="Times New Roman" pitchFamily="18" charset="0"/>
              </a:rPr>
              <a:t>, "A 1200-V, 60-A </a:t>
            </a:r>
            <a:r>
              <a:rPr lang="en-IN" sz="1400" dirty="0" err="1" smtClean="0">
                <a:latin typeface="Times New Roman" pitchFamily="18" charset="0"/>
                <a:cs typeface="Times New Roman" pitchFamily="18" charset="0"/>
              </a:rPr>
              <a:t>SiC</a:t>
            </a:r>
            <a:r>
              <a:rPr lang="en-IN" sz="1400" dirty="0" smtClean="0">
                <a:latin typeface="Times New Roman" pitchFamily="18" charset="0"/>
                <a:cs typeface="Times New Roman" pitchFamily="18" charset="0"/>
              </a:rPr>
              <a:t> MOSFET Multichip Phase-Leg Module for High-Temperature, High-Frequency Applications," IEEE Transactions on Power Electronics, vol. 29, pp. 2307-2320, 2014.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S. Li, L. M. Tolbert, F, and F. Z. </a:t>
            </a:r>
            <a:r>
              <a:rPr lang="en-IN" sz="1400" dirty="0" err="1" smtClean="0">
                <a:latin typeface="Times New Roman" pitchFamily="18" charset="0"/>
                <a:cs typeface="Times New Roman" pitchFamily="18" charset="0"/>
              </a:rPr>
              <a:t>Peng</a:t>
            </a:r>
            <a:r>
              <a:rPr lang="en-IN" sz="1400" dirty="0" smtClean="0">
                <a:latin typeface="Times New Roman" pitchFamily="18" charset="0"/>
                <a:cs typeface="Times New Roman" pitchFamily="18" charset="0"/>
              </a:rPr>
              <a:t>, "Stray Inductance Reduction of Commutation Loop in the P-cell and N-cell-Based IGBT Phase Leg Module," IEEE Transactions on Power Electronics, vol. 29, pp. 3616- 3624, 2014. </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E. </a:t>
            </a:r>
            <a:r>
              <a:rPr lang="en-IN" sz="1600" dirty="0" err="1" smtClean="0">
                <a:latin typeface="Times New Roman" pitchFamily="18" charset="0"/>
                <a:cs typeface="Times New Roman" pitchFamily="18" charset="0"/>
              </a:rPr>
              <a:t>Hoene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Ostmann</a:t>
            </a:r>
            <a:r>
              <a:rPr lang="en-IN" sz="1600" dirty="0" smtClean="0">
                <a:latin typeface="Times New Roman" pitchFamily="18" charset="0"/>
                <a:cs typeface="Times New Roman" pitchFamily="18" charset="0"/>
              </a:rPr>
              <a:t>, B. T. Lai, C. </a:t>
            </a:r>
            <a:r>
              <a:rPr lang="en-IN" sz="1600" dirty="0" err="1" smtClean="0">
                <a:latin typeface="Times New Roman" pitchFamily="18" charset="0"/>
                <a:cs typeface="Times New Roman" pitchFamily="18" charset="0"/>
              </a:rPr>
              <a:t>Marczok</a:t>
            </a:r>
            <a:r>
              <a:rPr lang="en-IN" sz="1600" dirty="0" smtClean="0">
                <a:latin typeface="Times New Roman" pitchFamily="18" charset="0"/>
                <a:cs typeface="Times New Roman" pitchFamily="18" charset="0"/>
              </a:rPr>
              <a:t>, A. Musing, and J. W. </a:t>
            </a:r>
            <a:r>
              <a:rPr lang="en-IN" sz="1600" dirty="0" err="1" smtClean="0">
                <a:latin typeface="Times New Roman" pitchFamily="18" charset="0"/>
                <a:cs typeface="Times New Roman" pitchFamily="18" charset="0"/>
              </a:rPr>
              <a:t>Kolar</a:t>
            </a:r>
            <a:r>
              <a:rPr lang="en-IN" sz="1600" dirty="0" smtClean="0">
                <a:latin typeface="Times New Roman" pitchFamily="18" charset="0"/>
                <a:cs typeface="Times New Roman" pitchFamily="18" charset="0"/>
              </a:rPr>
              <a:t>, "Ultra-Low-Inductance Power Module for Fast Switching Semiconductors," PCIM 2013,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Tanimoto</a:t>
            </a:r>
            <a:r>
              <a:rPr lang="en-IN" sz="1600" dirty="0" smtClean="0">
                <a:latin typeface="Times New Roman" pitchFamily="18" charset="0"/>
                <a:cs typeface="Times New Roman" pitchFamily="18" charset="0"/>
              </a:rPr>
              <a:t> and K. Matsui, "High Junction Temperature and Low Parasitic Inductance Power Module Technology for Compact Power Conversion Systems," IEEE Transactions on Electron Devices, vol. 62, pp. 258-269,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N. Hirano and e. al, "DENSO Technical Rev," Vol16, pp. 30-37,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Z. Liang, "Integrated double sided cooling packaging of planar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power modules," in 2015 IEEE Energy Conversion Congress and Exposition (ECCE), 2015, pp. 4907-4912.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Ishino</a:t>
            </a:r>
            <a:r>
              <a:rPr lang="en-IN" sz="1600" dirty="0" smtClean="0">
                <a:latin typeface="Times New Roman" pitchFamily="18" charset="0"/>
                <a:cs typeface="Times New Roman" pitchFamily="18" charset="0"/>
              </a:rPr>
              <a:t>, T. Watanabe, K. </a:t>
            </a:r>
            <a:r>
              <a:rPr lang="en-IN" sz="1600" dirty="0" err="1" smtClean="0">
                <a:latin typeface="Times New Roman" pitchFamily="18" charset="0"/>
                <a:cs typeface="Times New Roman" pitchFamily="18" charset="0"/>
              </a:rPr>
              <a:t>Sugiura</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Tsuruta</a:t>
            </a:r>
            <a:r>
              <a:rPr lang="en-IN" sz="1600" dirty="0" smtClean="0">
                <a:latin typeface="Times New Roman" pitchFamily="18" charset="0"/>
                <a:cs typeface="Times New Roman" pitchFamily="18" charset="0"/>
              </a:rPr>
              <a:t>, "6-in-1 Silicon carbide power module for high performance of power electronics systems," in 2014 IEEE 26th International Symposium on Power Semiconductor Devices &amp; IC's (ISPSD), 2014, pp. 446-449.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1518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Current-Bunch Concept for Parasitic-Oriented Extraction and Optimization of Multi-Chip SiC Power Module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2021-06-02T07:40:29Z</dcterms:modified>
</cp:coreProperties>
</file>