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State Observation of Power Systems Equipped with </a:t>
            </a:r>
            <a:r>
              <a:rPr lang="en-IN" b="1" dirty="0" err="1" smtClean="0">
                <a:latin typeface="Times New Roman" pitchFamily="18" charset="0"/>
                <a:cs typeface="Times New Roman" pitchFamily="18" charset="0"/>
              </a:rPr>
              <a:t>Phasor</a:t>
            </a:r>
            <a:r>
              <a:rPr lang="en-IN" b="1" dirty="0" smtClean="0">
                <a:latin typeface="Times New Roman" pitchFamily="18" charset="0"/>
                <a:cs typeface="Times New Roman" pitchFamily="18" charset="0"/>
              </a:rPr>
              <a:t> Measurement Units The Case of Fourth Order Flux-Decay Model</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problem of effective use of </a:t>
            </a:r>
            <a:r>
              <a:rPr lang="en-IN" sz="2000" dirty="0" err="1" smtClean="0">
                <a:latin typeface="Times New Roman" pitchFamily="18" charset="0"/>
                <a:cs typeface="Times New Roman" pitchFamily="18" charset="0"/>
              </a:rPr>
              <a:t>Phasor</a:t>
            </a:r>
            <a:r>
              <a:rPr lang="en-IN" sz="2000" dirty="0" smtClean="0">
                <a:latin typeface="Times New Roman" pitchFamily="18" charset="0"/>
                <a:cs typeface="Times New Roman" pitchFamily="18" charset="0"/>
              </a:rPr>
              <a:t> Measurement Units (PMUs) to enhance power systems awareness and security is a topic of key interest. The central question to solve is how to use this new measurements to reconstruct the state of the system. In this paper we provide the first solution to the problem of (globally convergent) state estimation of </a:t>
            </a:r>
            <a:r>
              <a:rPr lang="en-IN" sz="2000" dirty="0" err="1" smtClean="0">
                <a:latin typeface="Times New Roman" pitchFamily="18" charset="0"/>
                <a:cs typeface="Times New Roman" pitchFamily="18" charset="0"/>
              </a:rPr>
              <a:t>multimachine</a:t>
            </a:r>
            <a:r>
              <a:rPr lang="en-IN" sz="2000" dirty="0" smtClean="0">
                <a:latin typeface="Times New Roman" pitchFamily="18" charset="0"/>
                <a:cs typeface="Times New Roman" pitchFamily="18" charset="0"/>
              </a:rPr>
              <a:t> power systems equipped with PMUs and described by the fourth order flux-decay model. This work is a significant extension of our previous result, where this problem was solved for the simpler third order model, for which it is possible to recover algebraically part of the unknown state.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Unfortunately</a:t>
            </a:r>
            <a:r>
              <a:rPr lang="en-IN" sz="2000" dirty="0" smtClean="0">
                <a:latin typeface="Times New Roman" pitchFamily="18" charset="0"/>
                <a:cs typeface="Times New Roman" pitchFamily="18" charset="0"/>
              </a:rPr>
              <a:t>, this property is lost in the more accurate fourth order model, and we are confronted with the problem of estimating the full state vector. The design of the observer relies on two recent developments proposed by the authors, a parameter estimation based approach to the problem of state estimation and the use of the Dynamic </a:t>
            </a:r>
            <a:r>
              <a:rPr lang="en-IN" sz="2000" dirty="0" err="1" smtClean="0">
                <a:latin typeface="Times New Roman" pitchFamily="18" charset="0"/>
                <a:cs typeface="Times New Roman" pitchFamily="18" charset="0"/>
              </a:rPr>
              <a:t>Regressor</a:t>
            </a:r>
            <a:r>
              <a:rPr lang="en-IN" sz="2000" dirty="0" smtClean="0">
                <a:latin typeface="Times New Roman" pitchFamily="18" charset="0"/>
                <a:cs typeface="Times New Roman" pitchFamily="18" charset="0"/>
              </a:rPr>
              <a:t> Extension and Mixing (DREM) technique to estimate these parameters. The use of DREM allows us to overcome the problem of lack of persistent excitation that stymies the application of standard parameter estimation designs. Simulation results illustrate the latter fact and show the improved performance of the proposed observer with respect to a locally stable gradient-descent based observer.</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high reporting rate (60 Hz) compared to 0.5-1 Hz in existing measuring systems creates a whole new application area which had not been possible before.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measurements accompanied by the precise time stamps will allow for a constellation of PMUs implemented across the transmission network to generate the synchronized measurements necessary to estimate the state of the transmission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dynamics block performs prediction using system equations while the geometry block computes the estimated measurements based on the priori states.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 gain is used to correct the priori state with the error between the measurements and their estimation.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widely recognized </a:t>
            </a:r>
            <a:r>
              <a:rPr lang="en-IN" sz="2000" dirty="0" smtClean="0">
                <a:latin typeface="Times New Roman" pitchFamily="18" charset="0"/>
                <a:cs typeface="Times New Roman" pitchFamily="18" charset="0"/>
              </a:rPr>
              <a:t>that </a:t>
            </a:r>
            <a:r>
              <a:rPr lang="en-IN" sz="2000" dirty="0" smtClean="0">
                <a:latin typeface="Times New Roman" pitchFamily="18" charset="0"/>
                <a:cs typeface="Times New Roman" pitchFamily="18" charset="0"/>
              </a:rPr>
              <a:t>to improve the precision of the model, it is necessary to include additional dynamic effects, leading to a fourth order model.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Unfortunately</a:t>
            </a:r>
            <a:r>
              <a:rPr lang="en-IN" sz="2000" dirty="0" smtClean="0">
                <a:latin typeface="Times New Roman" pitchFamily="18" charset="0"/>
                <a:cs typeface="Times New Roman" pitchFamily="18" charset="0"/>
              </a:rPr>
              <a:t>, for this case, the algebraic reconstruction of part of the state is impossible, and we are confronted with the problem of estimating the full state vector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two theoretical developments are instrumental to solve the current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provide the first solution to the state observation problem for </a:t>
            </a:r>
            <a:r>
              <a:rPr lang="en-IN" sz="2000" dirty="0" err="1" smtClean="0">
                <a:latin typeface="Times New Roman" pitchFamily="18" charset="0"/>
                <a:cs typeface="Times New Roman" pitchFamily="18" charset="0"/>
              </a:rPr>
              <a:t>multimachine</a:t>
            </a:r>
            <a:r>
              <a:rPr lang="en-IN" sz="2000" dirty="0" smtClean="0">
                <a:latin typeface="Times New Roman" pitchFamily="18" charset="0"/>
                <a:cs typeface="Times New Roman" pitchFamily="18" charset="0"/>
              </a:rPr>
              <a:t> power systems described by the fourth order model</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System Identification method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develops a </a:t>
            </a:r>
            <a:r>
              <a:rPr lang="en-IN" sz="2000" dirty="0" err="1" smtClean="0">
                <a:latin typeface="Times New Roman" pitchFamily="18" charset="0"/>
                <a:cs typeface="Times New Roman" pitchFamily="18" charset="0"/>
              </a:rPr>
              <a:t>linearized</a:t>
            </a:r>
            <a:r>
              <a:rPr lang="en-IN" sz="2000" dirty="0" smtClean="0">
                <a:latin typeface="Times New Roman" pitchFamily="18" charset="0"/>
                <a:cs typeface="Times New Roman" pitchFamily="18" charset="0"/>
              </a:rPr>
              <a:t> electromechanical model, ii) completes a parameters sub-set selection study using si8ngular values decomposition, iii) estimates the parameters of the proposed model and iv) validates its output versus the measured output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objective of system identification is to use experimental or measured data as input and output of proposed model structure describing a physical system in order to estimate the proposed model parameters and order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estimation will be tested against simulation data from more sophisticated model to demonstrate the robustness of the proposed </a:t>
            </a:r>
            <a:r>
              <a:rPr lang="en-IN" sz="2000" dirty="0" smtClean="0">
                <a:latin typeface="Times New Roman" pitchFamily="18" charset="0"/>
                <a:cs typeface="Times New Roman" pitchFamily="18" charset="0"/>
              </a:rPr>
              <a:t>estimation.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vast majority of the reported results on this matter rely on the use of linear systems-based theories, e.g., the use of </a:t>
            </a:r>
            <a:r>
              <a:rPr lang="en-IN" sz="2000" dirty="0" err="1" smtClean="0">
                <a:latin typeface="Times New Roman" pitchFamily="18" charset="0"/>
                <a:cs typeface="Times New Roman" pitchFamily="18" charset="0"/>
              </a:rPr>
              <a:t>Kalman</a:t>
            </a:r>
            <a:r>
              <a:rPr lang="en-IN" sz="2000" dirty="0" smtClean="0">
                <a:latin typeface="Times New Roman" pitchFamily="18" charset="0"/>
                <a:cs typeface="Times New Roman" pitchFamily="18" charset="0"/>
              </a:rPr>
              <a:t> filters, whose performance is assessed only via simulations, </a:t>
            </a:r>
            <a:r>
              <a:rPr lang="en-IN" sz="2000" dirty="0" smtClean="0">
                <a:latin typeface="Times New Roman" pitchFamily="18" charset="0"/>
                <a:cs typeface="Times New Roman" pitchFamily="18" charset="0"/>
              </a:rPr>
              <a:t>see. </a:t>
            </a:r>
            <a:r>
              <a:rPr lang="en-IN" sz="2000" dirty="0" smtClean="0">
                <a:latin typeface="Times New Roman" pitchFamily="18" charset="0"/>
                <a:cs typeface="Times New Roman" pitchFamily="18" charset="0"/>
              </a:rPr>
              <a:t>As thoroughly discussed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this approach suffers from several major drawbacks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simulation results, </a:t>
            </a:r>
            <a:r>
              <a:rPr lang="en-IN" sz="2000" dirty="0" smtClean="0">
                <a:latin typeface="Times New Roman" pitchFamily="18" charset="0"/>
                <a:cs typeface="Times New Roman" pitchFamily="18" charset="0"/>
              </a:rPr>
              <a:t>presented, </a:t>
            </a:r>
            <a:r>
              <a:rPr lang="en-IN" sz="2000" dirty="0" smtClean="0">
                <a:latin typeface="Times New Roman" pitchFamily="18" charset="0"/>
                <a:cs typeface="Times New Roman" pitchFamily="18" charset="0"/>
              </a:rPr>
              <a:t>include the </a:t>
            </a:r>
            <a:r>
              <a:rPr lang="en-IN" sz="2000" dirty="0" err="1" smtClean="0">
                <a:latin typeface="Times New Roman" pitchFamily="18" charset="0"/>
                <a:cs typeface="Times New Roman" pitchFamily="18" charset="0"/>
              </a:rPr>
              <a:t>multimachine</a:t>
            </a:r>
            <a:r>
              <a:rPr lang="en-IN" sz="2000" dirty="0" smtClean="0">
                <a:latin typeface="Times New Roman" pitchFamily="18" charset="0"/>
                <a:cs typeface="Times New Roman" pitchFamily="18" charset="0"/>
              </a:rPr>
              <a:t> case, and show the improved performance of the proposed observer with respect to a locally stable gradient-descent based observer.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present some simulations that illustrate the performance of the observer of the states (x3, x4) of Proposition 3, which combines GPEBO with DREM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Simulation results illustrate the latter fact and show the improved performance of the proposed observer with respect to a locally stable gradient-descent based observer.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Performance enhancement of parameter estimators via dynamic </a:t>
                      </a:r>
                      <a:r>
                        <a:rPr lang="en-US" sz="2000" dirty="0" err="1">
                          <a:latin typeface="Times New Roman"/>
                          <a:ea typeface="Calibri"/>
                          <a:cs typeface="Latha"/>
                        </a:rPr>
                        <a:t>regressor</a:t>
                      </a:r>
                      <a:r>
                        <a:rPr lang="en-US" sz="2000" dirty="0">
                          <a:latin typeface="Times New Roman"/>
                          <a:ea typeface="Calibri"/>
                          <a:cs typeface="Latha"/>
                        </a:rPr>
                        <a:t> extension and mixing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Aranovskiy, A. Bobtsov, R. Ortega, A. Pyrkin,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new procedure to design parameter estimators with enhanced performance is proposed in the technical note.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Nonlinear and Adaptive Control with Applications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Astolfi, D. Karagiannis and R. Ortega,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methods proposed lead to modular schemes. These algorithms cater for nonlinear systems with both parametric and dynamic uncertainties.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Observer Design for Nonlinear Systems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Bernard,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In this paper, the observer design is limited to multi-input and single-output systems.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Convergence of gradient observer for rotor position and magnet flux estimation of permanent magnet synchronous motors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P. Bernard and L. </a:t>
                      </a:r>
                      <a:r>
                        <a:rPr lang="en-US" sz="2000" dirty="0" err="1">
                          <a:latin typeface="Times New Roman"/>
                          <a:ea typeface="Calibri"/>
                          <a:cs typeface="Latha"/>
                        </a:rPr>
                        <a:t>Praly</a:t>
                      </a:r>
                      <a:r>
                        <a:rPr lang="en-US" sz="2000" dirty="0">
                          <a:latin typeface="Times New Roman"/>
                          <a:ea typeface="Calibri"/>
                          <a:cs typeface="Latha"/>
                        </a:rPr>
                        <a:t>,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this paper, we prove its asymptotic stability provided the voltages/intensities (and some of their derivatives) are bounded, and the rotation speed remains away from zero.</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png"/>
          <p:cNvPicPr>
            <a:picLocks noGrp="1" noChangeAspect="1" noChangeArrowheads="1"/>
          </p:cNvPicPr>
          <p:nvPr>
            <p:ph idx="1"/>
          </p:nvPr>
        </p:nvPicPr>
        <p:blipFill>
          <a:blip r:embed="rId2"/>
          <a:srcRect/>
          <a:stretch>
            <a:fillRect/>
          </a:stretch>
        </p:blipFill>
        <p:spPr bwMode="auto">
          <a:xfrm>
            <a:off x="1828800" y="1371600"/>
            <a:ext cx="6476999"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have proposed a globally convergent observer for the state estimation, from PMU measurements, of </a:t>
            </a:r>
            <a:r>
              <a:rPr lang="en-IN" sz="2000" dirty="0" err="1" smtClean="0">
                <a:latin typeface="Times New Roman" pitchFamily="18" charset="0"/>
                <a:cs typeface="Times New Roman" pitchFamily="18" charset="0"/>
              </a:rPr>
              <a:t>multimachine</a:t>
            </a:r>
            <a:r>
              <a:rPr lang="en-IN" sz="2000" dirty="0" smtClean="0">
                <a:latin typeface="Times New Roman" pitchFamily="18" charset="0"/>
                <a:cs typeface="Times New Roman" pitchFamily="18" charset="0"/>
              </a:rPr>
              <a:t> power systems described by the widely popular fourth order model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It is shown that we can concentrate on the observation of the states (x3, x4) and compute x1 from an explicit algebraic equation. The observer has only a few tuning gains: the time constants of the LTI filters H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and the adaptation gains </a:t>
            </a:r>
            <a:r>
              <a:rPr lang="en-IN" sz="2000" dirty="0" err="1" smtClean="0">
                <a:latin typeface="Times New Roman" pitchFamily="18" charset="0"/>
                <a:cs typeface="Times New Roman" pitchFamily="18" charset="0"/>
              </a:rPr>
              <a:t>γi</a:t>
            </a:r>
            <a:r>
              <a:rPr lang="en-IN" sz="2000" dirty="0" smtClean="0">
                <a:latin typeface="Times New Roman" pitchFamily="18" charset="0"/>
                <a:cs typeface="Times New Roman" pitchFamily="18" charset="0"/>
              </a:rPr>
              <a:t> . The former must be selected related </a:t>
            </a:r>
            <a:r>
              <a:rPr lang="en-IN" sz="2000" dirty="0" err="1" smtClean="0">
                <a:latin typeface="Times New Roman" pitchFamily="18" charset="0"/>
                <a:cs typeface="Times New Roman" pitchFamily="18" charset="0"/>
              </a:rPr>
              <a:t>tothe</a:t>
            </a:r>
            <a:r>
              <a:rPr lang="en-IN" sz="2000" dirty="0" smtClean="0">
                <a:latin typeface="Times New Roman" pitchFamily="18" charset="0"/>
                <a:cs typeface="Times New Roman" pitchFamily="18" charset="0"/>
              </a:rPr>
              <a:t> bandwidth of the process, while the latter determine the rate of convergence of the parameter estimator.</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S. </a:t>
            </a:r>
            <a:r>
              <a:rPr lang="en-IN" sz="1700" dirty="0" err="1" smtClean="0">
                <a:latin typeface="Times New Roman" pitchFamily="18" charset="0"/>
                <a:cs typeface="Times New Roman" pitchFamily="18" charset="0"/>
              </a:rPr>
              <a:t>Aranovskiy</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Bobtsov</a:t>
            </a:r>
            <a:r>
              <a:rPr lang="en-IN" sz="1700" dirty="0" smtClean="0">
                <a:latin typeface="Times New Roman" pitchFamily="18" charset="0"/>
                <a:cs typeface="Times New Roman" pitchFamily="18" charset="0"/>
              </a:rPr>
              <a:t>, R. Ortega, A. </a:t>
            </a:r>
            <a:r>
              <a:rPr lang="en-IN" sz="1700" dirty="0" err="1" smtClean="0">
                <a:latin typeface="Times New Roman" pitchFamily="18" charset="0"/>
                <a:cs typeface="Times New Roman" pitchFamily="18" charset="0"/>
              </a:rPr>
              <a:t>Pyrkin</a:t>
            </a:r>
            <a:r>
              <a:rPr lang="en-IN" sz="1700" dirty="0" smtClean="0">
                <a:latin typeface="Times New Roman" pitchFamily="18" charset="0"/>
                <a:cs typeface="Times New Roman" pitchFamily="18" charset="0"/>
              </a:rPr>
              <a:t>, Performance enhancement of parameter estimators via dynamic </a:t>
            </a:r>
            <a:r>
              <a:rPr lang="en-IN" sz="1700" dirty="0" err="1" smtClean="0">
                <a:latin typeface="Times New Roman" pitchFamily="18" charset="0"/>
                <a:cs typeface="Times New Roman" pitchFamily="18" charset="0"/>
              </a:rPr>
              <a:t>regressor</a:t>
            </a:r>
            <a:r>
              <a:rPr lang="en-IN" sz="1700" dirty="0" smtClean="0">
                <a:latin typeface="Times New Roman" pitchFamily="18" charset="0"/>
                <a:cs typeface="Times New Roman" pitchFamily="18" charset="0"/>
              </a:rPr>
              <a:t> extension and mixing, IEEE Trans. Automatic Control, Vol. 62, pp 3546-3550, 2017.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A. </a:t>
            </a:r>
            <a:r>
              <a:rPr lang="en-IN" sz="1700" dirty="0" err="1" smtClean="0">
                <a:latin typeface="Times New Roman" pitchFamily="18" charset="0"/>
                <a:cs typeface="Times New Roman" pitchFamily="18" charset="0"/>
              </a:rPr>
              <a:t>Astolfi</a:t>
            </a:r>
            <a:r>
              <a:rPr lang="en-IN" sz="1700" dirty="0" smtClean="0">
                <a:latin typeface="Times New Roman" pitchFamily="18" charset="0"/>
                <a:cs typeface="Times New Roman" pitchFamily="18" charset="0"/>
              </a:rPr>
              <a:t>, D. </a:t>
            </a:r>
            <a:r>
              <a:rPr lang="en-IN" sz="1700" dirty="0" err="1" smtClean="0">
                <a:latin typeface="Times New Roman" pitchFamily="18" charset="0"/>
                <a:cs typeface="Times New Roman" pitchFamily="18" charset="0"/>
              </a:rPr>
              <a:t>Karagiannis</a:t>
            </a:r>
            <a:r>
              <a:rPr lang="en-IN" sz="1700" dirty="0" smtClean="0">
                <a:latin typeface="Times New Roman" pitchFamily="18" charset="0"/>
                <a:cs typeface="Times New Roman" pitchFamily="18" charset="0"/>
              </a:rPr>
              <a:t> and R. Ortega, Nonlinear and Adaptive Control with Applications, Springer-</a:t>
            </a:r>
            <a:r>
              <a:rPr lang="en-IN" sz="1700" dirty="0" err="1" smtClean="0">
                <a:latin typeface="Times New Roman" pitchFamily="18" charset="0"/>
                <a:cs typeface="Times New Roman" pitchFamily="18" charset="0"/>
              </a:rPr>
              <a:t>Verlag</a:t>
            </a:r>
            <a:r>
              <a:rPr lang="en-IN" sz="1700" dirty="0" smtClean="0">
                <a:latin typeface="Times New Roman" pitchFamily="18" charset="0"/>
                <a:cs typeface="Times New Roman" pitchFamily="18" charset="0"/>
              </a:rPr>
              <a:t>, Berlin, Communications and Control Engineering, 2008.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P. Bernard, Observer Design for Nonlinear Systems, Springer, Vol. 479, 2019.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P. Bernard and L. </a:t>
            </a:r>
            <a:r>
              <a:rPr lang="en-IN" sz="1700" dirty="0" err="1" smtClean="0">
                <a:latin typeface="Times New Roman" pitchFamily="18" charset="0"/>
                <a:cs typeface="Times New Roman" pitchFamily="18" charset="0"/>
              </a:rPr>
              <a:t>Praly</a:t>
            </a:r>
            <a:r>
              <a:rPr lang="en-IN" sz="1700" dirty="0" smtClean="0">
                <a:latin typeface="Times New Roman" pitchFamily="18" charset="0"/>
                <a:cs typeface="Times New Roman" pitchFamily="18" charset="0"/>
              </a:rPr>
              <a:t>, Convergence of gradient observer for rotor position and magnet flux estimation of permanent magnet synchronous motors, </a:t>
            </a:r>
            <a:r>
              <a:rPr lang="en-IN" sz="1700" dirty="0" err="1" smtClean="0">
                <a:latin typeface="Times New Roman" pitchFamily="18" charset="0"/>
                <a:cs typeface="Times New Roman" pitchFamily="18" charset="0"/>
              </a:rPr>
              <a:t>Automatica</a:t>
            </a:r>
            <a:r>
              <a:rPr lang="en-IN" sz="1700" dirty="0" smtClean="0">
                <a:latin typeface="Times New Roman" pitchFamily="18" charset="0"/>
                <a:cs typeface="Times New Roman" pitchFamily="18" charset="0"/>
              </a:rPr>
              <a:t>, Vol. 94, pp. 88-93, 2018.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C. </a:t>
            </a:r>
            <a:r>
              <a:rPr lang="en-IN" sz="1700" dirty="0" err="1" smtClean="0">
                <a:latin typeface="Times New Roman" pitchFamily="18" charset="0"/>
                <a:cs typeface="Times New Roman" pitchFamily="18" charset="0"/>
              </a:rPr>
              <a:t>Canizares</a:t>
            </a:r>
            <a:r>
              <a:rPr lang="en-IN" sz="1700" dirty="0" smtClean="0">
                <a:latin typeface="Times New Roman" pitchFamily="18" charset="0"/>
                <a:cs typeface="Times New Roman" pitchFamily="18" charset="0"/>
              </a:rPr>
              <a:t>, T. </a:t>
            </a:r>
            <a:r>
              <a:rPr lang="en-IN" sz="1700" dirty="0" err="1" smtClean="0">
                <a:latin typeface="Times New Roman" pitchFamily="18" charset="0"/>
                <a:cs typeface="Times New Roman" pitchFamily="18" charset="0"/>
              </a:rPr>
              <a:t>Fernandes</a:t>
            </a:r>
            <a:r>
              <a:rPr lang="en-IN" sz="1700" dirty="0" smtClean="0">
                <a:latin typeface="Times New Roman" pitchFamily="18" charset="0"/>
                <a:cs typeface="Times New Roman" pitchFamily="18" charset="0"/>
              </a:rPr>
              <a:t>, E </a:t>
            </a:r>
            <a:r>
              <a:rPr lang="en-IN" sz="1700" dirty="0" err="1" smtClean="0">
                <a:latin typeface="Times New Roman" pitchFamily="18" charset="0"/>
                <a:cs typeface="Times New Roman" pitchFamily="18" charset="0"/>
              </a:rPr>
              <a:t>Geraldi</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Jr</a:t>
            </a:r>
            <a:r>
              <a:rPr lang="en-IN" sz="1700" dirty="0" smtClean="0">
                <a:latin typeface="Times New Roman" pitchFamily="18" charset="0"/>
                <a:cs typeface="Times New Roman" pitchFamily="18" charset="0"/>
              </a:rPr>
              <a:t>, L. </a:t>
            </a:r>
            <a:r>
              <a:rPr lang="en-IN" sz="1700" dirty="0" err="1" smtClean="0">
                <a:latin typeface="Times New Roman" pitchFamily="18" charset="0"/>
                <a:cs typeface="Times New Roman" pitchFamily="18" charset="0"/>
              </a:rPr>
              <a:t>Gerin-Lajoie</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Gibbard</a:t>
            </a:r>
            <a:r>
              <a:rPr lang="en-IN" sz="1700" dirty="0" smtClean="0">
                <a:latin typeface="Times New Roman" pitchFamily="18" charset="0"/>
                <a:cs typeface="Times New Roman" pitchFamily="18" charset="0"/>
              </a:rPr>
              <a:t>, I. ´ </a:t>
            </a:r>
            <a:r>
              <a:rPr lang="en-IN" sz="1700" dirty="0" err="1" smtClean="0">
                <a:latin typeface="Times New Roman" pitchFamily="18" charset="0"/>
                <a:cs typeface="Times New Roman" pitchFamily="18" charset="0"/>
              </a:rPr>
              <a:t>Hiskens</a:t>
            </a:r>
            <a:r>
              <a:rPr lang="en-IN" sz="1700" dirty="0" smtClean="0">
                <a:latin typeface="Times New Roman" pitchFamily="18" charset="0"/>
                <a:cs typeface="Times New Roman" pitchFamily="18" charset="0"/>
              </a:rPr>
              <a:t> and others, Benchmark systems for small signal stability analysis and control, IEEE PES, 2015. </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F. Forte, L. Marconi and A. R. Teel, Robust nonlinear regulation: Continuous-time internal models and hybrid identifiers, IEEE Trans. Automatic Control, Vol. 62, No. 7, pp. 3136-3151, July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E. </a:t>
            </a:r>
            <a:r>
              <a:rPr lang="en-IN" sz="1600" dirty="0" err="1" smtClean="0">
                <a:latin typeface="Times New Roman" pitchFamily="18" charset="0"/>
                <a:cs typeface="Times New Roman" pitchFamily="18" charset="0"/>
              </a:rPr>
              <a:t>Ghahremani</a:t>
            </a:r>
            <a:r>
              <a:rPr lang="en-IN" sz="1600" dirty="0" smtClean="0">
                <a:latin typeface="Times New Roman" pitchFamily="18" charset="0"/>
                <a:cs typeface="Times New Roman" pitchFamily="18" charset="0"/>
              </a:rPr>
              <a:t> and I. </a:t>
            </a:r>
            <a:r>
              <a:rPr lang="en-IN" sz="1600" dirty="0" err="1" smtClean="0">
                <a:latin typeface="Times New Roman" pitchFamily="18" charset="0"/>
                <a:cs typeface="Times New Roman" pitchFamily="18" charset="0"/>
              </a:rPr>
              <a:t>Kamwa</a:t>
            </a:r>
            <a:r>
              <a:rPr lang="en-IN" sz="1600" dirty="0" smtClean="0">
                <a:latin typeface="Times New Roman" pitchFamily="18" charset="0"/>
                <a:cs typeface="Times New Roman" pitchFamily="18" charset="0"/>
              </a:rPr>
              <a:t>, Dynamic state estimation in power systems by applying the extended </a:t>
            </a:r>
            <a:r>
              <a:rPr lang="en-IN" sz="1600" dirty="0" err="1" smtClean="0">
                <a:latin typeface="Times New Roman" pitchFamily="18" charset="0"/>
                <a:cs typeface="Times New Roman" pitchFamily="18" charset="0"/>
              </a:rPr>
              <a:t>Kalman</a:t>
            </a:r>
            <a:r>
              <a:rPr lang="en-IN" sz="1600" dirty="0" smtClean="0">
                <a:latin typeface="Times New Roman" pitchFamily="18" charset="0"/>
                <a:cs typeface="Times New Roman" pitchFamily="18" charset="0"/>
              </a:rPr>
              <a:t> filter with unknown inputs to </a:t>
            </a:r>
            <a:r>
              <a:rPr lang="en-IN" sz="1600" dirty="0" err="1" smtClean="0">
                <a:latin typeface="Times New Roman" pitchFamily="18" charset="0"/>
                <a:cs typeface="Times New Roman" pitchFamily="18" charset="0"/>
              </a:rPr>
              <a:t>phasor</a:t>
            </a:r>
            <a:r>
              <a:rPr lang="en-IN" sz="1600" dirty="0" smtClean="0">
                <a:latin typeface="Times New Roman" pitchFamily="18" charset="0"/>
                <a:cs typeface="Times New Roman" pitchFamily="18" charset="0"/>
              </a:rPr>
              <a:t> measurements, IEEE Transactions on Power Systems, Vol. 26, No. 4, pp. 2556-2566,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M. </a:t>
            </a:r>
            <a:r>
              <a:rPr lang="en-IN" sz="1600" dirty="0" err="1" smtClean="0">
                <a:latin typeface="Times New Roman" pitchFamily="18" charset="0"/>
                <a:cs typeface="Times New Roman" pitchFamily="18" charset="0"/>
              </a:rPr>
              <a:t>Korotina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Aranovskiy</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Vedyakov</a:t>
            </a:r>
            <a:r>
              <a:rPr lang="en-IN" sz="1600" dirty="0" smtClean="0">
                <a:latin typeface="Times New Roman" pitchFamily="18" charset="0"/>
                <a:cs typeface="Times New Roman" pitchFamily="18" charset="0"/>
              </a:rPr>
              <a:t>, On parameter tuning and convergence properties of the DREM procedure, European Control Conference, Saint Petersburg, Russia, May 12-15,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C. </a:t>
            </a:r>
            <a:r>
              <a:rPr lang="en-IN" sz="1600" dirty="0" err="1" smtClean="0">
                <a:latin typeface="Times New Roman" pitchFamily="18" charset="0"/>
                <a:cs typeface="Times New Roman" pitchFamily="18" charset="0"/>
              </a:rPr>
              <a:t>Lageman</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Trumpf</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Mahony</a:t>
            </a:r>
            <a:r>
              <a:rPr lang="en-IN" sz="1600" dirty="0" smtClean="0">
                <a:latin typeface="Times New Roman" pitchFamily="18" charset="0"/>
                <a:cs typeface="Times New Roman" pitchFamily="18" charset="0"/>
              </a:rPr>
              <a:t>, Gradient-like observers for invariant dynamics on a Lie group, IEEE Trans. Automatic Control, Vol. 55, No. 2, pp. 367-377,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M. N. L. Lorenz-Meyer, A. </a:t>
            </a:r>
            <a:r>
              <a:rPr lang="en-IN" sz="1600" dirty="0" err="1" smtClean="0">
                <a:latin typeface="Times New Roman" pitchFamily="18" charset="0"/>
                <a:cs typeface="Times New Roman" pitchFamily="18" charset="0"/>
              </a:rPr>
              <a:t>Bobtsov</a:t>
            </a:r>
            <a:r>
              <a:rPr lang="en-IN" sz="1600" dirty="0" smtClean="0">
                <a:latin typeface="Times New Roman" pitchFamily="18" charset="0"/>
                <a:cs typeface="Times New Roman" pitchFamily="18" charset="0"/>
              </a:rPr>
              <a:t>, R. Ortega, J. </a:t>
            </a:r>
            <a:r>
              <a:rPr lang="en-IN" sz="1600" dirty="0" err="1" smtClean="0">
                <a:latin typeface="Times New Roman" pitchFamily="18" charset="0"/>
                <a:cs typeface="Times New Roman" pitchFamily="18" charset="0"/>
              </a:rPr>
              <a:t>Schiffer</a:t>
            </a:r>
            <a:r>
              <a:rPr lang="en-IN" sz="1600" dirty="0" smtClean="0">
                <a:latin typeface="Times New Roman" pitchFamily="18" charset="0"/>
                <a:cs typeface="Times New Roman" pitchFamily="18" charset="0"/>
              </a:rPr>
              <a:t> and N. </a:t>
            </a:r>
            <a:r>
              <a:rPr lang="en-IN" sz="1600" dirty="0" err="1" smtClean="0">
                <a:latin typeface="Times New Roman" pitchFamily="18" charset="0"/>
                <a:cs typeface="Times New Roman" pitchFamily="18" charset="0"/>
              </a:rPr>
              <a:t>Nikolaev</a:t>
            </a:r>
            <a:r>
              <a:rPr lang="en-IN" sz="1600" dirty="0" smtClean="0">
                <a:latin typeface="Times New Roman" pitchFamily="18" charset="0"/>
                <a:cs typeface="Times New Roman" pitchFamily="18" charset="0"/>
              </a:rPr>
              <a:t>: PMU-Based Decentralized Mixed Algebraic and Dynamic State Observation in Multi-Machine Power Systems, IET Generation, Transmission and Distribution, Vol. 14, pp. 6267-6275, 2020.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1300</TotalTime>
  <Words>1386</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State Observation of Power Systems Equipped with Phasor Measurement Units The Case of Fourth Order Flux-Decay Model</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2021-06-01T07:48:03Z</dcterms:modified>
</cp:coreProperties>
</file>