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Negative Results on Deploying Distributed Series Reactance Devices to Improve Power System Robustness Against Cascading Failures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6096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Distributed </a:t>
            </a:r>
            <a:r>
              <a:rPr lang="en-IN" sz="2000" dirty="0" smtClean="0">
                <a:latin typeface="Times New Roman" pitchFamily="18" charset="0"/>
                <a:cs typeface="Times New Roman" pitchFamily="18" charset="0"/>
              </a:rPr>
              <a:t>Series </a:t>
            </a:r>
            <a:r>
              <a:rPr lang="en-IN" sz="2000" dirty="0" err="1" smtClean="0">
                <a:latin typeface="Times New Roman" pitchFamily="18" charset="0"/>
                <a:cs typeface="Times New Roman" pitchFamily="18" charset="0"/>
              </a:rPr>
              <a:t>Reactances</a:t>
            </a:r>
            <a:r>
              <a:rPr lang="en-IN" sz="2000" dirty="0" smtClean="0">
                <a:latin typeface="Times New Roman" pitchFamily="18" charset="0"/>
                <a:cs typeface="Times New Roman" pitchFamily="18" charset="0"/>
              </a:rPr>
              <a:t> are devices that dynamically increase the impedance of a line to reduce the power </a:t>
            </a:r>
            <a:r>
              <a:rPr lang="en-IN" sz="2000" dirty="0" err="1" smtClean="0">
                <a:latin typeface="Times New Roman" pitchFamily="18" charset="0"/>
                <a:cs typeface="Times New Roman" pitchFamily="18" charset="0"/>
              </a:rPr>
              <a:t>ow</a:t>
            </a:r>
            <a:r>
              <a:rPr lang="en-IN" sz="2000" dirty="0" smtClean="0">
                <a:latin typeface="Times New Roman" pitchFamily="18" charset="0"/>
                <a:cs typeface="Times New Roman" pitchFamily="18" charset="0"/>
              </a:rPr>
              <a:t> it carries. This work explores whether widely deploying these devices enhances a power system's robustness against line overload cascading failures. The presence of Distributed Series </a:t>
            </a:r>
            <a:r>
              <a:rPr lang="en-IN" sz="2000" dirty="0" err="1" smtClean="0">
                <a:latin typeface="Times New Roman" pitchFamily="18" charset="0"/>
                <a:cs typeface="Times New Roman" pitchFamily="18" charset="0"/>
              </a:rPr>
              <a:t>Reactances</a:t>
            </a:r>
            <a:r>
              <a:rPr lang="en-IN" sz="2000" dirty="0" smtClean="0">
                <a:latin typeface="Times New Roman" pitchFamily="18" charset="0"/>
                <a:cs typeface="Times New Roman" pitchFamily="18" charset="0"/>
              </a:rPr>
              <a:t> may make it less likely that equipped lines would become overloaded by contingencies elsewhere, and so their presence may arrest the propagation of line overloads through a system. However, the </a:t>
            </a:r>
            <a:r>
              <a:rPr lang="en-IN" sz="2000" dirty="0" err="1" smtClean="0">
                <a:latin typeface="Times New Roman" pitchFamily="18" charset="0"/>
                <a:cs typeface="Times New Roman" pitchFamily="18" charset="0"/>
              </a:rPr>
              <a:t>ecacy</a:t>
            </a:r>
            <a:r>
              <a:rPr lang="en-IN" sz="2000" dirty="0" smtClean="0">
                <a:latin typeface="Times New Roman" pitchFamily="18" charset="0"/>
                <a:cs typeface="Times New Roman" pitchFamily="18" charset="0"/>
              </a:rPr>
              <a:t> of these devices in this role has not been widely investigated.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Likewise</a:t>
            </a:r>
            <a:r>
              <a:rPr lang="en-IN" sz="2000" dirty="0" smtClean="0">
                <a:latin typeface="Times New Roman" pitchFamily="18" charset="0"/>
                <a:cs typeface="Times New Roman" pitchFamily="18" charset="0"/>
              </a:rPr>
              <a:t>, there are few extant methodologies for </a:t>
            </a:r>
            <a:r>
              <a:rPr lang="en-IN" sz="2000" dirty="0" err="1" smtClean="0">
                <a:latin typeface="Times New Roman" pitchFamily="18" charset="0"/>
                <a:cs typeface="Times New Roman" pitchFamily="18" charset="0"/>
              </a:rPr>
              <a:t>siting</a:t>
            </a:r>
            <a:r>
              <a:rPr lang="en-IN" sz="2000" dirty="0" smtClean="0">
                <a:latin typeface="Times New Roman" pitchFamily="18" charset="0"/>
                <a:cs typeface="Times New Roman" pitchFamily="18" charset="0"/>
              </a:rPr>
              <a:t> dynamic </a:t>
            </a:r>
            <a:r>
              <a:rPr lang="en-IN" sz="2000" dirty="0" err="1" smtClean="0">
                <a:latin typeface="Times New Roman" pitchFamily="18" charset="0"/>
                <a:cs typeface="Times New Roman" pitchFamily="18" charset="0"/>
              </a:rPr>
              <a:t>reactances</a:t>
            </a:r>
            <a:r>
              <a:rPr lang="en-IN" sz="2000" dirty="0" smtClean="0">
                <a:latin typeface="Times New Roman" pitchFamily="18" charset="0"/>
                <a:cs typeface="Times New Roman" pitchFamily="18" charset="0"/>
              </a:rPr>
              <a:t> within the grid to mitigate the propagation of cascades. In this paper, the ability of these devices to arrest the propagation of cascading failures within power grids is investigated. First, a novel dc power </a:t>
            </a:r>
            <a:r>
              <a:rPr lang="en-IN" sz="2000" dirty="0" err="1" smtClean="0">
                <a:latin typeface="Times New Roman" pitchFamily="18" charset="0"/>
                <a:cs typeface="Times New Roman" pitchFamily="18" charset="0"/>
              </a:rPr>
              <a:t>ow</a:t>
            </a:r>
            <a:r>
              <a:rPr lang="en-IN" sz="2000" dirty="0" smtClean="0">
                <a:latin typeface="Times New Roman" pitchFamily="18" charset="0"/>
                <a:cs typeface="Times New Roman" pitchFamily="18" charset="0"/>
              </a:rPr>
              <a:t> is formulated, which models dynamic line impedances. A novel methodology is proposed for </a:t>
            </a:r>
            <a:r>
              <a:rPr lang="en-IN" sz="2000" dirty="0" err="1" smtClean="0">
                <a:latin typeface="Times New Roman" pitchFamily="18" charset="0"/>
                <a:cs typeface="Times New Roman" pitchFamily="18" charset="0"/>
              </a:rPr>
              <a:t>siting</a:t>
            </a:r>
            <a:r>
              <a:rPr lang="en-IN" sz="2000" dirty="0" smtClean="0">
                <a:latin typeface="Times New Roman" pitchFamily="18" charset="0"/>
                <a:cs typeface="Times New Roman" pitchFamily="18" charset="0"/>
              </a:rPr>
              <a:t> the devices on lines spread throughout the network. With these innovations in hand, the devices </a:t>
            </a:r>
            <a:r>
              <a:rPr lang="en-IN" sz="2000" dirty="0" err="1" smtClean="0">
                <a:latin typeface="Times New Roman" pitchFamily="18" charset="0"/>
                <a:cs typeface="Times New Roman" pitchFamily="18" charset="0"/>
              </a:rPr>
              <a:t>eects</a:t>
            </a:r>
            <a:r>
              <a:rPr lang="en-IN" sz="2000" dirty="0" smtClean="0">
                <a:latin typeface="Times New Roman" pitchFamily="18" charset="0"/>
                <a:cs typeface="Times New Roman" pitchFamily="18" charset="0"/>
              </a:rPr>
              <a:t> on cascade propagation are simulated using a sizeable database consisting of multiple load &amp; generation snapshots across eight test networks. No major </a:t>
            </a:r>
            <a:r>
              <a:rPr lang="en-IN" sz="2000" dirty="0" err="1" smtClean="0">
                <a:latin typeface="Times New Roman" pitchFamily="18" charset="0"/>
                <a:cs typeface="Times New Roman" pitchFamily="18" charset="0"/>
              </a:rPr>
              <a:t>benecial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eect</a:t>
            </a:r>
            <a:r>
              <a:rPr lang="en-IN" sz="2000" dirty="0" smtClean="0">
                <a:latin typeface="Times New Roman" pitchFamily="18" charset="0"/>
                <a:cs typeface="Times New Roman" pitchFamily="18" charset="0"/>
              </a:rPr>
              <a:t> is found, even when 25% of lines are equipped.</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Improving the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and operational flexibility of the grid could be considered as a smart measure for improving the transmission grid </a:t>
            </a:r>
            <a:r>
              <a:rPr lang="en-IN" sz="2000" dirty="0" smtClean="0">
                <a:latin typeface="Times New Roman" pitchFamily="18" charset="0"/>
                <a:cs typeface="Times New Roman" pitchFamily="18" charset="0"/>
              </a:rPr>
              <a:t>resiliency. </a:t>
            </a:r>
          </a:p>
          <a:p>
            <a:pPr algn="just">
              <a:lnSpc>
                <a:spcPct val="150000"/>
              </a:lnSpc>
            </a:pPr>
            <a:r>
              <a:rPr lang="en-IN" sz="2000" dirty="0" smtClean="0">
                <a:latin typeface="Times New Roman" pitchFamily="18" charset="0"/>
                <a:cs typeface="Times New Roman" pitchFamily="18" charset="0"/>
              </a:rPr>
              <a:t>Different </a:t>
            </a:r>
            <a:r>
              <a:rPr lang="en-IN" sz="2000" dirty="0" smtClean="0">
                <a:latin typeface="Times New Roman" pitchFamily="18" charset="0"/>
                <a:cs typeface="Times New Roman" pitchFamily="18" charset="0"/>
              </a:rPr>
              <a:t>measures are proposed for improving the transmission capacity of existing infrastructure by deploying FACTS or Distributed FACTS devices or line </a:t>
            </a:r>
            <a:r>
              <a:rPr lang="en-IN" sz="2000" dirty="0" smtClean="0">
                <a:latin typeface="Times New Roman" pitchFamily="18" charset="0"/>
                <a:cs typeface="Times New Roman" pitchFamily="18" charset="0"/>
              </a:rPr>
              <a:t>switching. </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these measures are studied for proposing a smarter and </a:t>
            </a:r>
            <a:r>
              <a:rPr lang="en-IN" sz="2000" dirty="0" err="1" smtClean="0">
                <a:latin typeface="Times New Roman" pitchFamily="18" charset="0"/>
                <a:cs typeface="Times New Roman" pitchFamily="18" charset="0"/>
              </a:rPr>
              <a:t>dispatchable</a:t>
            </a:r>
            <a:r>
              <a:rPr lang="en-IN" sz="2000" dirty="0" smtClean="0">
                <a:latin typeface="Times New Roman" pitchFamily="18" charset="0"/>
                <a:cs typeface="Times New Roman" pitchFamily="18" charset="0"/>
              </a:rPr>
              <a:t> transmission grid, extracting more value from existing network, manage congestion and improve transfer capability of the network by controlling the power flow pattern in the 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DSRs could be used for increasing system </a:t>
            </a:r>
            <a:r>
              <a:rPr lang="en-IN" sz="2000" dirty="0" err="1" smtClean="0">
                <a:latin typeface="Times New Roman" pitchFamily="18" charset="0"/>
                <a:cs typeface="Times New Roman" pitchFamily="18" charset="0"/>
              </a:rPr>
              <a:t>loadability</a:t>
            </a:r>
            <a:r>
              <a:rPr lang="en-IN" sz="2000" dirty="0" smtClean="0">
                <a:latin typeface="Times New Roman" pitchFamily="18" charset="0"/>
                <a:cs typeface="Times New Roman" pitchFamily="18" charset="0"/>
              </a:rPr>
              <a:t>, altering the power flow pattern in the grid and more utilizing the existing infrastructure.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augmented OPF problem is sometimes referred to as the security constrained optimal power flow (SCOPF</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optimal operating point of the ‘intact system’ does not does not satisfy the security constraints, then the objective function is augmented with new penalty terms for each violation and a new optimal operating point may be obtained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associated problem with employing a shunt capacitor is the possibility of resonance with the line inductances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problems of resonance between line inductance and the series capacitance, difficulties in fault management, and low reliability of voltage-source converters have restricted their implementation on a large scale.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Evolutionary </a:t>
            </a:r>
            <a:r>
              <a:rPr lang="en-IN" sz="2000" dirty="0" smtClean="0">
                <a:latin typeface="Times New Roman" pitchFamily="18" charset="0"/>
                <a:cs typeface="Times New Roman" pitchFamily="18" charset="0"/>
              </a:rPr>
              <a:t>algorithms have been proposed for the problem of optimal locating of FACTS devices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with some specific advantages and disadvantages.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Sensitivity </a:t>
            </a:r>
            <a:r>
              <a:rPr lang="en-IN" sz="2000" dirty="0" smtClean="0">
                <a:latin typeface="Times New Roman" pitchFamily="18" charset="0"/>
                <a:cs typeface="Times New Roman" pitchFamily="18" charset="0"/>
              </a:rPr>
              <a:t>methods were also applied for determining the most influential locations of series FACTS devices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performance measures are also proposed in the context of infrastructure resilience such as: connectivity loss, power loss, and impact on the </a:t>
            </a:r>
            <a:r>
              <a:rPr lang="en-IN" sz="2000" dirty="0" smtClean="0">
                <a:latin typeface="Times New Roman" pitchFamily="18" charset="0"/>
                <a:cs typeface="Times New Roman" pitchFamily="18" charset="0"/>
              </a:rPr>
              <a:t>population.</a:t>
            </a:r>
          </a:p>
          <a:p>
            <a:pPr algn="just">
              <a:lnSpc>
                <a:spcPct val="150000"/>
              </a:lnSpc>
            </a:pPr>
            <a:r>
              <a:rPr lang="en-IN" sz="2000" dirty="0" smtClean="0">
                <a:latin typeface="Times New Roman" pitchFamily="18" charset="0"/>
                <a:cs typeface="Times New Roman" pitchFamily="18" charset="0"/>
              </a:rPr>
              <a:t>In contrast to inverter based D-FACTS technology, DSRs proposed a reliable solution for power flow control in meshed grids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hardening approaches may be considered for resiliency improvement, an application of a new and cost effective technology is proposed in this paper.</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If the optimal operating point of the ‘intact system’ does not does not satisfy the security constraints, then the objective function is augmented with new penalty terms for each violation and a new optimal operating point may be obtained.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should be noted that while OPF can find an optimum, given the degrees of freedom possible in terms of control elements, it may not represent the best performance that is achievable.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single component failure can prove to be fatal in the overall performance of the module.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a:t>
            </a:r>
            <a:r>
              <a:rPr lang="en-IN" sz="2000" dirty="0" smtClean="0">
                <a:latin typeface="Times New Roman" pitchFamily="18" charset="0"/>
                <a:cs typeface="Times New Roman" pitchFamily="18" charset="0"/>
              </a:rPr>
              <a:t>, currently available power electronic components are not suitable for operation in the hostile utility environment.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Flow Solution by Newton's Method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W.F. Tinney and C.E. Hart,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method, introduced in 1961, has been made practical by optimally ordered Gaussian elimination and special programming techniques.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Fast Decoupled Load Flow</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Stott and O. Alsac,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Test results and illustrative examples supporting the basic theory are reported.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207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Power System State Estimation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O.J.M. Smith,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State estimation (S.E) is a technique used to find unknown values of the state variables based on some imperfect measurements.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Bad Data Suppression in Power System Static State Estimation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H.M. Merrill and F.C. Schweppe,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presence of bad data points may severely degrade the performance of any of the power system static state estimators currently being proposed.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752600" y="1524000"/>
            <a:ext cx="64008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distributed modular solution is proposed that uses low cost components and can increase system transfer capacity dramatically, using only local current measurements and without any communications. The distributed nature of the solution offers higher reliability as the failure of a single component or even a complete device is seen to have </a:t>
            </a:r>
            <a:r>
              <a:rPr lang="en-IN" sz="2000" dirty="0" smtClean="0">
                <a:latin typeface="Times New Roman" pitchFamily="18" charset="0"/>
                <a:cs typeface="Times New Roman" pitchFamily="18" charset="0"/>
              </a:rPr>
              <a:t>limited </a:t>
            </a:r>
            <a:r>
              <a:rPr lang="en-IN" sz="2000" dirty="0" smtClean="0">
                <a:latin typeface="Times New Roman" pitchFamily="18" charset="0"/>
                <a:cs typeface="Times New Roman" pitchFamily="18" charset="0"/>
              </a:rPr>
              <a:t>impact on the overall functionality of the solution. The cost of the technology is lower, as off-the-shelf components can be used to meet the rating of the individual controllers/devices and can be further scaled down with volume production. The module is self-powered off the power line and operates autonomously without any centralized control or communication.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National Transmission Grid Study, US Department of Energy. May 2002. Available: http://www.pi.energy.gov/documents/TransmissionGrid.pdf. Accessed: May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National Electric Transmission Congestion Study, US Department of Energy. 2006. </a:t>
            </a:r>
            <a:r>
              <a:rPr lang="en-IN" sz="1600" dirty="0" err="1" smtClean="0">
                <a:latin typeface="Times New Roman" pitchFamily="18" charset="0"/>
                <a:cs typeface="Times New Roman" pitchFamily="18" charset="0"/>
              </a:rPr>
              <a:t>Available:http</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www.oe.energy.gov</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DocumentsandMedia</a:t>
            </a:r>
            <a:r>
              <a:rPr lang="en-IN" sz="1600" dirty="0" smtClean="0">
                <a:latin typeface="Times New Roman" pitchFamily="18" charset="0"/>
                <a:cs typeface="Times New Roman" pitchFamily="18" charset="0"/>
              </a:rPr>
              <a:t>/Congestion_Study_2006- 9MB.pdf. Accessed: May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J. </a:t>
            </a:r>
            <a:r>
              <a:rPr lang="en-IN" sz="1600" dirty="0" err="1" smtClean="0">
                <a:latin typeface="Times New Roman" pitchFamily="18" charset="0"/>
                <a:cs typeface="Times New Roman" pitchFamily="18" charset="0"/>
              </a:rPr>
              <a:t>Museler</a:t>
            </a:r>
            <a:r>
              <a:rPr lang="en-IN" sz="1600" dirty="0" smtClean="0">
                <a:latin typeface="Times New Roman" pitchFamily="18" charset="0"/>
                <a:cs typeface="Times New Roman" pitchFamily="18" charset="0"/>
              </a:rPr>
              <a:t>, President and CEO of the New York Independent System Operator (NYISO), presentation. May 22, 2003. Available: http://www.nyiso.com/topics/articles/news_releases/2003/pa3_presentation.pdf. Accessed: Jan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W.F. </a:t>
            </a:r>
            <a:r>
              <a:rPr lang="en-IN" sz="1600" dirty="0" err="1" smtClean="0">
                <a:latin typeface="Times New Roman" pitchFamily="18" charset="0"/>
                <a:cs typeface="Times New Roman" pitchFamily="18" charset="0"/>
              </a:rPr>
              <a:t>Tinney</a:t>
            </a:r>
            <a:r>
              <a:rPr lang="en-IN" sz="1600" dirty="0" smtClean="0">
                <a:latin typeface="Times New Roman" pitchFamily="18" charset="0"/>
                <a:cs typeface="Times New Roman" pitchFamily="18" charset="0"/>
              </a:rPr>
              <a:t> and C.E. Hart, “Power Flow Solution by Newton's Method,” in IEEE Transactions on Power Apparatus and Systems, vol. 86, issue 11, Nov. 1976, pp. 1449- 1460.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Stott and O. </a:t>
            </a:r>
            <a:r>
              <a:rPr lang="en-IN" sz="1600" dirty="0" err="1" smtClean="0">
                <a:latin typeface="Times New Roman" pitchFamily="18" charset="0"/>
                <a:cs typeface="Times New Roman" pitchFamily="18" charset="0"/>
              </a:rPr>
              <a:t>Alsac</a:t>
            </a:r>
            <a:r>
              <a:rPr lang="en-IN" sz="1600" dirty="0" smtClean="0">
                <a:latin typeface="Times New Roman" pitchFamily="18" charset="0"/>
                <a:cs typeface="Times New Roman" pitchFamily="18" charset="0"/>
              </a:rPr>
              <a:t>, “Fast Decoupled Load Flow”, in IEEE Transactions on Power Apparatus and Systems, vol. 93, issue 3, May 1974, pp. 859- 869.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O.J.M. Smith, “Power System State Estimation,” in IEEE Transactions on Power Apparatus and Systems, vol. 89, issue 3, March 1970, pp. 363- 379.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H.M. Merrill and F.C. </a:t>
            </a:r>
            <a:r>
              <a:rPr lang="en-IN" sz="1600" dirty="0" err="1" smtClean="0">
                <a:latin typeface="Times New Roman" pitchFamily="18" charset="0"/>
                <a:cs typeface="Times New Roman" pitchFamily="18" charset="0"/>
              </a:rPr>
              <a:t>Schweppe</a:t>
            </a:r>
            <a:r>
              <a:rPr lang="en-IN" sz="1600" dirty="0" smtClean="0">
                <a:latin typeface="Times New Roman" pitchFamily="18" charset="0"/>
                <a:cs typeface="Times New Roman" pitchFamily="18" charset="0"/>
              </a:rPr>
              <a:t>, “Bad Data Suppression in Power System Static State Estimation,” in IEEE Transactions on Power Apparatus and Systems, vol. 90, issue 6, Sept. 1973, pp. 2718- 2715.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H.W. </a:t>
            </a:r>
            <a:r>
              <a:rPr lang="en-IN" sz="1600" dirty="0" err="1" smtClean="0">
                <a:latin typeface="Times New Roman" pitchFamily="18" charset="0"/>
                <a:cs typeface="Times New Roman" pitchFamily="18" charset="0"/>
              </a:rPr>
              <a:t>Dommel</a:t>
            </a:r>
            <a:r>
              <a:rPr lang="en-IN" sz="1600" dirty="0" smtClean="0">
                <a:latin typeface="Times New Roman" pitchFamily="18" charset="0"/>
                <a:cs typeface="Times New Roman" pitchFamily="18" charset="0"/>
              </a:rPr>
              <a:t> and W.F. </a:t>
            </a:r>
            <a:r>
              <a:rPr lang="en-IN" sz="1600" dirty="0" err="1" smtClean="0">
                <a:latin typeface="Times New Roman" pitchFamily="18" charset="0"/>
                <a:cs typeface="Times New Roman" pitchFamily="18" charset="0"/>
              </a:rPr>
              <a:t>Tinney</a:t>
            </a:r>
            <a:r>
              <a:rPr lang="en-IN" sz="1600" dirty="0" smtClean="0">
                <a:latin typeface="Times New Roman" pitchFamily="18" charset="0"/>
                <a:cs typeface="Times New Roman" pitchFamily="18" charset="0"/>
              </a:rPr>
              <a:t>, “Optimal Power Flow Solutions,” in Power System Static State Estimation,” in IEEE Transactions on Power Apparatus and Systems, vol. 87, issue 10, Sept. 1968, pp. 1866- 1876.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W.R. </a:t>
            </a:r>
            <a:r>
              <a:rPr lang="en-IN" sz="1600" dirty="0" err="1" smtClean="0">
                <a:latin typeface="Times New Roman" pitchFamily="18" charset="0"/>
                <a:cs typeface="Times New Roman" pitchFamily="18" charset="0"/>
              </a:rPr>
              <a:t>Barcelo</a:t>
            </a:r>
            <a:r>
              <a:rPr lang="en-IN" sz="1600" dirty="0" smtClean="0">
                <a:latin typeface="Times New Roman" pitchFamily="18" charset="0"/>
                <a:cs typeface="Times New Roman" pitchFamily="18" charset="0"/>
              </a:rPr>
              <a:t>, W.W. Lemmon, and H.R. </a:t>
            </a:r>
            <a:r>
              <a:rPr lang="en-IN" sz="1600" dirty="0" err="1" smtClean="0">
                <a:latin typeface="Times New Roman" pitchFamily="18" charset="0"/>
                <a:cs typeface="Times New Roman" pitchFamily="18" charset="0"/>
              </a:rPr>
              <a:t>Koen</a:t>
            </a:r>
            <a:r>
              <a:rPr lang="en-IN" sz="1600" dirty="0" smtClean="0">
                <a:latin typeface="Times New Roman" pitchFamily="18" charset="0"/>
                <a:cs typeface="Times New Roman" pitchFamily="18" charset="0"/>
              </a:rPr>
              <a:t>, , “Optimization of the real-time dispatch with constraints for secure operation of bulk power systems,” in IEEE Transactions on Power Apparatus and Systems, vol. 96, issue 3, part 1, May 1977, pp. 1866- 1876</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G. Hadley, Nonlinear and Dynamic Programming. Reading, Mass.: </a:t>
            </a:r>
            <a:r>
              <a:rPr lang="en-IN" sz="1600" dirty="0" err="1" smtClean="0">
                <a:latin typeface="Times New Roman" pitchFamily="18" charset="0"/>
                <a:cs typeface="Times New Roman" pitchFamily="18" charset="0"/>
              </a:rPr>
              <a:t>AddisonWesley</a:t>
            </a:r>
            <a:r>
              <a:rPr lang="en-IN" sz="1600" dirty="0" smtClean="0">
                <a:latin typeface="Times New Roman" pitchFamily="18" charset="0"/>
                <a:cs typeface="Times New Roman" pitchFamily="18" charset="0"/>
              </a:rPr>
              <a:t>, 1964. pp. 60.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1320</TotalTime>
  <Words>1359</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Negative Results on Deploying Distributed Series Reactance Devices to Improve Power System Robustness Against Cascading Failures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2021-06-01T12:45:02Z</dcterms:modified>
</cp:coreProperties>
</file>