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5/31/2021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5/31/2021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Modelling on Novel Cable Traction Power Supply System and Power Distribution Analysis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0668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Novel </a:t>
            </a:r>
            <a:r>
              <a:rPr lang="en-IN" sz="2000" dirty="0" smtClean="0">
                <a:latin typeface="Times New Roman" pitchFamily="18" charset="0"/>
                <a:cs typeface="Times New Roman" pitchFamily="18" charset="0"/>
              </a:rPr>
              <a:t>cable traction power supply system (NCTPSS) is a kind of long distance co-phase traction power supply system (TPSS), it can effectively solve problems caused by train's passing through electrical phase separation and improve utilization rate of regenerative energy in system, which is an ideal traction power supply mode. However, its structure is relatively complex due to cable power supply pattern, and internal power flow distribution mechanism still needs further study.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order to establish train-network coupling power flow calculation model, in this paper, two-port network model of each system component is established at first, then equivalent solid circuit model of the system is built by external cascade strategy and tearing nodal method. Then, power flow, the change of traction transformer power output and network voltage are analyzed under the condition that trains work in traction and regenerative braking condition, based on actual train operation schedule. The research shows that the proposed model can accurately calculate and detailed reflect electrical characteristics of NCTPSS, traction transformer capacity is effectively decreased compared with that needed in existing TPSS; Regenerative power can feed back to entire cable traction network and be reused by traction trains with high utilization rate inside NCTPSS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proposes a novel MMC-based advanced traction power supply system, which is expected to eliminate the neutral sections and solve power quality issues existing in the traditional traction power supply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Due to the existence of the DC-bus, the high-density access and full utilization of distributed energies can be realized in the proposed system, which could bring surprising changes to the traction power supply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 the one hand, the cost of power transmission can be reduced. On the other hand, due to the existence of DC-bus, abundant renewable energies such as wind energy and solar energy along the railway could access easily.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Their high power consumption has brought about a problem of insufficient power supply capacity (PSC</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of the single-phase 25 kV or 2 × 25 kV alternating current (AC) traction power supply systems (TPSSs) that are widely adopted to feed </a:t>
            </a:r>
            <a:r>
              <a:rPr lang="en-IN" sz="2000" dirty="0" smtClean="0">
                <a:latin typeface="Times New Roman" pitchFamily="18" charset="0"/>
                <a:cs typeface="Times New Roman" pitchFamily="18" charset="0"/>
              </a:rPr>
              <a:t>trains. </a:t>
            </a: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a TPSS does not have enough PSC, locomotives and EMUs would not be able to operate normally.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high power requirements have brought about the problem of insufficient power supply capacity (PSC) of traction power supply systems (TPSSs).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Thus</a:t>
            </a:r>
            <a:r>
              <a:rPr lang="en-IN" sz="2000" dirty="0" smtClean="0">
                <a:latin typeface="Times New Roman" pitchFamily="18" charset="0"/>
                <a:cs typeface="Times New Roman" pitchFamily="18" charset="0"/>
              </a:rPr>
              <a:t>, a convenient method of PSC assessment is meaningful and urgently needed. In this paper, a novel algorithm is proposed based on the </a:t>
            </a:r>
            <a:r>
              <a:rPr lang="en-IN" sz="2000" dirty="0" err="1" smtClean="0">
                <a:latin typeface="Times New Roman" pitchFamily="18" charset="0"/>
                <a:cs typeface="Times New Roman" pitchFamily="18" charset="0"/>
              </a:rPr>
              <a:t>Thévenin</a:t>
            </a:r>
            <a:r>
              <a:rPr lang="en-IN" sz="2000" dirty="0" smtClean="0">
                <a:latin typeface="Times New Roman" pitchFamily="18" charset="0"/>
                <a:cs typeface="Times New Roman" pitchFamily="18" charset="0"/>
              </a:rPr>
              <a:t> equivalent in order to calculate the PSC.</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novel MMC-based advanced co-phase traction power supply system is proposed in this paper to solve power quality issues and eliminate the neutral sections in the traditional traction power supply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ensure the normal operation of the proposed system, nearest-level modulation considering voltage balancing is designed for </a:t>
            </a:r>
            <a:r>
              <a:rPr lang="en-IN" sz="2000" dirty="0" smtClean="0">
                <a:latin typeface="Times New Roman" pitchFamily="18" charset="0"/>
                <a:cs typeface="Times New Roman" pitchFamily="18" charset="0"/>
              </a:rPr>
              <a:t>MMCs.</a:t>
            </a:r>
          </a:p>
          <a:p>
            <a:pPr algn="just">
              <a:lnSpc>
                <a:spcPct val="150000"/>
              </a:lnSpc>
            </a:pPr>
            <a:r>
              <a:rPr lang="en-IN" sz="2000" dirty="0" smtClean="0">
                <a:latin typeface="Times New Roman" pitchFamily="18" charset="0"/>
                <a:cs typeface="Times New Roman" pitchFamily="18" charset="0"/>
              </a:rPr>
              <a:t>SMs of many other structures have also been proposed according to different application requirements such as high efficiency, dc-fault current blocking, and smaller capacitor voltage </a:t>
            </a:r>
            <a:r>
              <a:rPr lang="en-IN" sz="2000" dirty="0" smtClean="0">
                <a:latin typeface="Times New Roman" pitchFamily="18" charset="0"/>
                <a:cs typeface="Times New Roman" pitchFamily="18" charset="0"/>
              </a:rPr>
              <a:t>ripple.</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combination of NLM and PWM is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which inherits the advantages of both NLM and PWM.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Electric railways, as an environmentally friendly and efficient means of producing passenger and freight services, have been selected by many </a:t>
            </a:r>
            <a:r>
              <a:rPr lang="en-IN" sz="2000" dirty="0" smtClean="0">
                <a:latin typeface="Times New Roman" pitchFamily="18" charset="0"/>
                <a:cs typeface="Times New Roman" pitchFamily="18" charset="0"/>
              </a:rPr>
              <a:t>countries.</a:t>
            </a:r>
          </a:p>
          <a:p>
            <a:pPr algn="just">
              <a:lnSpc>
                <a:spcPct val="150000"/>
              </a:lnSpc>
            </a:pPr>
            <a:r>
              <a:rPr lang="en-IN" sz="2000" dirty="0" smtClean="0">
                <a:latin typeface="Times New Roman" pitchFamily="18" charset="0"/>
                <a:cs typeface="Times New Roman" pitchFamily="18" charset="0"/>
              </a:rPr>
              <a:t>Compared </a:t>
            </a:r>
            <a:r>
              <a:rPr lang="en-IN" sz="2000" dirty="0" smtClean="0">
                <a:latin typeface="Times New Roman" pitchFamily="18" charset="0"/>
                <a:cs typeface="Times New Roman" pitchFamily="18" charset="0"/>
              </a:rPr>
              <a:t>to conventional algorithms, the proposed one has the advantages of fast convergence and an easy approach to multiple solutions and PV curves, which show vivid and visual information to TPSS designers and operators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a TPSS does not have enough PSC, locomotives and EMUs would not be able to operate normally.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the sake of the safe and efficient operation of electric railways, it is essential to calculate and assess the PSCs of TPSSs; hence, a technical scheme is urgently required.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VSC-based MVDC railway electrification system</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Gómez-Expósito</a:t>
                      </a:r>
                      <a:r>
                        <a:rPr lang="en-US" sz="2000" dirty="0">
                          <a:latin typeface="Times New Roman"/>
                          <a:ea typeface="Calibri"/>
                          <a:cs typeface="Latha"/>
                        </a:rPr>
                        <a:t>, A.; Mauricio, J.M.; </a:t>
                      </a:r>
                      <a:r>
                        <a:rPr lang="en-US" sz="2000" dirty="0" err="1">
                          <a:latin typeface="Times New Roman"/>
                          <a:ea typeface="Calibri"/>
                          <a:cs typeface="Latha"/>
                        </a:rPr>
                        <a:t>Maza</a:t>
                      </a:r>
                      <a:r>
                        <a:rPr lang="en-US" sz="2000" dirty="0">
                          <a:latin typeface="Times New Roman"/>
                          <a:ea typeface="Calibri"/>
                          <a:cs typeface="Latha"/>
                        </a:rPr>
                        <a:t>-Ortega, J.M.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proposes a new railway electrification system in which the voltage-source converter (VSC) becomes the basic building block.</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Rail power supplies going more power electronic</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Östlund, 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Because of large voltage drops and excessive losses, it is required that the connecting points to the three-phase system are located with a relatively short mutual distance.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Load flow analysis and future development study for an AC electric railway</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Raygani, S.V.; Tahavorgar, A.; Fazel, S.S.; Moaveni, B.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Field measurements of Tehran-Golshahr suburban railway are compared with simulation results.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Line current harmonics of three-level neutral-point-clamped electric multiple unit rectifiers: Analysis, simulation and testing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Song, K.J.; Wu, M.L.; Agelidis, V.G.; Wang, 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1C1D1E"/>
                          </a:solidFill>
                          <a:latin typeface="Times New Roman"/>
                          <a:ea typeface="Calibri"/>
                          <a:cs typeface="Latha"/>
                        </a:rPr>
                        <a:t>The harmonic spectra of the AC supply currents of electric multiple units (EMUs) employing three-level neutral-point-clamped converters are discussed in this study.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png"/>
          <p:cNvPicPr>
            <a:picLocks noGrp="1" noChangeAspect="1" noChangeArrowheads="1"/>
          </p:cNvPicPr>
          <p:nvPr>
            <p:ph idx="1"/>
          </p:nvPr>
        </p:nvPicPr>
        <p:blipFill>
          <a:blip r:embed="rId2"/>
          <a:srcRect/>
          <a:stretch>
            <a:fillRect/>
          </a:stretch>
        </p:blipFill>
        <p:spPr bwMode="auto">
          <a:xfrm>
            <a:off x="1905000" y="1524000"/>
            <a:ext cx="60198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143000" y="9906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The </a:t>
            </a:r>
            <a:r>
              <a:rPr lang="en-IN" sz="1600" dirty="0" smtClean="0">
                <a:latin typeface="Times New Roman" pitchFamily="18" charset="0"/>
                <a:cs typeface="Times New Roman" pitchFamily="18" charset="0"/>
              </a:rPr>
              <a:t>PA is proposed for TPSSs based on the </a:t>
            </a:r>
            <a:r>
              <a:rPr lang="en-IN" sz="1600" dirty="0" err="1" smtClean="0">
                <a:latin typeface="Times New Roman" pitchFamily="18" charset="0"/>
                <a:cs typeface="Times New Roman" pitchFamily="18" charset="0"/>
              </a:rPr>
              <a:t>Thévenin</a:t>
            </a:r>
            <a:r>
              <a:rPr lang="en-IN" sz="1600" dirty="0" smtClean="0">
                <a:latin typeface="Times New Roman" pitchFamily="18" charset="0"/>
                <a:cs typeface="Times New Roman" pitchFamily="18" charset="0"/>
              </a:rPr>
              <a:t> equivalent. Port characteristic equations, converted from nodal voltage equations, are solved by the Newton-</a:t>
            </a:r>
            <a:r>
              <a:rPr lang="en-IN" sz="1600" dirty="0" err="1" smtClean="0">
                <a:latin typeface="Times New Roman" pitchFamily="18" charset="0"/>
                <a:cs typeface="Times New Roman" pitchFamily="18" charset="0"/>
              </a:rPr>
              <a:t>Raphson</a:t>
            </a:r>
            <a:r>
              <a:rPr lang="en-IN" sz="1600" dirty="0" smtClean="0">
                <a:latin typeface="Times New Roman" pitchFamily="18" charset="0"/>
                <a:cs typeface="Times New Roman" pitchFamily="18" charset="0"/>
              </a:rPr>
              <a:t> method. Owing to its quadratic convergence, the calculation time is shorter than the MNFA near the power limit. What is more, an easier approach to multiple solutions than the CPF is provided. The low voltage solutions can be found effortlessly only through another set of initial values, instead of knowledge of the numerical continuation and a complicated programming implementation. PV curves formed by multiple solutions are capable of providing vivid and visual information to TPSS planners and operators. With the help of the RPF based on the PA, the PSC is available conveniently. The organization of train operations has significant effects on the PSC. It is recommended that the trains on the up and down tracks not be concentrated near the section end, especially in weak TPSSs. This optimization can help to shorten the interval of adjacent trains, and is beneficial to sufficient PSC utilization and enhancement of the carrying capacity</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Gómez-Expósito</a:t>
            </a:r>
            <a:r>
              <a:rPr lang="en-IN" sz="1600" dirty="0" smtClean="0">
                <a:latin typeface="Times New Roman" pitchFamily="18" charset="0"/>
                <a:cs typeface="Times New Roman" pitchFamily="18" charset="0"/>
              </a:rPr>
              <a:t>, A.; Mauricio, J.M.; </a:t>
            </a:r>
            <a:r>
              <a:rPr lang="en-IN" sz="1600" dirty="0" err="1" smtClean="0">
                <a:latin typeface="Times New Roman" pitchFamily="18" charset="0"/>
                <a:cs typeface="Times New Roman" pitchFamily="18" charset="0"/>
              </a:rPr>
              <a:t>Maza</a:t>
            </a:r>
            <a:r>
              <a:rPr lang="en-IN" sz="1600" dirty="0" smtClean="0">
                <a:latin typeface="Times New Roman" pitchFamily="18" charset="0"/>
                <a:cs typeface="Times New Roman" pitchFamily="18" charset="0"/>
              </a:rPr>
              <a:t>-Ortega, J.M. VSC-based MVDC railway electrification system. IEEE Trans. Power </a:t>
            </a:r>
            <a:r>
              <a:rPr lang="en-IN" sz="1600" dirty="0" err="1" smtClean="0">
                <a:latin typeface="Times New Roman" pitchFamily="18" charset="0"/>
                <a:cs typeface="Times New Roman" pitchFamily="18" charset="0"/>
              </a:rPr>
              <a:t>Deliv</a:t>
            </a:r>
            <a:r>
              <a:rPr lang="en-IN" sz="1600" dirty="0" smtClean="0">
                <a:latin typeface="Times New Roman" pitchFamily="18" charset="0"/>
                <a:cs typeface="Times New Roman" pitchFamily="18" charset="0"/>
              </a:rPr>
              <a:t>. 2014, 29, 422–431.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Östlund</a:t>
            </a:r>
            <a:r>
              <a:rPr lang="en-IN" sz="1600" dirty="0" smtClean="0">
                <a:latin typeface="Times New Roman" pitchFamily="18" charset="0"/>
                <a:cs typeface="Times New Roman" pitchFamily="18" charset="0"/>
              </a:rPr>
              <a:t>, S. Rail power supplies going more power electronic. IEEE </a:t>
            </a:r>
            <a:r>
              <a:rPr lang="en-IN" sz="1600" dirty="0" err="1" smtClean="0">
                <a:latin typeface="Times New Roman" pitchFamily="18" charset="0"/>
                <a:cs typeface="Times New Roman" pitchFamily="18" charset="0"/>
              </a:rPr>
              <a:t>Electr</a:t>
            </a:r>
            <a:r>
              <a:rPr lang="en-IN" sz="1600" dirty="0" smtClean="0">
                <a:latin typeface="Times New Roman" pitchFamily="18" charset="0"/>
                <a:cs typeface="Times New Roman" pitchFamily="18" charset="0"/>
              </a:rPr>
              <a:t>. Mag. 2014, 2, 4–60.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Raygani</a:t>
            </a:r>
            <a:r>
              <a:rPr lang="en-IN" sz="1600" dirty="0" smtClean="0">
                <a:latin typeface="Times New Roman" pitchFamily="18" charset="0"/>
                <a:cs typeface="Times New Roman" pitchFamily="18" charset="0"/>
              </a:rPr>
              <a:t>, S.V.; </a:t>
            </a:r>
            <a:r>
              <a:rPr lang="en-IN" sz="1600" dirty="0" err="1" smtClean="0">
                <a:latin typeface="Times New Roman" pitchFamily="18" charset="0"/>
                <a:cs typeface="Times New Roman" pitchFamily="18" charset="0"/>
              </a:rPr>
              <a:t>Tahavorgar</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Fazel</a:t>
            </a:r>
            <a:r>
              <a:rPr lang="en-IN" sz="1600" dirty="0" smtClean="0">
                <a:latin typeface="Times New Roman" pitchFamily="18" charset="0"/>
                <a:cs typeface="Times New Roman" pitchFamily="18" charset="0"/>
              </a:rPr>
              <a:t>, S.S.; </a:t>
            </a:r>
            <a:r>
              <a:rPr lang="en-IN" sz="1600" dirty="0" err="1" smtClean="0">
                <a:latin typeface="Times New Roman" pitchFamily="18" charset="0"/>
                <a:cs typeface="Times New Roman" pitchFamily="18" charset="0"/>
              </a:rPr>
              <a:t>Moaveni</a:t>
            </a:r>
            <a:r>
              <a:rPr lang="en-IN" sz="1600" dirty="0" smtClean="0">
                <a:latin typeface="Times New Roman" pitchFamily="18" charset="0"/>
                <a:cs typeface="Times New Roman" pitchFamily="18" charset="0"/>
              </a:rPr>
              <a:t>, B. Load flow analysis and future development study for an AC electric railway. IET </a:t>
            </a:r>
            <a:r>
              <a:rPr lang="en-IN" sz="1600" dirty="0" err="1" smtClean="0">
                <a:latin typeface="Times New Roman" pitchFamily="18" charset="0"/>
                <a:cs typeface="Times New Roman" pitchFamily="18" charset="0"/>
              </a:rPr>
              <a:t>Electr</a:t>
            </a:r>
            <a:r>
              <a:rPr lang="en-IN" sz="1600" dirty="0" smtClean="0">
                <a:latin typeface="Times New Roman" pitchFamily="18" charset="0"/>
                <a:cs typeface="Times New Roman" pitchFamily="18" charset="0"/>
              </a:rPr>
              <a:t>. Syst. Transp. 2012, 2, 139–147.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Song, K.J.; Wu, M.L.; </a:t>
            </a:r>
            <a:r>
              <a:rPr lang="en-IN" sz="1600" dirty="0" err="1" smtClean="0">
                <a:latin typeface="Times New Roman" pitchFamily="18" charset="0"/>
                <a:cs typeface="Times New Roman" pitchFamily="18" charset="0"/>
              </a:rPr>
              <a:t>Agelidis</a:t>
            </a:r>
            <a:r>
              <a:rPr lang="en-IN" sz="1600" dirty="0" smtClean="0">
                <a:latin typeface="Times New Roman" pitchFamily="18" charset="0"/>
                <a:cs typeface="Times New Roman" pitchFamily="18" charset="0"/>
              </a:rPr>
              <a:t>, V.G.; Wang, H. Line current harmonics of three-level neutral-point-clamped electric multiple unit rectifiers: Analysis, simulation and testing. IET Power Electron. 2014, 7, 1850–1858.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Zhao, N.; Roberts, C.; </a:t>
            </a:r>
            <a:r>
              <a:rPr lang="en-IN" sz="1600" dirty="0" err="1" smtClean="0">
                <a:latin typeface="Times New Roman" pitchFamily="18" charset="0"/>
                <a:cs typeface="Times New Roman" pitchFamily="18" charset="0"/>
              </a:rPr>
              <a:t>Hillmansen</a:t>
            </a:r>
            <a:r>
              <a:rPr lang="en-IN" sz="1600" dirty="0" smtClean="0">
                <a:latin typeface="Times New Roman" pitchFamily="18" charset="0"/>
                <a:cs typeface="Times New Roman" pitchFamily="18" charset="0"/>
              </a:rPr>
              <a:t>, S.; Nicholson, G. A multiple train trajectory optimization to minimize energy consumption and delay. IEEE Trans.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Transp. Syst. 2015, 16, 2363–2372.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Wang, K.; Zhou, F.; Chen, J.Y.; Zhou, G.P. Capacity improvement based on power accommodation STATCOM for traction power supply. </a:t>
            </a:r>
            <a:r>
              <a:rPr lang="en-IN" sz="1600" dirty="0" err="1" smtClean="0">
                <a:latin typeface="Times New Roman" pitchFamily="18" charset="0"/>
                <a:cs typeface="Times New Roman" pitchFamily="18" charset="0"/>
              </a:rPr>
              <a:t>Electr</a:t>
            </a:r>
            <a:r>
              <a:rPr lang="en-IN" sz="1600" dirty="0" smtClean="0">
                <a:latin typeface="Times New Roman" pitchFamily="18" charset="0"/>
                <a:cs typeface="Times New Roman" pitchFamily="18" charset="0"/>
              </a:rPr>
              <a:t>. Power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Equip. 2012, 32, 44–49.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Battistelli</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Pagano</a:t>
            </a:r>
            <a:r>
              <a:rPr lang="en-IN" sz="1600" dirty="0" smtClean="0">
                <a:latin typeface="Times New Roman" pitchFamily="18" charset="0"/>
                <a:cs typeface="Times New Roman" pitchFamily="18" charset="0"/>
              </a:rPr>
              <a:t>, M.; Proto, D. 2 × 25-kV 50 Hz high-speed traction power system: Short-circuit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IEEE Trans. Power </a:t>
            </a:r>
            <a:r>
              <a:rPr lang="en-IN" sz="1600" dirty="0" err="1" smtClean="0">
                <a:latin typeface="Times New Roman" pitchFamily="18" charset="0"/>
                <a:cs typeface="Times New Roman" pitchFamily="18" charset="0"/>
              </a:rPr>
              <a:t>Deliv</a:t>
            </a:r>
            <a:r>
              <a:rPr lang="en-IN" sz="1600" dirty="0" smtClean="0">
                <a:latin typeface="Times New Roman" pitchFamily="18" charset="0"/>
                <a:cs typeface="Times New Roman" pitchFamily="18" charset="0"/>
              </a:rPr>
              <a:t>. 2011, 26, 1459–1466.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Venikov</a:t>
            </a:r>
            <a:r>
              <a:rPr lang="en-IN" sz="1600" dirty="0" smtClean="0">
                <a:latin typeface="Times New Roman" pitchFamily="18" charset="0"/>
                <a:cs typeface="Times New Roman" pitchFamily="18" charset="0"/>
              </a:rPr>
              <a:t>, V.A.; </a:t>
            </a:r>
            <a:r>
              <a:rPr lang="en-IN" sz="1600" dirty="0" err="1" smtClean="0">
                <a:latin typeface="Times New Roman" pitchFamily="18" charset="0"/>
                <a:cs typeface="Times New Roman" pitchFamily="18" charset="0"/>
              </a:rPr>
              <a:t>Stroev</a:t>
            </a:r>
            <a:r>
              <a:rPr lang="en-IN" sz="1600" dirty="0" smtClean="0">
                <a:latin typeface="Times New Roman" pitchFamily="18" charset="0"/>
                <a:cs typeface="Times New Roman" pitchFamily="18" charset="0"/>
              </a:rPr>
              <a:t>, V.A.; </a:t>
            </a:r>
            <a:r>
              <a:rPr lang="en-IN" sz="1600" dirty="0" err="1" smtClean="0">
                <a:latin typeface="Times New Roman" pitchFamily="18" charset="0"/>
                <a:cs typeface="Times New Roman" pitchFamily="18" charset="0"/>
              </a:rPr>
              <a:t>Idelchick</a:t>
            </a:r>
            <a:r>
              <a:rPr lang="en-IN" sz="1600" dirty="0" smtClean="0">
                <a:latin typeface="Times New Roman" pitchFamily="18" charset="0"/>
                <a:cs typeface="Times New Roman" pitchFamily="18" charset="0"/>
              </a:rPr>
              <a:t>, V.I.; </a:t>
            </a:r>
            <a:r>
              <a:rPr lang="en-IN" sz="1600" dirty="0" err="1" smtClean="0">
                <a:latin typeface="Times New Roman" pitchFamily="18" charset="0"/>
                <a:cs typeface="Times New Roman" pitchFamily="18" charset="0"/>
              </a:rPr>
              <a:t>Tarasov</a:t>
            </a:r>
            <a:r>
              <a:rPr lang="en-IN" sz="1600" dirty="0" smtClean="0">
                <a:latin typeface="Times New Roman" pitchFamily="18" charset="0"/>
                <a:cs typeface="Times New Roman" pitchFamily="18" charset="0"/>
              </a:rPr>
              <a:t>, V.I. Estimation of electrical power system steady-state stability in load flow calculations. IEEE Trans. Power </a:t>
            </a:r>
            <a:r>
              <a:rPr lang="en-IN" sz="1600" dirty="0" err="1" smtClean="0">
                <a:latin typeface="Times New Roman" pitchFamily="18" charset="0"/>
                <a:cs typeface="Times New Roman" pitchFamily="18" charset="0"/>
              </a:rPr>
              <a:t>Appar</a:t>
            </a:r>
            <a:r>
              <a:rPr lang="en-IN" sz="1600" dirty="0" smtClean="0">
                <a:latin typeface="Times New Roman" pitchFamily="18" charset="0"/>
                <a:cs typeface="Times New Roman" pitchFamily="18" charset="0"/>
              </a:rPr>
              <a:t>. Syst. 1975, 94, 1034–1041.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Gravener</a:t>
            </a:r>
            <a:r>
              <a:rPr lang="en-IN" sz="1600" dirty="0" smtClean="0">
                <a:latin typeface="Times New Roman" pitchFamily="18" charset="0"/>
                <a:cs typeface="Times New Roman" pitchFamily="18" charset="0"/>
              </a:rPr>
              <a:t>, M.H.; </a:t>
            </a:r>
            <a:r>
              <a:rPr lang="en-IN" sz="1600" dirty="0" err="1" smtClean="0">
                <a:latin typeface="Times New Roman" pitchFamily="18" charset="0"/>
                <a:cs typeface="Times New Roman" pitchFamily="18" charset="0"/>
              </a:rPr>
              <a:t>Nwankpa</a:t>
            </a:r>
            <a:r>
              <a:rPr lang="en-IN" sz="1600" dirty="0" smtClean="0">
                <a:latin typeface="Times New Roman" pitchFamily="18" charset="0"/>
                <a:cs typeface="Times New Roman" pitchFamily="18" charset="0"/>
              </a:rPr>
              <a:t>, C. Available transfer capability and first order sensitivity. IEEE Trans. Power Syst. 1999, 14, 512–518.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Ou</a:t>
            </a:r>
            <a:r>
              <a:rPr lang="en-IN" sz="1600" dirty="0" smtClean="0">
                <a:latin typeface="Times New Roman" pitchFamily="18" charset="0"/>
                <a:cs typeface="Times New Roman" pitchFamily="18" charset="0"/>
              </a:rPr>
              <a:t>, Y.; Singh, C. Assessment of available transfer capability and margins. IEEE Trans. Power Syst. 2002, 17, 463–468.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1296</TotalTime>
  <Words>1502</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Modelling on Novel Cable Traction Power Supply System and Power Distribution Analysis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2021-05-31T08:07:17Z</dcterms:modified>
</cp:coreProperties>
</file>