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5/31/2021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5/31/2021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5/31/2021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5/31/2021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5/31/2021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5/31/2021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5/31/2021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5/31/2021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5/31/2021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5/31/2021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5/31/2021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5/31/2021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5/31/2021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fontScale="90000"/>
          </a:bodyPr>
          <a:lstStyle/>
          <a:p>
            <a:pPr algn="ctr"/>
            <a:r>
              <a:rPr lang="en-IN" b="1" dirty="0" smtClean="0">
                <a:latin typeface="Times New Roman" pitchFamily="18" charset="0"/>
                <a:cs typeface="Times New Roman" pitchFamily="18" charset="0"/>
              </a:rPr>
              <a:t>Improving the Energy-Conversion Efficiency of a PV-TE System with an Intelligent Power-Track Switching Technique and Efficient Thermal-Management Scheme</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A photovoltaic-thermoelectric (PV-TE) hybrid system can be used for efficient thermal energy utilization from the generated waste heat in PV device. In this paper, an efficient PV-TE hybrid System with intelligent power-track switching technique and thermal management based on energy conversion is proposed. To make the output power of PV-TE system stable and normalized, an incorporated stable-voltage circuit is designed based on energy conversion. In addition, a control-and-monitoring strategy is launched in the system to realize the normal collecting for the output power of PV-TE system. Finally, a battery protection circuit is performed to ensure that the energy converted by the entire system is effectively stored. The experimental results show that more electrical energy about 84034J was obtained with our energy harvesting system than that of a single photovoltaic cell. Besides, the thermal gradient of photovoltaic cells is indirectly reduced the operation of the whole system is automatically monitored due to the proposed intelligent power-track switching technique.</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These systems have gained recognition in recent times, and noticeable scientific works have aimed at making PV-TEG systems more dependable and feasible. </a:t>
            </a:r>
          </a:p>
          <a:p>
            <a:pPr algn="just">
              <a:lnSpc>
                <a:spcPct val="150000"/>
              </a:lnSpc>
            </a:pPr>
            <a:r>
              <a:rPr lang="en-IN" sz="2000" dirty="0" smtClean="0">
                <a:latin typeface="Times New Roman" pitchFamily="18" charset="0"/>
                <a:cs typeface="Times New Roman" pitchFamily="18" charset="0"/>
              </a:rPr>
              <a:t>Both experimental and analytical studies on the hybrid system's performance improvement have been technically reviewed in this paper. </a:t>
            </a:r>
          </a:p>
          <a:p>
            <a:pPr algn="just">
              <a:lnSpc>
                <a:spcPct val="150000"/>
              </a:lnSpc>
            </a:pPr>
            <a:r>
              <a:rPr lang="en-IN" sz="2000" dirty="0" smtClean="0">
                <a:latin typeface="Times New Roman" pitchFamily="18" charset="0"/>
                <a:cs typeface="Times New Roman" pitchFamily="18" charset="0"/>
              </a:rPr>
              <a:t>In general, the cold side of the TEG is cooled using various techniques to maintain a large temperature difference in the TEG.</a:t>
            </a:r>
          </a:p>
          <a:p>
            <a:pPr algn="just">
              <a:lnSpc>
                <a:spcPct val="150000"/>
              </a:lnSpc>
            </a:pPr>
            <a:r>
              <a:rPr lang="en-IN" sz="2000" dirty="0" smtClean="0">
                <a:latin typeface="Times New Roman" pitchFamily="18" charset="0"/>
                <a:cs typeface="Times New Roman" pitchFamily="18" charset="0"/>
              </a:rPr>
              <a:t>By increasing the hot junction temperature, the TEG temperature difference can also be increased. However, only a few PVTEG system configurations use this technique to maintain the temperature gradient.</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electric power generation around the world is changing towards the environmentally friendly because the use of conventional source-based power generation causes more environmental issues, such as the emission of greenhouse gases, global warming, and air pollution. </a:t>
            </a:r>
          </a:p>
          <a:p>
            <a:pPr algn="just">
              <a:lnSpc>
                <a:spcPct val="150000"/>
              </a:lnSpc>
            </a:pPr>
            <a:r>
              <a:rPr lang="en-IN" sz="2000" dirty="0" smtClean="0">
                <a:latin typeface="Times New Roman" pitchFamily="18" charset="0"/>
                <a:cs typeface="Times New Roman" pitchFamily="18" charset="0"/>
              </a:rPr>
              <a:t>Therefore, the use of renewable energy sources becomes essential to minimize the damages to the environmental and to protect human health.</a:t>
            </a:r>
          </a:p>
          <a:p>
            <a:pPr algn="just">
              <a:lnSpc>
                <a:spcPct val="150000"/>
              </a:lnSpc>
            </a:pPr>
            <a:r>
              <a:rPr lang="en-IN" sz="2000" dirty="0" smtClean="0">
                <a:latin typeface="Times New Roman" pitchFamily="18" charset="0"/>
                <a:cs typeface="Times New Roman" pitchFamily="18" charset="0"/>
              </a:rPr>
              <a:t>The waste heat due to solar irradiation will increase the PV cell temperature above the ambient level, which causes the power conversion efficiency of the PV cells to reduce at a considerable level.</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method's maximum electrical efficiency was 17.448% at 2 KΩ electrical load resistance, 229.698 W/m2 irradiances, 3.083 mm TE module height value, and 303 to 353 K ambient temperature values for optimum operating parameters. </a:t>
            </a:r>
          </a:p>
          <a:p>
            <a:pPr algn="just">
              <a:lnSpc>
                <a:spcPct val="150000"/>
              </a:lnSpc>
            </a:pPr>
            <a:r>
              <a:rPr lang="en-IN" sz="2000" dirty="0" smtClean="0">
                <a:latin typeface="Times New Roman" pitchFamily="18" charset="0"/>
                <a:cs typeface="Times New Roman" pitchFamily="18" charset="0"/>
              </a:rPr>
              <a:t>The MPPT controller was attached to the system to maximise the energy output from TEG and PV systems separately. </a:t>
            </a:r>
          </a:p>
          <a:p>
            <a:pPr algn="just">
              <a:lnSpc>
                <a:spcPct val="150000"/>
              </a:lnSpc>
            </a:pPr>
            <a:r>
              <a:rPr lang="en-IN" sz="2000" dirty="0" smtClean="0">
                <a:latin typeface="Times New Roman" pitchFamily="18" charset="0"/>
                <a:cs typeface="Times New Roman" pitchFamily="18" charset="0"/>
              </a:rPr>
              <a:t>For the PV, the MPPT was employed based on power versus voltage characteristics (</a:t>
            </a:r>
            <a:r>
              <a:rPr lang="en-IN" sz="2000" dirty="0" err="1" smtClean="0">
                <a:latin typeface="Times New Roman" pitchFamily="18" charset="0"/>
                <a:cs typeface="Times New Roman" pitchFamily="18" charset="0"/>
              </a:rPr>
              <a:t>Javed</a:t>
            </a:r>
            <a:r>
              <a:rPr lang="en-IN" sz="2000" dirty="0" smtClean="0">
                <a:latin typeface="Times New Roman" pitchFamily="18" charset="0"/>
                <a:cs typeface="Times New Roman" pitchFamily="18" charset="0"/>
              </a:rPr>
              <a:t> et al., 2018). While power versus current characteristics for the TEG. </a:t>
            </a:r>
          </a:p>
          <a:p>
            <a:pPr algn="just">
              <a:lnSpc>
                <a:spcPct val="150000"/>
              </a:lnSpc>
            </a:pPr>
            <a:r>
              <a:rPr lang="en-IN" sz="2000" dirty="0" smtClean="0">
                <a:latin typeface="Times New Roman" pitchFamily="18" charset="0"/>
                <a:cs typeface="Times New Roman" pitchFamily="18" charset="0"/>
              </a:rPr>
              <a:t>For TE, the MPPT was used based on power versus current TEG characteristics (</a:t>
            </a:r>
            <a:r>
              <a:rPr lang="en-IN" sz="2000" dirty="0" err="1" smtClean="0">
                <a:latin typeface="Times New Roman" pitchFamily="18" charset="0"/>
                <a:cs typeface="Times New Roman" pitchFamily="18" charset="0"/>
              </a:rPr>
              <a:t>Amaral</a:t>
            </a:r>
            <a:r>
              <a:rPr lang="en-IN" sz="2000" dirty="0" smtClean="0">
                <a:latin typeface="Times New Roman" pitchFamily="18" charset="0"/>
                <a:cs typeface="Times New Roman" pitchFamily="18" charset="0"/>
              </a:rPr>
              <a:t> et al., 2014). </a:t>
            </a:r>
            <a:r>
              <a:rPr lang="en-IN" sz="2000" dirty="0" err="1" smtClean="0">
                <a:latin typeface="Times New Roman" pitchFamily="18" charset="0"/>
                <a:cs typeface="Times New Roman" pitchFamily="18" charset="0"/>
              </a:rPr>
              <a:t>Luo</a:t>
            </a:r>
            <a:r>
              <a:rPr lang="en-IN" sz="2000" dirty="0" smtClean="0">
                <a:latin typeface="Times New Roman" pitchFamily="18" charset="0"/>
                <a:cs typeface="Times New Roman" pitchFamily="18" charset="0"/>
              </a:rPr>
              <a:t> et al. (2020) presented the proposed system’s layout.</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In this paper, the design and performance investigation of the hybrid photovoltaic– thermoelectric generator (PV–TEG) system with an enhanced fractional order fuzzy logic controller (FOFLC)-based maximum power point tracking (MPPT) technique is presented.</a:t>
            </a:r>
          </a:p>
          <a:p>
            <a:pPr algn="just">
              <a:lnSpc>
                <a:spcPct val="150000"/>
              </a:lnSpc>
            </a:pPr>
            <a:r>
              <a:rPr lang="en-IN" sz="2000" dirty="0" smtClean="0">
                <a:latin typeface="Times New Roman" pitchFamily="18" charset="0"/>
                <a:cs typeface="Times New Roman" pitchFamily="18" charset="0"/>
              </a:rPr>
              <a:t>The performance of the proposed MPPT technique is studied for the PV–TEG hybrid energy module under various thermal and electrical operating conditions using a MATLAB software-based simulation.</a:t>
            </a:r>
          </a:p>
          <a:p>
            <a:pPr algn="just">
              <a:lnSpc>
                <a:spcPct val="150000"/>
              </a:lnSpc>
            </a:pPr>
            <a:r>
              <a:rPr lang="en-IN" sz="2000" dirty="0" smtClean="0">
                <a:latin typeface="Times New Roman" pitchFamily="18" charset="0"/>
                <a:cs typeface="Times New Roman" pitchFamily="18" charset="0"/>
              </a:rPr>
              <a:t>The energy conversion efficiency of TEGs is usually around 5–10% ; the efficiency level can be improved by enhancing the electrical and/or thermal performance of the TEs.</a:t>
            </a:r>
          </a:p>
          <a:p>
            <a:pPr algn="just">
              <a:lnSpc>
                <a:spcPct val="150000"/>
              </a:lnSpc>
            </a:pPr>
            <a:r>
              <a:rPr lang="en-IN" sz="2000" dirty="0" smtClean="0">
                <a:latin typeface="Times New Roman" pitchFamily="18" charset="0"/>
                <a:cs typeface="Times New Roman" pitchFamily="18" charset="0"/>
              </a:rPr>
              <a:t>The assessment conducted in based on the commercial data proved that the PV–TEG module will improve the system performance compared to the individual PV array.</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482850"/>
                <a:gridCol w="2762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The theoretical performance evaluation of hybrid PV-TEG system</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Babu, C.; Ponnambalam, P.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2E2E2E"/>
                          </a:solidFill>
                          <a:latin typeface="Times New Roman"/>
                          <a:ea typeface="Calibri"/>
                          <a:cs typeface="Latha"/>
                        </a:rPr>
                        <a:t>The photovoltaic (PV) module subjected to solar irradiation utilizes photon energy but also absorbs the heat energy. </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Feasibility of a photovoltaic thermoelectric generator: Performance analysis and simulation results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Attivissimo, F.; Di Nisio, A.; Lanzolla, A.M.L.; Paul, M.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describes a theoretical approach to evaluate the performance of a hybrid solar system made with photovoltaic cells and thermoelectric (TE) modules.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228850"/>
                <a:gridCol w="2914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Global advancement of cooling technologies for PV systems: A review</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 Hasanuzzaman, M.; Malek, A.B.M.A.; Islam, M.M.; Pandey, A.K.; Rahim, N.A.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 Most of the research goals were twofold, that is to enhance the efficiency of the solar PV systems and to ensure a longer life at the same time</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Characteristics analysis and parametric study of a thermoelectric generator by considering variable material properties and heat losses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Meng, J.H.; Zhang, X.X.; Wang, X.D.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b="0" dirty="0">
                          <a:solidFill>
                            <a:schemeClr val="tx1"/>
                          </a:solidFill>
                          <a:latin typeface="Times New Roman"/>
                          <a:ea typeface="Calibri"/>
                          <a:cs typeface="Latha"/>
                        </a:rPr>
                        <a:t>The output power and conversion efficiency </a:t>
                      </a:r>
                      <a:r>
                        <a:rPr lang="en-US" sz="2000" b="0" dirty="0" smtClean="0">
                          <a:solidFill>
                            <a:schemeClr val="tx1"/>
                          </a:solidFill>
                          <a:latin typeface="Times New Roman"/>
                          <a:ea typeface="Calibri"/>
                          <a:cs typeface="Latha"/>
                        </a:rPr>
                        <a:t>of</a:t>
                      </a:r>
                      <a:r>
                        <a:rPr lang="en-US" sz="2000" b="0" baseline="0" dirty="0" smtClean="0">
                          <a:solidFill>
                            <a:schemeClr val="tx1"/>
                          </a:solidFill>
                          <a:latin typeface="Times New Roman"/>
                          <a:ea typeface="Calibri"/>
                          <a:cs typeface="Latha"/>
                        </a:rPr>
                        <a:t> </a:t>
                      </a:r>
                      <a:r>
                        <a:rPr lang="en-US" sz="2000" b="0" dirty="0" smtClean="0">
                          <a:solidFill>
                            <a:schemeClr val="tx1"/>
                          </a:solidFill>
                          <a:latin typeface="Times New Roman"/>
                          <a:ea typeface="Calibri"/>
                          <a:cs typeface="Latha"/>
                        </a:rPr>
                        <a:t>the</a:t>
                      </a:r>
                      <a:r>
                        <a:rPr lang="en-US" sz="2000" b="0" dirty="0">
                          <a:solidFill>
                            <a:schemeClr val="tx1"/>
                          </a:solidFill>
                          <a:latin typeface="Times New Roman"/>
                          <a:ea typeface="Calibri"/>
                          <a:cs typeface="Latha"/>
                        </a:rPr>
                        <a:t> </a:t>
                      </a:r>
                      <a:r>
                        <a:rPr lang="en-US" sz="2000" b="0" u="sng" dirty="0">
                          <a:solidFill>
                            <a:schemeClr val="tx1"/>
                          </a:solidFill>
                          <a:latin typeface="Times New Roman"/>
                          <a:ea typeface="Calibri"/>
                          <a:cs typeface="Latha"/>
                        </a:rPr>
                        <a:t>thermoelectric</a:t>
                      </a:r>
                      <a:r>
                        <a:rPr lang="en-US" sz="2000" b="0" dirty="0">
                          <a:solidFill>
                            <a:schemeClr val="tx1"/>
                          </a:solidFill>
                          <a:latin typeface="Times New Roman"/>
                          <a:ea typeface="Calibri"/>
                          <a:cs typeface="Latha"/>
                        </a:rPr>
                        <a:t> generator (TEG) are closely related to not only the materials properties but also the geometric structure. </a:t>
                      </a:r>
                      <a:endParaRPr lang="en-IN" sz="2000" b="0" dirty="0">
                        <a:solidFill>
                          <a:schemeClr val="tx1"/>
                        </a:solidFill>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3.jpg"/>
          <p:cNvPicPr>
            <a:picLocks noGrp="1" noChangeAspect="1" noChangeArrowheads="1"/>
          </p:cNvPicPr>
          <p:nvPr>
            <p:ph idx="1"/>
          </p:nvPr>
        </p:nvPicPr>
        <p:blipFill>
          <a:blip r:embed="rId2"/>
          <a:srcRect/>
          <a:stretch>
            <a:fillRect/>
          </a:stretch>
        </p:blipFill>
        <p:spPr bwMode="auto">
          <a:xfrm>
            <a:off x="1828800" y="1600200"/>
            <a:ext cx="6705600" cy="44196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228600"/>
            <a:ext cx="7498080" cy="960438"/>
          </a:xfrm>
        </p:spPr>
        <p:txBody>
          <a:bodyPr/>
          <a:lstStyle/>
          <a:p>
            <a:r>
              <a:rPr lang="en-US" dirty="0" smtClean="0"/>
              <a:t>CONCLUTION</a:t>
            </a:r>
            <a:endParaRPr lang="en-US" dirty="0"/>
          </a:p>
        </p:txBody>
      </p:sp>
      <p:sp>
        <p:nvSpPr>
          <p:cNvPr id="3" name="Content Placeholder 2"/>
          <p:cNvSpPr>
            <a:spLocks noGrp="1"/>
          </p:cNvSpPr>
          <p:nvPr>
            <p:ph idx="1"/>
          </p:nvPr>
        </p:nvSpPr>
        <p:spPr>
          <a:xfrm>
            <a:off x="1295400" y="990600"/>
            <a:ext cx="7498080" cy="4800600"/>
          </a:xfrm>
        </p:spPr>
        <p:txBody>
          <a:bodyPr>
            <a:noAutofit/>
          </a:bodyPr>
          <a:lstStyle/>
          <a:p>
            <a:pPr algn="just">
              <a:lnSpc>
                <a:spcPct val="150000"/>
              </a:lnSpc>
              <a:buNone/>
            </a:pPr>
            <a:r>
              <a:rPr lang="en-IN" sz="1800" dirty="0" smtClean="0">
                <a:latin typeface="Times New Roman" pitchFamily="18" charset="0"/>
                <a:cs typeface="Times New Roman" pitchFamily="18" charset="0"/>
              </a:rPr>
              <a:t>   A novel FOFLC-based MPP tracking technique for the hybrid PV–TEG renewable energy system was proposed. The variable INC method of MPPT control was employed using the FOFLC for fast and accurate tracking and minimizing the power losses. The model of the PV and TEG was developed using the theoretical background; the </a:t>
            </a:r>
            <a:r>
              <a:rPr lang="en-IN" sz="1800" dirty="0" err="1" smtClean="0">
                <a:latin typeface="Times New Roman" pitchFamily="18" charset="0"/>
                <a:cs typeface="Times New Roman" pitchFamily="18" charset="0"/>
              </a:rPr>
              <a:t>seriesconnected</a:t>
            </a:r>
            <a:r>
              <a:rPr lang="en-IN" sz="1800" dirty="0" smtClean="0">
                <a:latin typeface="Times New Roman" pitchFamily="18" charset="0"/>
                <a:cs typeface="Times New Roman" pitchFamily="18" charset="0"/>
              </a:rPr>
              <a:t> PV and TEG energy module was used for investigating the proposed MPPT control scheme. The results of the investigation confirmed that the hybrid energy system with the proposed FOFLC-based MPP tracking technique can harvest the maximum power output under varying environmental conditions. Moreover, the MPP tracking ability of the proposed MPPT control technique was compared with the conventional P&amp;O and FLC-based P&amp;O tracking techniques; the comparison results proved that the proposed control technique has better performance in terms of speed and accuracy.</a:t>
            </a:r>
            <a:endParaRPr lang="en-US" sz="18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t>
            </a:r>
            <a:r>
              <a:rPr lang="en-IN" sz="1600" dirty="0" err="1" smtClean="0">
                <a:latin typeface="Times New Roman" pitchFamily="18" charset="0"/>
                <a:cs typeface="Times New Roman" pitchFamily="18" charset="0"/>
              </a:rPr>
              <a:t>Babu</a:t>
            </a:r>
            <a:r>
              <a:rPr lang="en-IN" sz="1600" dirty="0" smtClean="0">
                <a:latin typeface="Times New Roman" pitchFamily="18" charset="0"/>
                <a:cs typeface="Times New Roman" pitchFamily="18" charset="0"/>
              </a:rPr>
              <a:t>, C.; </a:t>
            </a:r>
            <a:r>
              <a:rPr lang="en-IN" sz="1600" dirty="0" err="1" smtClean="0">
                <a:latin typeface="Times New Roman" pitchFamily="18" charset="0"/>
                <a:cs typeface="Times New Roman" pitchFamily="18" charset="0"/>
              </a:rPr>
              <a:t>Ponnambalam</a:t>
            </a:r>
            <a:r>
              <a:rPr lang="en-IN" sz="1600" dirty="0" smtClean="0">
                <a:latin typeface="Times New Roman" pitchFamily="18" charset="0"/>
                <a:cs typeface="Times New Roman" pitchFamily="18" charset="0"/>
              </a:rPr>
              <a:t>, P. The theoretical performance evaluation of hybrid PV-TEG system. Energy </a:t>
            </a:r>
            <a:r>
              <a:rPr lang="en-IN" sz="1600" dirty="0" err="1" smtClean="0">
                <a:latin typeface="Times New Roman" pitchFamily="18" charset="0"/>
                <a:cs typeface="Times New Roman" pitchFamily="18" charset="0"/>
              </a:rPr>
              <a:t>Convers</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Manag</a:t>
            </a:r>
            <a:r>
              <a:rPr lang="en-IN" sz="1600" dirty="0" smtClean="0">
                <a:latin typeface="Times New Roman" pitchFamily="18" charset="0"/>
                <a:cs typeface="Times New Roman" pitchFamily="18" charset="0"/>
              </a:rPr>
              <a:t>. 2018, 173, 450–460.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p>
          <a:p>
            <a:pPr algn="just">
              <a:lnSpc>
                <a:spcPct val="160000"/>
              </a:lnSpc>
            </a:pPr>
            <a:r>
              <a:rPr lang="en-IN" sz="1600" dirty="0" smtClean="0">
                <a:latin typeface="Times New Roman" pitchFamily="18" charset="0"/>
                <a:cs typeface="Times New Roman" pitchFamily="18" charset="0"/>
              </a:rPr>
              <a:t>2. </a:t>
            </a:r>
            <a:r>
              <a:rPr lang="en-IN" sz="1600" dirty="0" err="1" smtClean="0">
                <a:latin typeface="Times New Roman" pitchFamily="18" charset="0"/>
                <a:cs typeface="Times New Roman" pitchFamily="18" charset="0"/>
              </a:rPr>
              <a:t>Attivissimo</a:t>
            </a:r>
            <a:r>
              <a:rPr lang="en-IN" sz="1600" dirty="0" smtClean="0">
                <a:latin typeface="Times New Roman" pitchFamily="18" charset="0"/>
                <a:cs typeface="Times New Roman" pitchFamily="18" charset="0"/>
              </a:rPr>
              <a:t>, F.; Di </a:t>
            </a:r>
            <a:r>
              <a:rPr lang="en-IN" sz="1600" dirty="0" err="1" smtClean="0">
                <a:latin typeface="Times New Roman" pitchFamily="18" charset="0"/>
                <a:cs typeface="Times New Roman" pitchFamily="18" charset="0"/>
              </a:rPr>
              <a:t>Nisio</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Lanzolla</a:t>
            </a:r>
            <a:r>
              <a:rPr lang="en-IN" sz="1600" dirty="0" smtClean="0">
                <a:latin typeface="Times New Roman" pitchFamily="18" charset="0"/>
                <a:cs typeface="Times New Roman" pitchFamily="18" charset="0"/>
              </a:rPr>
              <a:t>, A.M.L.; Paul, M. Feasibility of a photovoltaic thermoelectric generator: Performance analysis and simulation results. IEEE Trans. </a:t>
            </a:r>
            <a:r>
              <a:rPr lang="en-IN" sz="1600" dirty="0" err="1" smtClean="0">
                <a:latin typeface="Times New Roman" pitchFamily="18" charset="0"/>
                <a:cs typeface="Times New Roman" pitchFamily="18" charset="0"/>
              </a:rPr>
              <a:t>Instrum</a:t>
            </a:r>
            <a:r>
              <a:rPr lang="en-IN" sz="1600" dirty="0" smtClean="0">
                <a:latin typeface="Times New Roman" pitchFamily="18" charset="0"/>
                <a:cs typeface="Times New Roman" pitchFamily="18" charset="0"/>
              </a:rPr>
              <a:t>. Meas. 2015, 64, 1158–1169.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p>
          <a:p>
            <a:pPr algn="just">
              <a:lnSpc>
                <a:spcPct val="160000"/>
              </a:lnSpc>
            </a:pPr>
            <a:r>
              <a:rPr lang="en-IN" sz="1600" dirty="0" smtClean="0">
                <a:latin typeface="Times New Roman" pitchFamily="18" charset="0"/>
                <a:cs typeface="Times New Roman" pitchFamily="18" charset="0"/>
              </a:rPr>
              <a:t>3. </a:t>
            </a:r>
            <a:r>
              <a:rPr lang="en-IN" sz="1600" dirty="0" err="1" smtClean="0">
                <a:latin typeface="Times New Roman" pitchFamily="18" charset="0"/>
                <a:cs typeface="Times New Roman" pitchFamily="18" charset="0"/>
              </a:rPr>
              <a:t>Hasanuzzaman</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Malek</a:t>
            </a:r>
            <a:r>
              <a:rPr lang="en-IN" sz="1600" dirty="0" smtClean="0">
                <a:latin typeface="Times New Roman" pitchFamily="18" charset="0"/>
                <a:cs typeface="Times New Roman" pitchFamily="18" charset="0"/>
              </a:rPr>
              <a:t>, A.B.M.A.; Islam, M.M.; </a:t>
            </a:r>
            <a:r>
              <a:rPr lang="en-IN" sz="1600" dirty="0" err="1" smtClean="0">
                <a:latin typeface="Times New Roman" pitchFamily="18" charset="0"/>
                <a:cs typeface="Times New Roman" pitchFamily="18" charset="0"/>
              </a:rPr>
              <a:t>Pandey</a:t>
            </a:r>
            <a:r>
              <a:rPr lang="en-IN" sz="1600" dirty="0" smtClean="0">
                <a:latin typeface="Times New Roman" pitchFamily="18" charset="0"/>
                <a:cs typeface="Times New Roman" pitchFamily="18" charset="0"/>
              </a:rPr>
              <a:t>, A.K.; </a:t>
            </a:r>
            <a:r>
              <a:rPr lang="en-IN" sz="1600" dirty="0" err="1" smtClean="0">
                <a:latin typeface="Times New Roman" pitchFamily="18" charset="0"/>
                <a:cs typeface="Times New Roman" pitchFamily="18" charset="0"/>
              </a:rPr>
              <a:t>Rahim</a:t>
            </a:r>
            <a:r>
              <a:rPr lang="en-IN" sz="1600" dirty="0" smtClean="0">
                <a:latin typeface="Times New Roman" pitchFamily="18" charset="0"/>
                <a:cs typeface="Times New Roman" pitchFamily="18" charset="0"/>
              </a:rPr>
              <a:t>, N.A. Global advancement of cooling technologies for PV systems: A review. Sol. Energy 2016, 137, 25–45.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p>
          <a:p>
            <a:pPr algn="just">
              <a:lnSpc>
                <a:spcPct val="160000"/>
              </a:lnSpc>
            </a:pPr>
            <a:r>
              <a:rPr lang="en-IN" sz="1600" dirty="0" smtClean="0">
                <a:latin typeface="Times New Roman" pitchFamily="18" charset="0"/>
                <a:cs typeface="Times New Roman" pitchFamily="18" charset="0"/>
              </a:rPr>
              <a:t>4. </a:t>
            </a:r>
            <a:r>
              <a:rPr lang="en-IN" sz="1600" dirty="0" err="1" smtClean="0">
                <a:latin typeface="Times New Roman" pitchFamily="18" charset="0"/>
                <a:cs typeface="Times New Roman" pitchFamily="18" charset="0"/>
              </a:rPr>
              <a:t>Ahmet</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Kehinde</a:t>
            </a:r>
            <a:r>
              <a:rPr lang="en-IN" sz="1600" dirty="0" smtClean="0">
                <a:latin typeface="Times New Roman" pitchFamily="18" charset="0"/>
                <a:cs typeface="Times New Roman" pitchFamily="18" charset="0"/>
              </a:rPr>
              <a:t>, I.; </a:t>
            </a:r>
            <a:r>
              <a:rPr lang="en-IN" sz="1600" dirty="0" err="1" smtClean="0">
                <a:latin typeface="Times New Roman" pitchFamily="18" charset="0"/>
                <a:cs typeface="Times New Roman" pitchFamily="18" charset="0"/>
              </a:rPr>
              <a:t>Bekir</a:t>
            </a:r>
            <a:r>
              <a:rPr lang="en-IN" sz="1600" dirty="0" smtClean="0">
                <a:latin typeface="Times New Roman" pitchFamily="18" charset="0"/>
                <a:cs typeface="Times New Roman" pitchFamily="18" charset="0"/>
              </a:rPr>
              <a:t>, Y.; Abdullah, S. A review on the performance of photovoltaic/thermoelectric hybrid generators. Int. J. Energy Res. 2020, 44, 3365–3394. </a:t>
            </a:r>
          </a:p>
          <a:p>
            <a:pPr algn="just">
              <a:lnSpc>
                <a:spcPct val="160000"/>
              </a:lnSpc>
            </a:pPr>
            <a:r>
              <a:rPr lang="en-IN" sz="1600" dirty="0" smtClean="0">
                <a:latin typeface="Times New Roman" pitchFamily="18" charset="0"/>
                <a:cs typeface="Times New Roman" pitchFamily="18" charset="0"/>
              </a:rPr>
              <a:t>5. </a:t>
            </a:r>
            <a:r>
              <a:rPr lang="en-IN" sz="1600" dirty="0" err="1" smtClean="0">
                <a:latin typeface="Times New Roman" pitchFamily="18" charset="0"/>
                <a:cs typeface="Times New Roman" pitchFamily="18" charset="0"/>
              </a:rPr>
              <a:t>Meng</a:t>
            </a:r>
            <a:r>
              <a:rPr lang="en-IN" sz="1600" dirty="0" smtClean="0">
                <a:latin typeface="Times New Roman" pitchFamily="18" charset="0"/>
                <a:cs typeface="Times New Roman" pitchFamily="18" charset="0"/>
              </a:rPr>
              <a:t>, J.H.; Zhang, X.X.; Wang, X.D. Characteristics analysis and parametric study of a thermoelectric generator by considering variable material properties and heat losses. Int. J. Heat Mass Transf. 2015, 80, 227–235.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Laird, I.; Lu, D. High step-up DC/DC topology and MPPT algorithm for use with a thermoelectric generator. IEEE Trans. Power Electron. 2013, 28, 3147–3157.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p>
          <a:p>
            <a:pPr algn="just">
              <a:lnSpc>
                <a:spcPct val="170000"/>
              </a:lnSpc>
            </a:pPr>
            <a:r>
              <a:rPr lang="en-IN" sz="1600" dirty="0" smtClean="0">
                <a:latin typeface="Times New Roman" pitchFamily="18" charset="0"/>
                <a:cs typeface="Times New Roman" pitchFamily="18" charset="0"/>
              </a:rPr>
              <a:t>7. Hsiao, Y.Y.; Chang, W.C.; Chen, S.L. A Mathematic Model of Thermoelectric Module with Applications on Waste Heat Recovery from Automobile Engine. Energy 2010, 35, 1447–1454.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p>
          <a:p>
            <a:pPr algn="just">
              <a:lnSpc>
                <a:spcPct val="170000"/>
              </a:lnSpc>
            </a:pPr>
            <a:r>
              <a:rPr lang="en-IN" sz="1600" dirty="0" smtClean="0">
                <a:latin typeface="Times New Roman" pitchFamily="18" charset="0"/>
                <a:cs typeface="Times New Roman" pitchFamily="18" charset="0"/>
              </a:rPr>
              <a:t>8. </a:t>
            </a:r>
            <a:r>
              <a:rPr lang="en-IN" sz="1600" dirty="0" err="1" smtClean="0">
                <a:latin typeface="Times New Roman" pitchFamily="18" charset="0"/>
                <a:cs typeface="Times New Roman" pitchFamily="18" charset="0"/>
              </a:rPr>
              <a:t>McEnaney</a:t>
            </a:r>
            <a:r>
              <a:rPr lang="en-IN" sz="1600" dirty="0" smtClean="0">
                <a:latin typeface="Times New Roman" pitchFamily="18" charset="0"/>
                <a:cs typeface="Times New Roman" pitchFamily="18" charset="0"/>
              </a:rPr>
              <a:t>, K.; Kraemer, D.; </a:t>
            </a:r>
            <a:r>
              <a:rPr lang="en-IN" sz="1600" dirty="0" err="1" smtClean="0">
                <a:latin typeface="Times New Roman" pitchFamily="18" charset="0"/>
                <a:cs typeface="Times New Roman" pitchFamily="18" charset="0"/>
              </a:rPr>
              <a:t>Ren</a:t>
            </a:r>
            <a:r>
              <a:rPr lang="en-IN" sz="1600" dirty="0" smtClean="0">
                <a:latin typeface="Times New Roman" pitchFamily="18" charset="0"/>
                <a:cs typeface="Times New Roman" pitchFamily="18" charset="0"/>
              </a:rPr>
              <a:t>, Z.; Chen, G. </a:t>
            </a:r>
            <a:r>
              <a:rPr lang="en-IN" sz="1600" dirty="0" err="1" smtClean="0">
                <a:latin typeface="Times New Roman" pitchFamily="18" charset="0"/>
                <a:cs typeface="Times New Roman" pitchFamily="18" charset="0"/>
              </a:rPr>
              <a:t>Modeling</a:t>
            </a:r>
            <a:r>
              <a:rPr lang="en-IN" sz="1600" dirty="0" smtClean="0">
                <a:latin typeface="Times New Roman" pitchFamily="18" charset="0"/>
                <a:cs typeface="Times New Roman" pitchFamily="18" charset="0"/>
              </a:rPr>
              <a:t> of Concentrating Solar Thermoelectric Generators. J. Appl. Phys. 2011, 110, 074502.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p>
          <a:p>
            <a:pPr algn="just">
              <a:lnSpc>
                <a:spcPct val="170000"/>
              </a:lnSpc>
            </a:pPr>
            <a:r>
              <a:rPr lang="en-IN" sz="1600" dirty="0" smtClean="0">
                <a:latin typeface="Times New Roman" pitchFamily="18" charset="0"/>
                <a:cs typeface="Times New Roman" pitchFamily="18" charset="0"/>
              </a:rPr>
              <a:t>9. Kumar, S.; </a:t>
            </a:r>
            <a:r>
              <a:rPr lang="en-IN" sz="1600" dirty="0" err="1" smtClean="0">
                <a:latin typeface="Times New Roman" pitchFamily="18" charset="0"/>
                <a:cs typeface="Times New Roman" pitchFamily="18" charset="0"/>
              </a:rPr>
              <a:t>Heister</a:t>
            </a:r>
            <a:r>
              <a:rPr lang="en-IN" sz="1600" dirty="0" smtClean="0">
                <a:latin typeface="Times New Roman" pitchFamily="18" charset="0"/>
                <a:cs typeface="Times New Roman" pitchFamily="18" charset="0"/>
              </a:rPr>
              <a:t>, S.D.;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X.; Salvador, J.R.; </a:t>
            </a:r>
            <a:r>
              <a:rPr lang="en-IN" sz="1600" dirty="0" err="1" smtClean="0">
                <a:latin typeface="Times New Roman" pitchFamily="18" charset="0"/>
                <a:cs typeface="Times New Roman" pitchFamily="18" charset="0"/>
              </a:rPr>
              <a:t>Meisenr</a:t>
            </a:r>
            <a:r>
              <a:rPr lang="en-IN" sz="1600" dirty="0" smtClean="0">
                <a:latin typeface="Times New Roman" pitchFamily="18" charset="0"/>
                <a:cs typeface="Times New Roman" pitchFamily="18" charset="0"/>
              </a:rPr>
              <a:t>, G.P. Thermoelectric generators for automotive waste heat recovery systems. Part I: Numerical </a:t>
            </a:r>
            <a:r>
              <a:rPr lang="en-IN" sz="1600" dirty="0" err="1" smtClean="0">
                <a:latin typeface="Times New Roman" pitchFamily="18" charset="0"/>
                <a:cs typeface="Times New Roman" pitchFamily="18" charset="0"/>
              </a:rPr>
              <a:t>modeling</a:t>
            </a:r>
            <a:r>
              <a:rPr lang="en-IN" sz="1600" dirty="0" smtClean="0">
                <a:latin typeface="Times New Roman" pitchFamily="18" charset="0"/>
                <a:cs typeface="Times New Roman" pitchFamily="18" charset="0"/>
              </a:rPr>
              <a:t> and baseline model analysis. J. Electron. Mater. 2013, 42, 665–674.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p>
          <a:p>
            <a:pPr algn="just">
              <a:lnSpc>
                <a:spcPct val="170000"/>
              </a:lnSpc>
            </a:pPr>
            <a:r>
              <a:rPr lang="en-IN" sz="1600" dirty="0" smtClean="0">
                <a:latin typeface="Times New Roman" pitchFamily="18" charset="0"/>
                <a:cs typeface="Times New Roman" pitchFamily="18" charset="0"/>
              </a:rPr>
              <a:t>10. Wang, P.; Wang, B.L.; Li, J.E. Temperature and performance </a:t>
            </a:r>
            <a:r>
              <a:rPr lang="en-IN" sz="1600" dirty="0" err="1" smtClean="0">
                <a:latin typeface="Times New Roman" pitchFamily="18" charset="0"/>
                <a:cs typeface="Times New Roman" pitchFamily="18" charset="0"/>
              </a:rPr>
              <a:t>modeling</a:t>
            </a:r>
            <a:r>
              <a:rPr lang="en-IN" sz="1600" dirty="0" smtClean="0">
                <a:latin typeface="Times New Roman" pitchFamily="18" charset="0"/>
                <a:cs typeface="Times New Roman" pitchFamily="18" charset="0"/>
              </a:rPr>
              <a:t> of thermoelectric generators. Int. J. Heat Mass Transf. 2019, 143, 1145–1153.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1287</TotalTime>
  <Words>1412</Words>
  <Application>Microsoft Office PowerPoint</Application>
  <PresentationFormat>On-screen Show (4:3)</PresentationFormat>
  <Paragraphs>67</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Improving the Energy-Conversion Efficiency of a PV-TE System with an Intelligent Power-Track Switching Technique and Efficient Thermal-Management Scheme</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2021-05-31T12:47:33Z</dcterms:modified>
</cp:coreProperties>
</file>