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5/31/2021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5/31/2021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Cascading Failure A </a:t>
            </a:r>
            <a:r>
              <a:rPr lang="en-IN" b="1" dirty="0" err="1" smtClean="0">
                <a:latin typeface="Times New Roman" pitchFamily="18" charset="0"/>
                <a:cs typeface="Times New Roman" pitchFamily="18" charset="0"/>
              </a:rPr>
              <a:t>nalysis</a:t>
            </a:r>
            <a:r>
              <a:rPr lang="en-IN" b="1" dirty="0" smtClean="0">
                <a:latin typeface="Times New Roman" pitchFamily="18" charset="0"/>
                <a:cs typeface="Times New Roman" pitchFamily="18" charset="0"/>
              </a:rPr>
              <a:t> of Cyber Physical Power Systems Considering Routing Strategy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brief, we develop a novel model to study the cascading failure in cyber-physical power systems. We use a discrete packet traffic model that follows a specific routing strategy to describe the dynamic data transmission in the information network. Moreover, the dynamic load flow model that takes into account the power-frequency characteristics of loads and generators is applied to describe the dynamic flow process of the power network. Our proposed model allows to consider the impacts of data packet transmission failures and voltage-related failures in the cascading process. Furthermore, we analyze the effects of routing strategy and information network topology on the severity of cascading failure. Simulation results verify the applicability of the proposed model and reveal the way in which routing strategy affects the cascading failure of cyber-coupled systems. In addition, we show that when the main hub in the information network is used as a dispatching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spreadout</a:t>
            </a:r>
            <a:r>
              <a:rPr lang="en-IN" sz="2000" dirty="0" smtClean="0">
                <a:latin typeface="Times New Roman" pitchFamily="18" charset="0"/>
                <a:cs typeface="Times New Roman" pitchFamily="18" charset="0"/>
              </a:rPr>
              <a:t> degree distribution of the information network reduces the severity of cascading failure in the </a:t>
            </a:r>
            <a:r>
              <a:rPr lang="en-IN" sz="2000" dirty="0" smtClean="0">
                <a:latin typeface="Times New Roman" pitchFamily="18" charset="0"/>
                <a:cs typeface="Times New Roman" pitchFamily="18" charset="0"/>
              </a:rPr>
              <a:t>cyber-couple system</a:t>
            </a:r>
            <a:r>
              <a:rPr lang="en-IN" sz="2000" dirty="0" smtClean="0">
                <a:latin typeface="Times New Roman" pitchFamily="18" charset="0"/>
                <a:cs typeface="Times New Roman" pitchFamily="18" charset="0"/>
              </a:rPr>
              <a:t>.</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initial network consists of three nodes and three edges. Every two nodes are connected by an edge. Each time, add a new node to the network which is connected to two existing nodes in the current network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probability that the new node will be connected to an existing node depends on the degree of the existing node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Cyber nodes are the abstractions of cyber devices and related algorithms, such as SAS. Cyber edges are the abstractions of communications links. Scale-free </a:t>
            </a:r>
            <a:r>
              <a:rPr lang="en-IN" sz="2000" dirty="0" smtClean="0">
                <a:latin typeface="Times New Roman" pitchFamily="18" charset="0"/>
                <a:cs typeface="Times New Roman" pitchFamily="18" charset="0"/>
              </a:rPr>
              <a:t>network </a:t>
            </a:r>
            <a:r>
              <a:rPr lang="en-IN" sz="2000" dirty="0" smtClean="0">
                <a:latin typeface="Times New Roman" pitchFamily="18" charset="0"/>
                <a:cs typeface="Times New Roman" pitchFamily="18" charset="0"/>
              </a:rPr>
              <a:t>is a typical complex network which widely exists in the real world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a CPPS model, which consists of cyber layer, physical layer and cyber-physical interface, is presented using complex network theory.</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in need for research on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of communication network, and the coupling relation with physical power grid.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Further</a:t>
            </a:r>
            <a:r>
              <a:rPr lang="en-IN" sz="2000" dirty="0" smtClean="0">
                <a:latin typeface="Times New Roman" pitchFamily="18" charset="0"/>
                <a:cs typeface="Times New Roman" pitchFamily="18" charset="0"/>
              </a:rPr>
              <a:t>, the effect from communication network should be additionally added into the problem that analyzes the vulnerability of physical power grid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case can cause great damage on systems, such as traffic jam in transportation system, short circuit in physical power grid, information congestion in communication networks, etc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giant component evaluation results, the robustness index of systems almost maintains the same value in many scenes when different node falls faulty, difficult to distinguish their difference of damage on systems.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cyber-physical equivalent model for a hierarchical control system (HCS) had been proposed in </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HCS network was abstracted to a node-branch graph using this model, and information flow was expressed by a series of mathematical equations for the sake of cyber-contingency assessment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vulnerability analysis method is proposed, and the CPPS performance before and after cascading failures is analyzed by the proposed method to calculate vulnerability indices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impact of direct cyber-power interdependencies (DCPIs) was also studied 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risk assessment methods under different distributed generation (DG) scenarios were proposed.</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In cyber-physical power systems, the main function of physical devices is to transmit power energy/control commands, and the state of physical devices directly affects transmission efficiency of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a:t>
            </a:r>
            <a:r>
              <a:rPr lang="en-IN" sz="2000" dirty="0" smtClean="0">
                <a:latin typeface="Times New Roman" pitchFamily="18" charset="0"/>
                <a:cs typeface="Times New Roman" pitchFamily="18" charset="0"/>
              </a:rPr>
              <a:t>these quantitative indexes can be employed to evaluate the vulnerability of systems, the evaluation result merely concerns the statistical analysis of surviving nodes or links in systems, which is unable to analyze the entire performance of </a:t>
            </a:r>
            <a:r>
              <a:rPr lang="en-IN" sz="2000" dirty="0" smtClean="0">
                <a:latin typeface="Times New Roman" pitchFamily="18" charset="0"/>
                <a:cs typeface="Times New Roman" pitchFamily="18" charset="0"/>
              </a:rPr>
              <a:t>systems.</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evaluate systems vulnerability in cascading failure in terms of two evaluation approaches, efficiency index and giant component approaches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By means of advanced Information and Communication Technology (ICT), cyber-physical power systems can better realize the aim of real-time monitor and dynamic adjustment in </a:t>
            </a:r>
            <a:r>
              <a:rPr lang="en-IN" sz="2000" dirty="0" smtClean="0">
                <a:latin typeface="Times New Roman" pitchFamily="18" charset="0"/>
                <a:cs typeface="Times New Roman" pitchFamily="18" charset="0"/>
              </a:rPr>
              <a:t>contingency.</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third industrial revolution: how lateral power is transforming energy, the economy, and the world</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Rifkin, J.</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Through this academic framework, he explores and welcomes this third industrial revolution through the changes in communication and energy sources.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Analyzing cyber-physical energy systems: The inspire cosimulation of power and ict systems using hla</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Georg, H., Müller, S.C., Rehtanz, C., Wietfeld, C</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simulation results underline the interdependencies of power and ICT systems, and the necessity of an integrated analysis.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Energy saving estimation in distribution network with smart grid-enabled </a:t>
                      </a:r>
                      <a:r>
                        <a:rPr lang="en-US" sz="2000" dirty="0" err="1">
                          <a:latin typeface="Times New Roman"/>
                          <a:ea typeface="Calibri"/>
                          <a:cs typeface="Latha"/>
                        </a:rPr>
                        <a:t>cvr</a:t>
                      </a:r>
                      <a:r>
                        <a:rPr lang="en-US" sz="2000" dirty="0">
                          <a:latin typeface="Times New Roman"/>
                          <a:ea typeface="Calibri"/>
                          <a:cs typeface="Latha"/>
                        </a:rPr>
                        <a:t> and solar </a:t>
                      </a:r>
                      <a:r>
                        <a:rPr lang="en-US" sz="2000" dirty="0" err="1">
                          <a:latin typeface="Times New Roman"/>
                          <a:ea typeface="Calibri"/>
                          <a:cs typeface="Latha"/>
                        </a:rPr>
                        <a:t>pv</a:t>
                      </a:r>
                      <a:r>
                        <a:rPr lang="en-US" sz="2000" dirty="0">
                          <a:latin typeface="Times New Roman"/>
                          <a:ea typeface="Calibri"/>
                          <a:cs typeface="Latha"/>
                        </a:rPr>
                        <a:t> inverter</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Singh, S., Singh, S.P.: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test system and control algorithms have been developed and simulated in open distribution system simulator interfaced with MATLAB.</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Catastrophic cascade of failures in interdependent networks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latin typeface="Times New Roman"/>
                          <a:ea typeface="Calibri"/>
                          <a:cs typeface="Latha"/>
                        </a:rPr>
                        <a:t>Buldyrev</a:t>
                      </a:r>
                      <a:r>
                        <a:rPr lang="en-US" sz="2000" dirty="0">
                          <a:latin typeface="Times New Roman"/>
                          <a:ea typeface="Calibri"/>
                          <a:cs typeface="Latha"/>
                        </a:rPr>
                        <a:t>, S.V., </a:t>
                      </a:r>
                      <a:r>
                        <a:rPr lang="en-US" sz="2000" dirty="0" err="1">
                          <a:latin typeface="Times New Roman"/>
                          <a:ea typeface="Calibri"/>
                          <a:cs typeface="Latha"/>
                        </a:rPr>
                        <a:t>Parshani</a:t>
                      </a:r>
                      <a:r>
                        <a:rPr lang="en-US" sz="2000" dirty="0">
                          <a:latin typeface="Times New Roman"/>
                          <a:ea typeface="Calibri"/>
                          <a:cs typeface="Latha"/>
                        </a:rPr>
                        <a:t>, R., Paul, G., Stanley, H.E., </a:t>
                      </a:r>
                      <a:r>
                        <a:rPr lang="en-US" sz="2000" dirty="0" err="1">
                          <a:latin typeface="Times New Roman"/>
                          <a:ea typeface="Calibri"/>
                          <a:cs typeface="Latha"/>
                        </a:rPr>
                        <a:t>Havlin</a:t>
                      </a:r>
                      <a:r>
                        <a:rPr lang="en-US" sz="2000" dirty="0">
                          <a:latin typeface="Times New Roman"/>
                          <a:ea typeface="Calibri"/>
                          <a:cs typeface="Latha"/>
                        </a:rPr>
                        <a:t>, S.: </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Complex networks have been studied intensively for a decade, but research still focuses on the limited case of a single, non-interacting network.</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5.png"/>
          <p:cNvPicPr>
            <a:picLocks noGrp="1" noChangeAspect="1" noChangeArrowheads="1"/>
          </p:cNvPicPr>
          <p:nvPr>
            <p:ph idx="1"/>
          </p:nvPr>
        </p:nvPicPr>
        <p:blipFill>
          <a:blip r:embed="rId2"/>
          <a:srcRect/>
          <a:stretch>
            <a:fillRect/>
          </a:stretch>
        </p:blipFill>
        <p:spPr bwMode="auto">
          <a:xfrm>
            <a:off x="1524000" y="1295400"/>
            <a:ext cx="7239000" cy="5181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propose a partial random coupling cyber-physical power systems model. Employing model of traffic loads in systems, we define load spill index to analyze dynamic states of nodes in cascading failure. Vulnerability matrix of systems is established to analyze the effect of communication network on </a:t>
            </a:r>
            <a:r>
              <a:rPr lang="en-IN" sz="2000" dirty="0" err="1" smtClean="0">
                <a:latin typeface="Times New Roman" pitchFamily="18" charset="0"/>
                <a:cs typeface="Times New Roman" pitchFamily="18" charset="0"/>
              </a:rPr>
              <a:t>physicalpower</a:t>
            </a:r>
            <a:r>
              <a:rPr lang="en-IN" sz="2000" dirty="0" smtClean="0">
                <a:latin typeface="Times New Roman" pitchFamily="18" charset="0"/>
                <a:cs typeface="Times New Roman" pitchFamily="18" charset="0"/>
              </a:rPr>
              <a:t> grid. Further, efficiency index is defined to analyze connectivity of systems. Simulation results prove that connectivity of systems is positively </a:t>
            </a:r>
            <a:r>
              <a:rPr lang="en-IN" sz="2000" dirty="0" err="1" smtClean="0">
                <a:latin typeface="Times New Roman" pitchFamily="18" charset="0"/>
                <a:cs typeface="Times New Roman" pitchFamily="18" charset="0"/>
              </a:rPr>
              <a:t>correlational</a:t>
            </a:r>
            <a:r>
              <a:rPr lang="en-IN" sz="2000" dirty="0" smtClean="0">
                <a:latin typeface="Times New Roman" pitchFamily="18" charset="0"/>
                <a:cs typeface="Times New Roman" pitchFamily="18" charset="0"/>
              </a:rPr>
              <a:t> with coupling strength and overload coefficient. Based on game playing between gain and cost, increasing coupling strength is superior to increasing overload coefficient and average degree in systems. In systems coupled with IEEE 118 bus test system and double-star network, systems connectivity does not monotonously change with increase of average degree of communication network, and may reach the opposite result when outnumbering the threshold of average degree.</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Rifkin, J.: ‘The third industrial revolution: how lateral power is transforming energy, the economy, and the world’. (Macmillan,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 </a:t>
            </a:r>
            <a:r>
              <a:rPr lang="en-IN" sz="1600" dirty="0" smtClean="0">
                <a:latin typeface="Times New Roman" pitchFamily="18" charset="0"/>
                <a:cs typeface="Times New Roman" pitchFamily="18" charset="0"/>
              </a:rPr>
              <a:t>Georg, H., </a:t>
            </a:r>
            <a:r>
              <a:rPr lang="en-IN" sz="1600" dirty="0" err="1" smtClean="0">
                <a:latin typeface="Times New Roman" pitchFamily="18" charset="0"/>
                <a:cs typeface="Times New Roman" pitchFamily="18" charset="0"/>
              </a:rPr>
              <a:t>Müller</a:t>
            </a:r>
            <a:r>
              <a:rPr lang="en-IN" sz="1600" dirty="0" smtClean="0">
                <a:latin typeface="Times New Roman" pitchFamily="18" charset="0"/>
                <a:cs typeface="Times New Roman" pitchFamily="18" charset="0"/>
              </a:rPr>
              <a:t>, S.C., </a:t>
            </a:r>
            <a:r>
              <a:rPr lang="en-IN" sz="1600" dirty="0" err="1" smtClean="0">
                <a:latin typeface="Times New Roman" pitchFamily="18" charset="0"/>
                <a:cs typeface="Times New Roman" pitchFamily="18" charset="0"/>
              </a:rPr>
              <a:t>Rehtanz</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Wietfeld</a:t>
            </a:r>
            <a:r>
              <a:rPr lang="en-IN" sz="1600" dirty="0" smtClean="0">
                <a:latin typeface="Times New Roman" pitchFamily="18" charset="0"/>
                <a:cs typeface="Times New Roman" pitchFamily="18" charset="0"/>
              </a:rPr>
              <a:t>, C.: ‘Analyzing cyber-physical energy systems: The inspire </a:t>
            </a:r>
            <a:r>
              <a:rPr lang="en-IN" sz="1600" dirty="0" err="1" smtClean="0">
                <a:latin typeface="Times New Roman" pitchFamily="18" charset="0"/>
                <a:cs typeface="Times New Roman" pitchFamily="18" charset="0"/>
              </a:rPr>
              <a:t>cosimulation</a:t>
            </a:r>
            <a:r>
              <a:rPr lang="en-IN" sz="1600" dirty="0" smtClean="0">
                <a:latin typeface="Times New Roman" pitchFamily="18" charset="0"/>
                <a:cs typeface="Times New Roman" pitchFamily="18" charset="0"/>
              </a:rPr>
              <a:t> of power and </a:t>
            </a:r>
            <a:r>
              <a:rPr lang="en-IN" sz="1600" dirty="0" err="1" smtClean="0">
                <a:latin typeface="Times New Roman" pitchFamily="18" charset="0"/>
                <a:cs typeface="Times New Roman" pitchFamily="18" charset="0"/>
              </a:rPr>
              <a:t>ict</a:t>
            </a:r>
            <a:r>
              <a:rPr lang="en-IN" sz="1600" dirty="0" smtClean="0">
                <a:latin typeface="Times New Roman" pitchFamily="18" charset="0"/>
                <a:cs typeface="Times New Roman" pitchFamily="18" charset="0"/>
              </a:rPr>
              <a:t> systems using </a:t>
            </a:r>
            <a:r>
              <a:rPr lang="en-IN" sz="1600" dirty="0" err="1" smtClean="0">
                <a:latin typeface="Times New Roman" pitchFamily="18" charset="0"/>
                <a:cs typeface="Times New Roman" pitchFamily="18" charset="0"/>
              </a:rPr>
              <a:t>hla</a:t>
            </a:r>
            <a:r>
              <a:rPr lang="en-IN" sz="1600" dirty="0" smtClean="0">
                <a:latin typeface="Times New Roman" pitchFamily="18" charset="0"/>
                <a:cs typeface="Times New Roman" pitchFamily="18" charset="0"/>
              </a:rPr>
              <a:t>’, IEEE Transactions on Industrial Informatics, 2014, 10, (4), pp. 2364–2373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 </a:t>
            </a:r>
            <a:r>
              <a:rPr lang="en-IN" sz="1600" dirty="0" smtClean="0">
                <a:latin typeface="Times New Roman" pitchFamily="18" charset="0"/>
                <a:cs typeface="Times New Roman" pitchFamily="18" charset="0"/>
              </a:rPr>
              <a:t>Singh, S., Singh, S.P.: ‘Energy saving estimation in distribution network with smart grid-enabled </a:t>
            </a:r>
            <a:r>
              <a:rPr lang="en-IN" sz="1600" dirty="0" err="1" smtClean="0">
                <a:latin typeface="Times New Roman" pitchFamily="18" charset="0"/>
                <a:cs typeface="Times New Roman" pitchFamily="18" charset="0"/>
              </a:rPr>
              <a:t>cvr</a:t>
            </a:r>
            <a:r>
              <a:rPr lang="en-IN" sz="1600" dirty="0" smtClean="0">
                <a:latin typeface="Times New Roman" pitchFamily="18" charset="0"/>
                <a:cs typeface="Times New Roman" pitchFamily="18" charset="0"/>
              </a:rPr>
              <a:t> and solar </a:t>
            </a:r>
            <a:r>
              <a:rPr lang="en-IN" sz="1600" dirty="0" err="1" smtClean="0">
                <a:latin typeface="Times New Roman" pitchFamily="18" charset="0"/>
                <a:cs typeface="Times New Roman" pitchFamily="18" charset="0"/>
              </a:rPr>
              <a:t>pv</a:t>
            </a:r>
            <a:r>
              <a:rPr lang="en-IN" sz="1600" dirty="0" smtClean="0">
                <a:latin typeface="Times New Roman" pitchFamily="18" charset="0"/>
                <a:cs typeface="Times New Roman" pitchFamily="18" charset="0"/>
              </a:rPr>
              <a:t> inverter’, IET Generation, Transmission &amp; Distribution, 2017, 12, (6), pp. 1346–1358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 </a:t>
            </a:r>
            <a:r>
              <a:rPr lang="en-IN" sz="1600" dirty="0" err="1" smtClean="0">
                <a:latin typeface="Times New Roman" pitchFamily="18" charset="0"/>
                <a:cs typeface="Times New Roman" pitchFamily="18" charset="0"/>
              </a:rPr>
              <a:t>Buldyrev</a:t>
            </a:r>
            <a:r>
              <a:rPr lang="en-IN" sz="1600" dirty="0" smtClean="0">
                <a:latin typeface="Times New Roman" pitchFamily="18" charset="0"/>
                <a:cs typeface="Times New Roman" pitchFamily="18" charset="0"/>
              </a:rPr>
              <a:t>, S.V., </a:t>
            </a:r>
            <a:r>
              <a:rPr lang="en-IN" sz="1600" dirty="0" err="1" smtClean="0">
                <a:latin typeface="Times New Roman" pitchFamily="18" charset="0"/>
                <a:cs typeface="Times New Roman" pitchFamily="18" charset="0"/>
              </a:rPr>
              <a:t>Parshani</a:t>
            </a:r>
            <a:r>
              <a:rPr lang="en-IN" sz="1600" dirty="0" smtClean="0">
                <a:latin typeface="Times New Roman" pitchFamily="18" charset="0"/>
                <a:cs typeface="Times New Roman" pitchFamily="18" charset="0"/>
              </a:rPr>
              <a:t>, R., Paul, G., Stanley, H.E., </a:t>
            </a:r>
            <a:r>
              <a:rPr lang="en-IN" sz="1600" dirty="0" err="1" smtClean="0">
                <a:latin typeface="Times New Roman" pitchFamily="18" charset="0"/>
                <a:cs typeface="Times New Roman" pitchFamily="18" charset="0"/>
              </a:rPr>
              <a:t>Havlin</a:t>
            </a:r>
            <a:r>
              <a:rPr lang="en-IN" sz="1600" dirty="0" smtClean="0">
                <a:latin typeface="Times New Roman" pitchFamily="18" charset="0"/>
                <a:cs typeface="Times New Roman" pitchFamily="18" charset="0"/>
              </a:rPr>
              <a:t>, S.: ‘Catastrophic cascade of failures in interdependent networks’, Nature, 2010, 464, (7291), pp. 1025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 </a:t>
            </a:r>
            <a:r>
              <a:rPr lang="en-IN" sz="1600" dirty="0" err="1" smtClean="0">
                <a:latin typeface="Times New Roman" pitchFamily="18" charset="0"/>
                <a:cs typeface="Times New Roman" pitchFamily="18" charset="0"/>
              </a:rPr>
              <a:t>Guardado</a:t>
            </a:r>
            <a:r>
              <a:rPr lang="en-IN" sz="1600" dirty="0" smtClean="0">
                <a:latin typeface="Times New Roman" pitchFamily="18" charset="0"/>
                <a:cs typeface="Times New Roman" pitchFamily="18" charset="0"/>
              </a:rPr>
              <a:t>, J.L., Torres, V., </a:t>
            </a:r>
            <a:r>
              <a:rPr lang="en-IN" sz="1600" dirty="0" err="1" smtClean="0">
                <a:latin typeface="Times New Roman" pitchFamily="18" charset="0"/>
                <a:cs typeface="Times New Roman" pitchFamily="18" charset="0"/>
              </a:rPr>
              <a:t>Maximov</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Melgoza</a:t>
            </a:r>
            <a:r>
              <a:rPr lang="en-IN" sz="1600" dirty="0" smtClean="0">
                <a:latin typeface="Times New Roman" pitchFamily="18" charset="0"/>
                <a:cs typeface="Times New Roman" pitchFamily="18" charset="0"/>
              </a:rPr>
              <a:t>, E.: ‘Analytical approach to modelling the interaction between power distribution systems and high impedance faults’, IET Generation, Transmission &amp; Distribution, 2018, 12, (9), pp. 2190– 2198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a:t>
            </a:r>
            <a:r>
              <a:rPr lang="en-IN" sz="1800" dirty="0" err="1" smtClean="0">
                <a:latin typeface="Times New Roman" pitchFamily="18" charset="0"/>
                <a:cs typeface="Times New Roman" pitchFamily="18" charset="0"/>
              </a:rPr>
              <a:t>Ntalampiras</a:t>
            </a:r>
            <a:r>
              <a:rPr lang="en-IN" sz="1800" dirty="0" smtClean="0">
                <a:latin typeface="Times New Roman" pitchFamily="18" charset="0"/>
                <a:cs typeface="Times New Roman" pitchFamily="18" charset="0"/>
              </a:rPr>
              <a:t>, S.: ‘Detection of integrity attacks in cyber-physical critical infrastructures using ensemble </a:t>
            </a:r>
            <a:r>
              <a:rPr lang="en-IN" sz="1800" dirty="0" err="1" smtClean="0">
                <a:latin typeface="Times New Roman" pitchFamily="18" charset="0"/>
                <a:cs typeface="Times New Roman" pitchFamily="18" charset="0"/>
              </a:rPr>
              <a:t>modeling</a:t>
            </a:r>
            <a:r>
              <a:rPr lang="en-IN" sz="1800" dirty="0" smtClean="0">
                <a:latin typeface="Times New Roman" pitchFamily="18" charset="0"/>
                <a:cs typeface="Times New Roman" pitchFamily="18" charset="0"/>
              </a:rPr>
              <a:t>’, IEEE Transactions on Industrial Informatics, 2015, 11, (1), pp. 104–111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7 </a:t>
            </a:r>
            <a:r>
              <a:rPr lang="en-IN" sz="1800" dirty="0" smtClean="0">
                <a:latin typeface="Times New Roman" pitchFamily="18" charset="0"/>
                <a:cs typeface="Times New Roman" pitchFamily="18" charset="0"/>
              </a:rPr>
              <a:t>Kushner, D.: ‘The real story of </a:t>
            </a:r>
            <a:r>
              <a:rPr lang="en-IN" sz="1800" dirty="0" err="1" smtClean="0">
                <a:latin typeface="Times New Roman" pitchFamily="18" charset="0"/>
                <a:cs typeface="Times New Roman" pitchFamily="18" charset="0"/>
              </a:rPr>
              <a:t>stuxnet</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ieee</a:t>
            </a:r>
            <a:r>
              <a:rPr lang="en-IN" sz="1800" dirty="0" smtClean="0">
                <a:latin typeface="Times New Roman" pitchFamily="18" charset="0"/>
                <a:cs typeface="Times New Roman" pitchFamily="18" charset="0"/>
              </a:rPr>
              <a:t> Spectrum, 2013, 3, (50), pp. 48–53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8 </a:t>
            </a:r>
            <a:r>
              <a:rPr lang="en-IN" sz="1800" dirty="0" smtClean="0">
                <a:latin typeface="Times New Roman" pitchFamily="18" charset="0"/>
                <a:cs typeface="Times New Roman" pitchFamily="18" charset="0"/>
              </a:rPr>
              <a:t>Liang, G., Weller, S.R., Zhao, J., </a:t>
            </a:r>
            <a:r>
              <a:rPr lang="en-IN" sz="1800" dirty="0" err="1" smtClean="0">
                <a:latin typeface="Times New Roman" pitchFamily="18" charset="0"/>
                <a:cs typeface="Times New Roman" pitchFamily="18" charset="0"/>
              </a:rPr>
              <a:t>Luo</a:t>
            </a:r>
            <a:r>
              <a:rPr lang="en-IN" sz="1800" dirty="0" smtClean="0">
                <a:latin typeface="Times New Roman" pitchFamily="18" charset="0"/>
                <a:cs typeface="Times New Roman" pitchFamily="18" charset="0"/>
              </a:rPr>
              <a:t>, F., Dong, Z.Y.: ‘The 2015 </a:t>
            </a:r>
            <a:r>
              <a:rPr lang="en-IN" sz="1800" dirty="0" err="1" smtClean="0">
                <a:latin typeface="Times New Roman" pitchFamily="18" charset="0"/>
                <a:cs typeface="Times New Roman" pitchFamily="18" charset="0"/>
              </a:rPr>
              <a:t>ukraine</a:t>
            </a:r>
            <a:r>
              <a:rPr lang="en-IN" sz="1800" dirty="0" smtClean="0">
                <a:latin typeface="Times New Roman" pitchFamily="18" charset="0"/>
                <a:cs typeface="Times New Roman" pitchFamily="18" charset="0"/>
              </a:rPr>
              <a:t> blackout: Implications for false data injection attacks’, IEEE Transactions on Power Systems, 2017, 32, (4), pp. 3317–3318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9 </a:t>
            </a:r>
            <a:r>
              <a:rPr lang="en-IN" sz="1800" dirty="0" err="1" smtClean="0">
                <a:latin typeface="Times New Roman" pitchFamily="18" charset="0"/>
                <a:cs typeface="Times New Roman" pitchFamily="18" charset="0"/>
              </a:rPr>
              <a:t>Alguliyev</a:t>
            </a:r>
            <a:r>
              <a:rPr lang="en-IN" sz="1800" dirty="0" smtClean="0">
                <a:latin typeface="Times New Roman" pitchFamily="18" charset="0"/>
                <a:cs typeface="Times New Roman" pitchFamily="18" charset="0"/>
              </a:rPr>
              <a:t>, R., </a:t>
            </a:r>
            <a:r>
              <a:rPr lang="en-IN" sz="1800" dirty="0" err="1" smtClean="0">
                <a:latin typeface="Times New Roman" pitchFamily="18" charset="0"/>
                <a:cs typeface="Times New Roman" pitchFamily="18" charset="0"/>
              </a:rPr>
              <a:t>Imamverdiyev</a:t>
            </a:r>
            <a:r>
              <a:rPr lang="en-IN" sz="1800" dirty="0" smtClean="0">
                <a:latin typeface="Times New Roman" pitchFamily="18" charset="0"/>
                <a:cs typeface="Times New Roman" pitchFamily="18" charset="0"/>
              </a:rPr>
              <a:t>, Y., </a:t>
            </a:r>
            <a:r>
              <a:rPr lang="en-IN" sz="1800" dirty="0" err="1" smtClean="0">
                <a:latin typeface="Times New Roman" pitchFamily="18" charset="0"/>
                <a:cs typeface="Times New Roman" pitchFamily="18" charset="0"/>
              </a:rPr>
              <a:t>Sukhostat</a:t>
            </a:r>
            <a:r>
              <a:rPr lang="en-IN" sz="1800" dirty="0" smtClean="0">
                <a:latin typeface="Times New Roman" pitchFamily="18" charset="0"/>
                <a:cs typeface="Times New Roman" pitchFamily="18" charset="0"/>
              </a:rPr>
              <a:t>, L.: ‘Cyber-physical systems and their security issues’, Computers in Industry, 2018, 100, pp. 212–223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10 </a:t>
            </a:r>
            <a:r>
              <a:rPr lang="en-IN" sz="1800" dirty="0" smtClean="0">
                <a:latin typeface="Times New Roman" pitchFamily="18" charset="0"/>
                <a:cs typeface="Times New Roman" pitchFamily="18" charset="0"/>
              </a:rPr>
              <a:t>Yan, J., He, H., Sun, Y.: ‘Integrated security analysis on cascading failure in complex networks’, IEEE Transactions on Information Forensics and Security, 2014, 9, (3), pp. 451–463 </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1286</TotalTime>
  <Words>1437</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Cascading Failure A nalysis of Cyber Physical Power Systems Considering Routing Strategy</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2021-05-31T15:02:27Z</dcterms:modified>
</cp:coreProperties>
</file>