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Framework for Power System Operational Planning under Uncertainty Using Coherent Risk Measures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increasing integration of renewable energy sources (RESs) and the implementation of dynamic line rating (DLR), the accompanying uncertainties in power systems require intensive management to ensure reliable and secure operational planning. However, while numerous approaches and methods in the literature deal with uncertainties, they have not been analyzed axiomatically. This paper presents an analysis of risk in power system operation using coherent risk measures, elaborating on the origin of risk and the mechanisms of its management in the presence of various sources of uncertainty. To illustrate the practicality and benefits of coherent risk measures, a risk-averse asymmetry robust unit commitment (UC) model is established. It is based on coherent reformulations of the uncertain reserve and line flow constraints and is formulated in the form of a compact computationally efficient mixed-integer second-order conic program (SOCP). The overall performance of the proposed framework is verified using the updated 2019 IEEE Reliability Test System and the ACTIVSg2000 test system over a year-long period.</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Modern power systems are in the process of undergoing significant changes caused by environmental, economic and social concerns.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From </a:t>
            </a:r>
            <a:r>
              <a:rPr lang="en-IN" sz="2000" dirty="0" smtClean="0">
                <a:latin typeface="Times New Roman" pitchFamily="18" charset="0"/>
                <a:cs typeface="Times New Roman" pitchFamily="18" charset="0"/>
              </a:rPr>
              <a:t>the environmental perspective, in order to reduce the greenhouse gas emissions, many power systems actively retire existing fossil-fired generation capacity and replace it with intermittent renewable energy sources (RESs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primarily in the form of wind and solar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review of the forecasting methodologies and </a:t>
            </a:r>
            <a:r>
              <a:rPr lang="en-IN" sz="2000" dirty="0" err="1" smtClean="0">
                <a:latin typeface="Times New Roman" pitchFamily="18" charset="0"/>
                <a:cs typeface="Times New Roman" pitchFamily="18" charset="0"/>
              </a:rPr>
              <a:t>challanges</a:t>
            </a:r>
            <a:r>
              <a:rPr lang="en-IN" sz="2000" dirty="0" smtClean="0">
                <a:latin typeface="Times New Roman" pitchFamily="18" charset="0"/>
                <a:cs typeface="Times New Roman" pitchFamily="18" charset="0"/>
              </a:rPr>
              <a:t> for DLR is presented by the authors of </a:t>
            </a:r>
            <a:r>
              <a:rPr lang="en-IN" sz="2000" dirty="0" smtClean="0">
                <a:latin typeface="Times New Roman" pitchFamily="18" charset="0"/>
                <a:cs typeface="Times New Roman" pitchFamily="18" charset="0"/>
              </a:rPr>
              <a:t>and , </a:t>
            </a:r>
            <a:r>
              <a:rPr lang="en-IN" sz="2000" dirty="0" smtClean="0">
                <a:latin typeface="Times New Roman" pitchFamily="18" charset="0"/>
                <a:cs typeface="Times New Roman" pitchFamily="18" charset="0"/>
              </a:rPr>
              <a:t>who also discuss several of the existing DLR projects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an optimization problem, concerned with </a:t>
            </a:r>
            <a:r>
              <a:rPr lang="en-IN" sz="2000" dirty="0" err="1" smtClean="0">
                <a:latin typeface="Times New Roman" pitchFamily="18" charset="0"/>
                <a:cs typeface="Times New Roman" pitchFamily="18" charset="0"/>
              </a:rPr>
              <a:t>slowresponding</a:t>
            </a:r>
            <a:r>
              <a:rPr lang="en-IN" sz="2000" dirty="0" smtClean="0">
                <a:latin typeface="Times New Roman" pitchFamily="18" charset="0"/>
                <a:cs typeface="Times New Roman" pitchFamily="18" charset="0"/>
              </a:rPr>
              <a:t> thermal generating units, to determine the operation schedule of these generating units to meet forecast net load at minimum cost under different constraints and environments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is challenging because of the high level of uncertainty in net load which results from load uncertainty and renewable generation uncertainty.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Imposing reserve constraints on the UC problem, however, incurs extra operational cost, and does not explicitly model the uncertainty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uncertainties associated with UC problem include unexpected generator and transmission line outages.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Real-time DLR estimation algorithm for a transmission line with limited number of weather stations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while the authors of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 to combine direct and indirect measurements for a similar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probabilistic forecasting method for DLR is proposed in </a:t>
            </a: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combines the Monte-Carlo simulations with the conductor thermal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Ensemble </a:t>
            </a:r>
            <a:r>
              <a:rPr lang="en-IN" sz="2000" dirty="0" smtClean="0">
                <a:latin typeface="Times New Roman" pitchFamily="18" charset="0"/>
                <a:cs typeface="Times New Roman" pitchFamily="18" charset="0"/>
              </a:rPr>
              <a:t>weather-forecasting models are utilized in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probabilistic day-ahead forecasting of DLR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models are entirely data-based and therefore do not require estimation of physical parameters of the conductors.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investigate and compare the performance of stochastic programming and robust optimization as the most widely studied approaches for unit commitment under net load uncertainty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these methods is assessed in out-of-sample simulation.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the results of all approaches depend strongly on the risk parameter used, we also provide insights on approaches for practitioners who want to choose appropriate methods for their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cope with the computational difficulties caused by a large number of scenarios, scenario reduction techniques are used </a:t>
            </a:r>
            <a:r>
              <a:rPr lang="en-IN" sz="2000" dirty="0" smtClean="0">
                <a:latin typeface="Times New Roman" pitchFamily="18" charset="0"/>
                <a:cs typeface="Times New Roman" pitchFamily="18" charset="0"/>
              </a:rPr>
              <a:t>frequently. </a:t>
            </a:r>
          </a:p>
          <a:p>
            <a:pPr algn="just">
              <a:lnSpc>
                <a:spcPct val="150000"/>
              </a:lnSpc>
            </a:pPr>
            <a:r>
              <a:rPr lang="en-IN" sz="2000" dirty="0" smtClean="0">
                <a:latin typeface="Times New Roman" pitchFamily="18" charset="0"/>
                <a:cs typeface="Times New Roman" pitchFamily="18" charset="0"/>
              </a:rPr>
              <a:t>Benders decomposition </a:t>
            </a:r>
            <a:r>
              <a:rPr lang="en-IN" sz="2000" dirty="0" smtClean="0">
                <a:latin typeface="Times New Roman" pitchFamily="18" charset="0"/>
                <a:cs typeface="Times New Roman" pitchFamily="18" charset="0"/>
              </a:rPr>
              <a:t>and progressive </a:t>
            </a:r>
            <a:r>
              <a:rPr lang="en-IN" sz="2000" dirty="0" smtClean="0">
                <a:latin typeface="Times New Roman" pitchFamily="18" charset="0"/>
                <a:cs typeface="Times New Roman" pitchFamily="18" charset="0"/>
              </a:rPr>
              <a:t>hedging </a:t>
            </a:r>
            <a:r>
              <a:rPr lang="en-IN" sz="2000" dirty="0" smtClean="0">
                <a:latin typeface="Times New Roman" pitchFamily="18" charset="0"/>
                <a:cs typeface="Times New Roman" pitchFamily="18" charset="0"/>
              </a:rPr>
              <a:t>are two methods to improve the performance of solving the SUC with a two-stage structure.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3156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Exploring the modeling capacity of two-stage robust optimization: Variants of robust unit commitment model</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An, Y. and </a:t>
                      </a:r>
                      <a:r>
                        <a:rPr lang="en-US" sz="1800" dirty="0" err="1">
                          <a:latin typeface="Times New Roman"/>
                          <a:ea typeface="Calibri"/>
                          <a:cs typeface="Latha"/>
                        </a:rPr>
                        <a:t>Zeng</a:t>
                      </a:r>
                      <a:r>
                        <a:rPr lang="en-US" sz="1800" dirty="0">
                          <a:latin typeface="Times New Roman"/>
                          <a:ea typeface="Calibri"/>
                          <a:cs typeface="Latha"/>
                        </a:rPr>
                        <a:t>, B. (2015).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To handle significant variability in loads, renewable energy generation, as well as various contingencies, (two-stage) robust optimization method has been adopted to construct unit commitment models and to ensure reliable solutions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Stochastic unit commitment in isolated systems with renewable penetration under cvar assessment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Asensio, M. and Contreras, J. (2016).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Isolated regions and islands are facing imported fossil-fuel dependency, higher electricity prices, and vulnerability to climate change.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Constructing uncertainty sets for robust linear optimization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Bertsimas, D. and Brown, D. B. (2009).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We show that this subclass is also finitely generated and can be used to find inner approximations to arbitrary, polyhedral uncertainty sets.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Adoptive robust optimization for the security constrained unit commitment problem</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Bertsimas, D., Litvinov, E., Sun, X. A., Zhao, J., and Zheng, T. (2013).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We develop a practical solution methodology based on a combination of Benders decomposition type algorithm and the outer approximation technique.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676400" y="1524000"/>
            <a:ext cx="66294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960438"/>
          </a:xfrm>
        </p:spPr>
        <p:txBody>
          <a:bodyPr/>
          <a:lstStyle/>
          <a:p>
            <a:r>
              <a:rPr lang="en-US" dirty="0" smtClean="0"/>
              <a:t>CONCLUTION</a:t>
            </a:r>
            <a:endParaRPr lang="en-US" dirty="0"/>
          </a:p>
        </p:txBody>
      </p:sp>
      <p:sp>
        <p:nvSpPr>
          <p:cNvPr id="3" name="Content Placeholder 2"/>
          <p:cNvSpPr>
            <a:spLocks noGrp="1"/>
          </p:cNvSpPr>
          <p:nvPr>
            <p:ph idx="1"/>
          </p:nvPr>
        </p:nvSpPr>
        <p:spPr>
          <a:xfrm>
            <a:off x="1295400" y="9144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The </a:t>
            </a:r>
            <a:r>
              <a:rPr lang="en-IN" sz="1600" dirty="0" smtClean="0">
                <a:latin typeface="Times New Roman" pitchFamily="18" charset="0"/>
                <a:cs typeface="Times New Roman" pitchFamily="18" charset="0"/>
              </a:rPr>
              <a:t>dissertation is a combination of three papers that address the consideration of risk in the unit commitment problem under supply and demand uncertainty. The topics include approaches to consider risk in unit commitment problem and methodologies to solve them. A two-stage stochastic unit commitment problem is formulated with an objective function that includes </a:t>
            </a:r>
            <a:r>
              <a:rPr lang="en-IN" sz="1600" dirty="0" err="1" smtClean="0">
                <a:latin typeface="Times New Roman" pitchFamily="18" charset="0"/>
                <a:cs typeface="Times New Roman" pitchFamily="18" charset="0"/>
              </a:rPr>
              <a:t>CVaR</a:t>
            </a:r>
            <a:r>
              <a:rPr lang="en-IN" sz="1600" dirty="0" smtClean="0">
                <a:latin typeface="Times New Roman" pitchFamily="18" charset="0"/>
                <a:cs typeface="Times New Roman" pitchFamily="18" charset="0"/>
              </a:rPr>
              <a:t> of the dispatch costs. The robust optimization approach is considered with two different definition of uncertainty set. The first one, which is frequently used in the literature, is defined by a lower bound and an upper bound with a parameter controlling the deviation. We also applied another uncertainty set which is defined as a combination of historical scenarios. The goal of this chapter is to study stochastic programming and robust optimization as the most widely used approaches in the unit commitment problem under net load uncertainty in order to compare the solutions and evaluate the effectiveness of these approaches. Numerical results show that stochastic programming formulation incorporating </a:t>
            </a:r>
            <a:r>
              <a:rPr lang="en-IN" sz="1600" dirty="0" err="1" smtClean="0">
                <a:latin typeface="Times New Roman" pitchFamily="18" charset="0"/>
                <a:cs typeface="Times New Roman" pitchFamily="18" charset="0"/>
              </a:rPr>
              <a:t>CVaR</a:t>
            </a:r>
            <a:r>
              <a:rPr lang="en-IN" sz="1600" dirty="0" smtClean="0">
                <a:latin typeface="Times New Roman" pitchFamily="18" charset="0"/>
                <a:cs typeface="Times New Roman" pitchFamily="18" charset="0"/>
              </a:rPr>
              <a:t> can achieve the most efficient combinations of cost and risk. </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20% Wind Energy by 2030: Increasing the best Wind Energy’s Contribution to U.S. Electricity Supply. http://www.nrel.gov/docs/fy08osti/41869. </a:t>
            </a:r>
            <a:r>
              <a:rPr lang="en-IN" sz="1800" dirty="0" err="1" smtClean="0">
                <a:latin typeface="Times New Roman" pitchFamily="18" charset="0"/>
                <a:cs typeface="Times New Roman" pitchFamily="18" charset="0"/>
              </a:rPr>
              <a:t>pdf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California ISO. www.caiso.com.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NREL Eastern Wind Dataset. http://www.nrel.gov/electricity/ transmission/eastern_wind_methodology.html.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Renewable Energy Analysis Laboratory, Department of Electrical Engineering, University of Washington. http://www2.ee.washington.edu/ research/real/library.html.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An, Y. and </a:t>
            </a:r>
            <a:r>
              <a:rPr lang="en-IN" sz="1800" dirty="0" err="1" smtClean="0">
                <a:latin typeface="Times New Roman" pitchFamily="18" charset="0"/>
                <a:cs typeface="Times New Roman" pitchFamily="18" charset="0"/>
              </a:rPr>
              <a:t>Zeng</a:t>
            </a:r>
            <a:r>
              <a:rPr lang="en-IN" sz="1800" dirty="0" smtClean="0">
                <a:latin typeface="Times New Roman" pitchFamily="18" charset="0"/>
                <a:cs typeface="Times New Roman" pitchFamily="18" charset="0"/>
              </a:rPr>
              <a:t>, B. (2015). Exploring the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capacity of two-stage robust optimization: Variants of robust unit commitment model. Power Systems, IEEE Transactions on, 30(1):109–122.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Asensio</a:t>
            </a:r>
            <a:r>
              <a:rPr lang="en-IN" sz="1800" dirty="0" smtClean="0">
                <a:latin typeface="Times New Roman" pitchFamily="18" charset="0"/>
                <a:cs typeface="Times New Roman" pitchFamily="18" charset="0"/>
              </a:rPr>
              <a:t>, M. and Contreras, J. (2016). Stochastic unit commitment in isolated systems with renewable penetration under </a:t>
            </a:r>
            <a:r>
              <a:rPr lang="en-IN" sz="1800" dirty="0" err="1" smtClean="0">
                <a:latin typeface="Times New Roman" pitchFamily="18" charset="0"/>
                <a:cs typeface="Times New Roman" pitchFamily="18" charset="0"/>
              </a:rPr>
              <a:t>cvar</a:t>
            </a:r>
            <a:r>
              <a:rPr lang="en-IN" sz="1800" dirty="0" smtClean="0">
                <a:latin typeface="Times New Roman" pitchFamily="18" charset="0"/>
                <a:cs typeface="Times New Roman" pitchFamily="18" charset="0"/>
              </a:rPr>
              <a:t> assessment. IEEE Transactions on Smart Grid, 7(3):1356–1367.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Bertsimas, D. and Brown, D. B. (2009). Constructing uncertainty sets for robust linear optimization. Operations Research, 57:1483–1495.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Bertsimas, D., Litvinov, E., Sun, X. A., Zhao, J., and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T. (2013). Adoptive robust optimization for the security constrained unit commitment problem. IEEE Transaction on Power Systems, 28:52–63. </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Bouffard</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Galiana</a:t>
            </a:r>
            <a:r>
              <a:rPr lang="en-IN" sz="1800" dirty="0" smtClean="0">
                <a:latin typeface="Times New Roman" pitchFamily="18" charset="0"/>
                <a:cs typeface="Times New Roman" pitchFamily="18" charset="0"/>
              </a:rPr>
              <a:t>, F., and </a:t>
            </a:r>
            <a:r>
              <a:rPr lang="en-IN" sz="1800" dirty="0" err="1" smtClean="0">
                <a:latin typeface="Times New Roman" pitchFamily="18" charset="0"/>
                <a:cs typeface="Times New Roman" pitchFamily="18" charset="0"/>
              </a:rPr>
              <a:t>Conejo</a:t>
            </a:r>
            <a:r>
              <a:rPr lang="en-IN" sz="1800" dirty="0" smtClean="0">
                <a:latin typeface="Times New Roman" pitchFamily="18" charset="0"/>
                <a:cs typeface="Times New Roman" pitchFamily="18" charset="0"/>
              </a:rPr>
              <a:t>, A. (2005). Market-clearing with stochastic security-part </a:t>
            </a:r>
            <a:r>
              <a:rPr lang="en-IN" sz="1800" dirty="0" err="1" smtClean="0">
                <a:latin typeface="Times New Roman" pitchFamily="18" charset="0"/>
                <a:cs typeface="Times New Roman" pitchFamily="18" charset="0"/>
              </a:rPr>
              <a:t>i</a:t>
            </a:r>
            <a:r>
              <a:rPr lang="en-IN" sz="1800" dirty="0" smtClean="0">
                <a:latin typeface="Times New Roman" pitchFamily="18" charset="0"/>
                <a:cs typeface="Times New Roman" pitchFamily="18" charset="0"/>
              </a:rPr>
              <a:t>: formulation. Power Systems, IEEE Transactions on, 20(4):1818–1826.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Bouffard</a:t>
            </a:r>
            <a:r>
              <a:rPr lang="en-IN" sz="1800" dirty="0" smtClean="0">
                <a:latin typeface="Times New Roman" pitchFamily="18" charset="0"/>
                <a:cs typeface="Times New Roman" pitchFamily="18" charset="0"/>
              </a:rPr>
              <a:t>, F. and </a:t>
            </a:r>
            <a:r>
              <a:rPr lang="en-IN" sz="1800" dirty="0" err="1" smtClean="0">
                <a:latin typeface="Times New Roman" pitchFamily="18" charset="0"/>
                <a:cs typeface="Times New Roman" pitchFamily="18" charset="0"/>
              </a:rPr>
              <a:t>Galiana</a:t>
            </a:r>
            <a:r>
              <a:rPr lang="en-IN" sz="1800" dirty="0" smtClean="0">
                <a:latin typeface="Times New Roman" pitchFamily="18" charset="0"/>
                <a:cs typeface="Times New Roman" pitchFamily="18" charset="0"/>
              </a:rPr>
              <a:t>, F. D. (2004). An electricity market with a probabilistic spinning reserve criterion. IEEE Transactions on Power Systems, 19(1):300–307.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1312</TotalTime>
  <Words>1320</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Framework for Power System Operational Planning under Uncertainty Using Coherent Risk Measures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2021-05-31T09:42:10Z</dcterms:modified>
</cp:coreProperties>
</file>