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Resilient Distributed Coordination Control of </a:t>
            </a:r>
            <a:r>
              <a:rPr lang="en-IN" b="1" dirty="0" err="1" smtClean="0">
                <a:latin typeface="Times New Roman" pitchFamily="18" charset="0"/>
                <a:cs typeface="Times New Roman" pitchFamily="18" charset="0"/>
              </a:rPr>
              <a:t>Multiarea</a:t>
            </a:r>
            <a:r>
              <a:rPr lang="en-IN" b="1" dirty="0" smtClean="0">
                <a:latin typeface="Times New Roman" pitchFamily="18" charset="0"/>
                <a:cs typeface="Times New Roman" pitchFamily="18" charset="0"/>
              </a:rPr>
              <a:t> Power Systems Under Hybrid Attacks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Resilient </a:t>
            </a:r>
            <a:r>
              <a:rPr lang="en-IN" sz="2000" dirty="0" smtClean="0">
                <a:latin typeface="Times New Roman" pitchFamily="18" charset="0"/>
                <a:cs typeface="Times New Roman" pitchFamily="18" charset="0"/>
              </a:rPr>
              <a:t>distributed coordination control is studied on </a:t>
            </a:r>
            <a:r>
              <a:rPr lang="en-IN" sz="2000" dirty="0" err="1" smtClean="0">
                <a:latin typeface="Times New Roman" pitchFamily="18" charset="0"/>
                <a:cs typeface="Times New Roman" pitchFamily="18" charset="0"/>
              </a:rPr>
              <a:t>multiarea</a:t>
            </a:r>
            <a:r>
              <a:rPr lang="en-IN" sz="2000" dirty="0" smtClean="0">
                <a:latin typeface="Times New Roman" pitchFamily="18" charset="0"/>
                <a:cs typeface="Times New Roman" pitchFamily="18" charset="0"/>
              </a:rPr>
              <a:t> power systems with low inertia under hybrid attacks, including denial-of-service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and deception attack. The communication among various areas under the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 is deteriorated to switching residual topologies whose time characteristic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model-dependent average dwell time (MDADT). Deception attack with malicious strategy targeting at negative feedback control is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by a sign function.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obtain resilience performance of the power system under low inertia and hybrid attacks, resilient distributed scheme combining load-frequency control (LFC) with virtual inertia control (VIC) is proposed. Then, resilient frequency control problem of the studied power system is converted to H∞ control of the switched nonlinear system. By employing the </a:t>
            </a:r>
            <a:r>
              <a:rPr lang="en-IN" sz="2000" dirty="0" err="1" smtClean="0">
                <a:latin typeface="Times New Roman" pitchFamily="18" charset="0"/>
                <a:cs typeface="Times New Roman" pitchFamily="18" charset="0"/>
              </a:rPr>
              <a:t>Lyapunov</a:t>
            </a:r>
            <a:r>
              <a:rPr lang="en-IN" sz="2000" dirty="0" smtClean="0">
                <a:latin typeface="Times New Roman" pitchFamily="18" charset="0"/>
                <a:cs typeface="Times New Roman" pitchFamily="18" charset="0"/>
              </a:rPr>
              <a:t> stability theory and switched system method, the resilient conditions are given by the lower bound of the average dwell time of each residual topology and the upper bound of deception attacks. Furthermore, a linear matrix inequality (LMI) technique is used to design the distributed resilient control gains of the LFC-VIC scheme. Finally, a simulation of four-area power systems is carried out to verify the </a:t>
            </a:r>
            <a:r>
              <a:rPr lang="en-IN" sz="2000" dirty="0" err="1" smtClean="0">
                <a:latin typeface="Times New Roman" pitchFamily="18" charset="0"/>
                <a:cs typeface="Times New Roman" pitchFamily="18" charset="0"/>
              </a:rPr>
              <a:t>validness</a:t>
            </a:r>
            <a:r>
              <a:rPr lang="en-IN" sz="2000" dirty="0" smtClean="0">
                <a:latin typeface="Times New Roman" pitchFamily="18" charset="0"/>
                <a:cs typeface="Times New Roman" pitchFamily="18" charset="0"/>
              </a:rPr>
              <a:t> of our theory.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Researchers have also investigated resilience to communication flaws (e.g., packet loss, delay, and link failure) in the cyber layer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scalability of the P2P configuration is largely constrained by the existing communication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hierarchical structure that is locally distributed and globally centralized is viewed as one of the most promising trends in this </a:t>
            </a:r>
            <a:r>
              <a:rPr lang="en-IN" sz="2000" dirty="0" smtClean="0">
                <a:latin typeface="Times New Roman" pitchFamily="18" charset="0"/>
                <a:cs typeface="Times New Roman" pitchFamily="18" charset="0"/>
              </a:rPr>
              <a:t>area.</a:t>
            </a:r>
          </a:p>
          <a:p>
            <a:pPr algn="just">
              <a:lnSpc>
                <a:spcPct val="150000"/>
              </a:lnSpc>
            </a:pPr>
            <a:r>
              <a:rPr lang="en-IN" sz="2000" dirty="0" smtClean="0">
                <a:latin typeface="Times New Roman" pitchFamily="18" charset="0"/>
                <a:cs typeface="Times New Roman" pitchFamily="18" charset="0"/>
              </a:rPr>
              <a:t>Other researchers have leveraged distributed peer-to-peer (P2P) communication protocols and noise-resilient state-observer techniques to achieve resilience against communication channel noise and </a:t>
            </a:r>
            <a:r>
              <a:rPr lang="en-IN" sz="2000" dirty="0" smtClean="0">
                <a:latin typeface="Times New Roman" pitchFamily="18" charset="0"/>
                <a:cs typeface="Times New Roman" pitchFamily="18" charset="0"/>
              </a:rPr>
              <a:t>disturbances.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distributed algorithms rely on the communication network for exchanging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failures in the communication network, caused by disconnection of communication links, cyber-attacks, delay and other channel imperfections can jeopardize the performance of the algorithms and lead to system-level reliability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has not received much attention in smart power grids. Thus, this two-part paper aims to address this open problem for the distributed frequency regulation (DFR)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DFR problem is formulated based on the quasi-steady state model of the </a:t>
            </a:r>
            <a:r>
              <a:rPr lang="en-IN" sz="2000" dirty="0" err="1" smtClean="0">
                <a:latin typeface="Times New Roman" pitchFamily="18" charset="0"/>
                <a:cs typeface="Times New Roman" pitchFamily="18" charset="0"/>
              </a:rPr>
              <a:t>prosumer</a:t>
            </a:r>
            <a:r>
              <a:rPr lang="en-IN" sz="2000" dirty="0" smtClean="0">
                <a:latin typeface="Times New Roman" pitchFamily="18" charset="0"/>
                <a:cs typeface="Times New Roman" pitchFamily="18" charset="0"/>
              </a:rPr>
              <a:t> power system.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improve the robustness of DSE under the presence of outliers, least-absolute-value (LAV) and generalized </a:t>
            </a:r>
            <a:r>
              <a:rPr lang="en-IN" sz="2000" dirty="0" err="1" smtClean="0">
                <a:latin typeface="Times New Roman" pitchFamily="18" charset="0"/>
                <a:cs typeface="Times New Roman" pitchFamily="18" charset="0"/>
              </a:rPr>
              <a:t>maximumlikelihood</a:t>
            </a:r>
            <a:r>
              <a:rPr lang="en-IN" sz="2000" dirty="0" smtClean="0">
                <a:latin typeface="Times New Roman" pitchFamily="18" charset="0"/>
                <a:cs typeface="Times New Roman" pitchFamily="18" charset="0"/>
              </a:rPr>
              <a:t> (GML) methods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Regarding the host-based approach, an embedded intrusion detection method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 intelligent electronic devices (IED) in substations that monitor all incoming Generic Object-Oriented Substation Events (GOOSE) and Sampled Values (SV) messages to enhance </a:t>
            </a:r>
            <a:r>
              <a:rPr lang="en-IN" sz="2000" dirty="0" err="1" smtClean="0">
                <a:latin typeface="Times New Roman" pitchFamily="18" charset="0"/>
                <a:cs typeface="Times New Roman" pitchFamily="18" charset="0"/>
              </a:rPr>
              <a:t>cybersecurity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hierarchical IDS framework was proposed in [84], which employed an SVM and an artificial immune system to analyze network traffic at every layer of a smart grid.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resilient DFR can provide many advantages for today’s power grids. For instance, it can complement today’s AGC systems, minimize system-wide control effort for regulating frequency, and require less sensing and communication compared with today’s centralized communication/control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loads have a frequency-dependent component that will have an automatic beneficial effect without a 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frequency-dependent component can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damping </a:t>
            </a:r>
            <a:r>
              <a:rPr lang="en-IN" sz="2000" dirty="0" smtClean="0">
                <a:latin typeface="Times New Roman" pitchFamily="18" charset="0"/>
                <a:cs typeface="Times New Roman" pitchFamily="18" charset="0"/>
              </a:rPr>
              <a:t>coefficient.</a:t>
            </a:r>
          </a:p>
          <a:p>
            <a:pPr algn="just">
              <a:lnSpc>
                <a:spcPct val="150000"/>
              </a:lnSpc>
            </a:pPr>
            <a:r>
              <a:rPr lang="en-IN" sz="2000" dirty="0" smtClean="0">
                <a:latin typeface="Times New Roman" pitchFamily="18" charset="0"/>
                <a:cs typeface="Times New Roman" pitchFamily="18" charset="0"/>
              </a:rPr>
              <a:t>Under distributed frequency regulation, </a:t>
            </a:r>
            <a:r>
              <a:rPr lang="en-IN" sz="2000" dirty="0" err="1" smtClean="0">
                <a:latin typeface="Times New Roman" pitchFamily="18" charset="0"/>
                <a:cs typeface="Times New Roman" pitchFamily="18" charset="0"/>
              </a:rPr>
              <a:t>prosumers</a:t>
            </a:r>
            <a:r>
              <a:rPr lang="en-IN" sz="2000" dirty="0" smtClean="0">
                <a:latin typeface="Times New Roman" pitchFamily="18" charset="0"/>
                <a:cs typeface="Times New Roman" pitchFamily="18" charset="0"/>
              </a:rPr>
              <a:t> detect a frequency deviation and act accordingly to their physical characteristics such as droop and damping, effectively solving a distributed cost minimization.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MPC strategies with application to power system automatic generation control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Venkat, I. Hiskens, J. Rawlings, and S.Wright,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These subsystem-based MPCs work iteratively and cooperatively towards satisfying systemwide control objectives.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Decentralized model predictive based load frequency control in an interconnected power system</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Mohamed, H. Bevrani, A. Hassan, and T. Hiyama,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new load frequency control (LFC) design using the model predictive control (MPC) technique in a multi-area power system.</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Distributed output feedback MPC for power system control</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 N. Venkat, I. A. Hiskens, J. B. Rawlings, and S. J. Wright,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In this paper, a distributed output feedback model predictive control (MPC) framework with guaranteed nominal stability and performance properties is described.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decentralized solution to the DC-OPF of interconnected power systems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 G. Bakirtzis and P. N. Biskas,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presents a new method for the decentralized solution of the DC optimal power flow (OPF) problem in large interconnected power systems.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jpg"/>
          <p:cNvPicPr>
            <a:picLocks noGrp="1" noChangeAspect="1" noChangeArrowheads="1"/>
          </p:cNvPicPr>
          <p:nvPr>
            <p:ph idx="1"/>
          </p:nvPr>
        </p:nvPicPr>
        <p:blipFill>
          <a:blip r:embed="rId2"/>
          <a:srcRect/>
          <a:stretch>
            <a:fillRect/>
          </a:stretch>
        </p:blipFill>
        <p:spPr bwMode="auto">
          <a:xfrm>
            <a:off x="1905000" y="1447800"/>
            <a:ext cx="64770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19200" y="1143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proposed a communication-failure-resilient framework for distributed frequency regulation in </a:t>
            </a:r>
            <a:r>
              <a:rPr lang="en-IN" sz="1600" dirty="0" err="1" smtClean="0">
                <a:latin typeface="Times New Roman" pitchFamily="18" charset="0"/>
                <a:cs typeface="Times New Roman" pitchFamily="18" charset="0"/>
              </a:rPr>
              <a:t>prosumer</a:t>
            </a:r>
            <a:r>
              <a:rPr lang="en-IN" sz="1600" dirty="0" smtClean="0">
                <a:latin typeface="Times New Roman" pitchFamily="18" charset="0"/>
                <a:cs typeface="Times New Roman" pitchFamily="18" charset="0"/>
              </a:rPr>
              <a:t> power grids. The resilient DFR algorithm is scalable and can be implemented on utility-level </a:t>
            </a:r>
            <a:r>
              <a:rPr lang="en-IN" sz="1600" dirty="0" err="1" smtClean="0">
                <a:latin typeface="Times New Roman" pitchFamily="18" charset="0"/>
                <a:cs typeface="Times New Roman" pitchFamily="18" charset="0"/>
              </a:rPr>
              <a:t>prosumers</a:t>
            </a:r>
            <a:r>
              <a:rPr lang="en-IN" sz="1600" dirty="0" smtClean="0">
                <a:latin typeface="Times New Roman" pitchFamily="18" charset="0"/>
                <a:cs typeface="Times New Roman" pitchFamily="18" charset="0"/>
              </a:rPr>
              <a:t> as well as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The algorithm relies on communication among </a:t>
            </a:r>
            <a:r>
              <a:rPr lang="en-IN" sz="1600" dirty="0" err="1" smtClean="0">
                <a:latin typeface="Times New Roman" pitchFamily="18" charset="0"/>
                <a:cs typeface="Times New Roman" pitchFamily="18" charset="0"/>
              </a:rPr>
              <a:t>prosumers</a:t>
            </a:r>
            <a:r>
              <a:rPr lang="en-IN" sz="1600" dirty="0" smtClean="0">
                <a:latin typeface="Times New Roman" pitchFamily="18" charset="0"/>
                <a:cs typeface="Times New Roman" pitchFamily="18" charset="0"/>
              </a:rPr>
              <a:t>. Therefore, the communication network should support the functionality of the distributed algorithms and satisfy the communication standards of IEEE and IEC. We have shown that under normal conditions </a:t>
            </a:r>
            <a:r>
              <a:rPr lang="en-IN" sz="1600" dirty="0" err="1" smtClean="0">
                <a:latin typeface="Times New Roman" pitchFamily="18" charset="0"/>
                <a:cs typeface="Times New Roman" pitchFamily="18" charset="0"/>
              </a:rPr>
              <a:t>prosumers</a:t>
            </a:r>
            <a:r>
              <a:rPr lang="en-IN" sz="1600" dirty="0" smtClean="0">
                <a:latin typeface="Times New Roman" pitchFamily="18" charset="0"/>
                <a:cs typeface="Times New Roman" pitchFamily="18" charset="0"/>
              </a:rPr>
              <a:t> need to solely communicate with their </a:t>
            </a:r>
            <a:r>
              <a:rPr lang="en-IN" sz="1600" dirty="0" err="1" smtClean="0">
                <a:latin typeface="Times New Roman" pitchFamily="18" charset="0"/>
                <a:cs typeface="Times New Roman" pitchFamily="18" charset="0"/>
              </a:rPr>
              <a:t>neighbors</a:t>
            </a:r>
            <a:r>
              <a:rPr lang="en-IN" sz="1600" dirty="0" smtClean="0">
                <a:latin typeface="Times New Roman" pitchFamily="18" charset="0"/>
                <a:cs typeface="Times New Roman" pitchFamily="18" charset="0"/>
              </a:rPr>
              <a:t>, but, </a:t>
            </a:r>
            <a:r>
              <a:rPr lang="en-IN" sz="1600" dirty="0" err="1" smtClean="0">
                <a:latin typeface="Times New Roman" pitchFamily="18" charset="0"/>
                <a:cs typeface="Times New Roman" pitchFamily="18" charset="0"/>
              </a:rPr>
              <a:t>duringcommunication</a:t>
            </a:r>
            <a:r>
              <a:rPr lang="en-IN" sz="1600" dirty="0" smtClean="0">
                <a:latin typeface="Times New Roman" pitchFamily="18" charset="0"/>
                <a:cs typeface="Times New Roman" pitchFamily="18" charset="0"/>
              </a:rPr>
              <a:t> failures, </a:t>
            </a:r>
            <a:r>
              <a:rPr lang="en-IN" sz="1600" dirty="0" err="1" smtClean="0">
                <a:latin typeface="Times New Roman" pitchFamily="18" charset="0"/>
                <a:cs typeface="Times New Roman" pitchFamily="18" charset="0"/>
              </a:rPr>
              <a:t>prosumers</a:t>
            </a:r>
            <a:r>
              <a:rPr lang="en-IN" sz="1600" dirty="0" smtClean="0">
                <a:latin typeface="Times New Roman" pitchFamily="18" charset="0"/>
                <a:cs typeface="Times New Roman" pitchFamily="18" charset="0"/>
              </a:rPr>
              <a:t> need to extend the communication hops to maintain system-wide stability as well as fair power sharing. The resilient DFR can provide many advantages for today’s power grids. For instance, it can complement today’s AGC systems, minimize system-wide control effort for regulating frequency, and require less sensing and communication compared with today’s centralized communication/control systems.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a:t>
            </a:r>
            <a:r>
              <a:rPr lang="en-IN" sz="1500" dirty="0" err="1" smtClean="0">
                <a:latin typeface="Times New Roman" pitchFamily="18" charset="0"/>
                <a:cs typeface="Times New Roman" pitchFamily="18" charset="0"/>
              </a:rPr>
              <a:t>Venkat</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Hiskens</a:t>
            </a:r>
            <a:r>
              <a:rPr lang="en-IN" sz="1500" dirty="0" smtClean="0">
                <a:latin typeface="Times New Roman" pitchFamily="18" charset="0"/>
                <a:cs typeface="Times New Roman" pitchFamily="18" charset="0"/>
              </a:rPr>
              <a:t>, J. Rawlings, and </a:t>
            </a:r>
            <a:r>
              <a:rPr lang="en-IN" sz="1500" dirty="0" err="1" smtClean="0">
                <a:latin typeface="Times New Roman" pitchFamily="18" charset="0"/>
                <a:cs typeface="Times New Roman" pitchFamily="18" charset="0"/>
              </a:rPr>
              <a:t>S.Wright</a:t>
            </a:r>
            <a:r>
              <a:rPr lang="en-IN" sz="1500" dirty="0" smtClean="0">
                <a:latin typeface="Times New Roman" pitchFamily="18" charset="0"/>
                <a:cs typeface="Times New Roman" pitchFamily="18" charset="0"/>
              </a:rPr>
              <a:t>, “Distributed MPC strategies with application to power system automatic generation control,” IEEE Trans. Control Syst. Technol., vol. 16, no. 6, pp. 1192–1206, Nov. 2008.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T. Mohamed, H. </a:t>
            </a:r>
            <a:r>
              <a:rPr lang="en-IN" sz="1500" dirty="0" err="1" smtClean="0">
                <a:latin typeface="Times New Roman" pitchFamily="18" charset="0"/>
                <a:cs typeface="Times New Roman" pitchFamily="18" charset="0"/>
              </a:rPr>
              <a:t>Bevrani</a:t>
            </a:r>
            <a:r>
              <a:rPr lang="en-IN" sz="1500" dirty="0" smtClean="0">
                <a:latin typeface="Times New Roman" pitchFamily="18" charset="0"/>
                <a:cs typeface="Times New Roman" pitchFamily="18" charset="0"/>
              </a:rPr>
              <a:t>, A. Hassan, and T. </a:t>
            </a:r>
            <a:r>
              <a:rPr lang="en-IN" sz="1500" dirty="0" err="1" smtClean="0">
                <a:latin typeface="Times New Roman" pitchFamily="18" charset="0"/>
                <a:cs typeface="Times New Roman" pitchFamily="18" charset="0"/>
              </a:rPr>
              <a:t>Hiyama</a:t>
            </a:r>
            <a:r>
              <a:rPr lang="en-IN" sz="1500" dirty="0" smtClean="0">
                <a:latin typeface="Times New Roman" pitchFamily="18" charset="0"/>
                <a:cs typeface="Times New Roman" pitchFamily="18" charset="0"/>
              </a:rPr>
              <a:t>, “Decentralized model predictive based load frequency control in an interconnected power system,” Energy </a:t>
            </a:r>
            <a:r>
              <a:rPr lang="en-IN" sz="1500" dirty="0" err="1" smtClean="0">
                <a:latin typeface="Times New Roman" pitchFamily="18" charset="0"/>
                <a:cs typeface="Times New Roman" pitchFamily="18" charset="0"/>
              </a:rPr>
              <a:t>Convers</a:t>
            </a:r>
            <a:r>
              <a:rPr lang="en-IN" sz="1500" dirty="0" smtClean="0">
                <a:latin typeface="Times New Roman" pitchFamily="18" charset="0"/>
                <a:cs typeface="Times New Roman" pitchFamily="18" charset="0"/>
              </a:rPr>
              <a:t>. Manage., vol. 52, no. 2, pp. 1208–1214,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 N. </a:t>
            </a:r>
            <a:r>
              <a:rPr lang="en-IN" sz="1500" dirty="0" err="1" smtClean="0">
                <a:latin typeface="Times New Roman" pitchFamily="18" charset="0"/>
                <a:cs typeface="Times New Roman" pitchFamily="18" charset="0"/>
              </a:rPr>
              <a:t>Venkat</a:t>
            </a:r>
            <a:r>
              <a:rPr lang="en-IN" sz="1500" dirty="0" smtClean="0">
                <a:latin typeface="Times New Roman" pitchFamily="18" charset="0"/>
                <a:cs typeface="Times New Roman" pitchFamily="18" charset="0"/>
              </a:rPr>
              <a:t>, I. A. </a:t>
            </a:r>
            <a:r>
              <a:rPr lang="en-IN" sz="1500" dirty="0" err="1" smtClean="0">
                <a:latin typeface="Times New Roman" pitchFamily="18" charset="0"/>
                <a:cs typeface="Times New Roman" pitchFamily="18" charset="0"/>
              </a:rPr>
              <a:t>Hiskens</a:t>
            </a:r>
            <a:r>
              <a:rPr lang="en-IN" sz="1500" dirty="0" smtClean="0">
                <a:latin typeface="Times New Roman" pitchFamily="18" charset="0"/>
                <a:cs typeface="Times New Roman" pitchFamily="18" charset="0"/>
              </a:rPr>
              <a:t>, J. B. Rawlings, and S. J. Wright, “Distributed output feedback MPC for power system control,” in Proc. IEEE 45th Conf. </a:t>
            </a:r>
            <a:r>
              <a:rPr lang="en-IN" sz="1500" dirty="0" err="1" smtClean="0">
                <a:latin typeface="Times New Roman" pitchFamily="18" charset="0"/>
                <a:cs typeface="Times New Roman" pitchFamily="18" charset="0"/>
              </a:rPr>
              <a:t>Decis</a:t>
            </a:r>
            <a:r>
              <a:rPr lang="en-IN" sz="1500" dirty="0" smtClean="0">
                <a:latin typeface="Times New Roman" pitchFamily="18" charset="0"/>
                <a:cs typeface="Times New Roman" pitchFamily="18" charset="0"/>
              </a:rPr>
              <a:t>. Control, Dec. 2006, pp. 4038–4045.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A. G. </a:t>
            </a:r>
            <a:r>
              <a:rPr lang="en-IN" sz="1500" dirty="0" err="1" smtClean="0">
                <a:latin typeface="Times New Roman" pitchFamily="18" charset="0"/>
                <a:cs typeface="Times New Roman" pitchFamily="18" charset="0"/>
              </a:rPr>
              <a:t>Bakirtzis</a:t>
            </a:r>
            <a:r>
              <a:rPr lang="en-IN" sz="1500" dirty="0" smtClean="0">
                <a:latin typeface="Times New Roman" pitchFamily="18" charset="0"/>
                <a:cs typeface="Times New Roman" pitchFamily="18" charset="0"/>
              </a:rPr>
              <a:t> and P. N. </a:t>
            </a:r>
            <a:r>
              <a:rPr lang="en-IN" sz="1500" dirty="0" err="1" smtClean="0">
                <a:latin typeface="Times New Roman" pitchFamily="18" charset="0"/>
                <a:cs typeface="Times New Roman" pitchFamily="18" charset="0"/>
              </a:rPr>
              <a:t>Biskas</a:t>
            </a:r>
            <a:r>
              <a:rPr lang="en-IN" sz="1500" dirty="0" smtClean="0">
                <a:latin typeface="Times New Roman" pitchFamily="18" charset="0"/>
                <a:cs typeface="Times New Roman" pitchFamily="18" charset="0"/>
              </a:rPr>
              <a:t>, “A decentralized solution to the DC-OPF of interconnected power systems,” IEEE Trans. Power Syst., vol. 18, no. 3, pp. 1007–1013, Aug. 2003.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P. N. </a:t>
            </a:r>
            <a:r>
              <a:rPr lang="en-IN" sz="1500" dirty="0" err="1" smtClean="0">
                <a:latin typeface="Times New Roman" pitchFamily="18" charset="0"/>
                <a:cs typeface="Times New Roman" pitchFamily="18" charset="0"/>
              </a:rPr>
              <a:t>Biskas</a:t>
            </a:r>
            <a:r>
              <a:rPr lang="en-IN" sz="1500" dirty="0" smtClean="0">
                <a:latin typeface="Times New Roman" pitchFamily="18" charset="0"/>
                <a:cs typeface="Times New Roman" pitchFamily="18" charset="0"/>
              </a:rPr>
              <a:t>, A. G. </a:t>
            </a:r>
            <a:r>
              <a:rPr lang="en-IN" sz="1500" dirty="0" err="1" smtClean="0">
                <a:latin typeface="Times New Roman" pitchFamily="18" charset="0"/>
                <a:cs typeface="Times New Roman" pitchFamily="18" charset="0"/>
              </a:rPr>
              <a:t>Bakirtzis</a:t>
            </a:r>
            <a:r>
              <a:rPr lang="en-IN" sz="1500" dirty="0" smtClean="0">
                <a:latin typeface="Times New Roman" pitchFamily="18" charset="0"/>
                <a:cs typeface="Times New Roman" pitchFamily="18" charset="0"/>
              </a:rPr>
              <a:t>, N. I. </a:t>
            </a:r>
            <a:r>
              <a:rPr lang="en-IN" sz="1500" dirty="0" err="1" smtClean="0">
                <a:latin typeface="Times New Roman" pitchFamily="18" charset="0"/>
                <a:cs typeface="Times New Roman" pitchFamily="18" charset="0"/>
              </a:rPr>
              <a:t>Macheras</a:t>
            </a:r>
            <a:r>
              <a:rPr lang="en-IN" sz="1500" dirty="0" smtClean="0">
                <a:latin typeface="Times New Roman" pitchFamily="18" charset="0"/>
                <a:cs typeface="Times New Roman" pitchFamily="18" charset="0"/>
              </a:rPr>
              <a:t>, and N. K. </a:t>
            </a:r>
            <a:r>
              <a:rPr lang="en-IN" sz="1500" dirty="0" err="1" smtClean="0">
                <a:latin typeface="Times New Roman" pitchFamily="18" charset="0"/>
                <a:cs typeface="Times New Roman" pitchFamily="18" charset="0"/>
              </a:rPr>
              <a:t>Pasialis</a:t>
            </a:r>
            <a:r>
              <a:rPr lang="en-IN" sz="1500" dirty="0" smtClean="0">
                <a:latin typeface="Times New Roman" pitchFamily="18" charset="0"/>
                <a:cs typeface="Times New Roman" pitchFamily="18" charset="0"/>
              </a:rPr>
              <a:t>, “A decentralized implementation of DC optimal power flow on a network of computers,” IEEE Trans. Power Syst., vol. 20, no. 1, pp. 25–33, Feb. 2005</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 Li, Q.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H. Sun, and J. Wang, “Coordinated economic dispatch of coupled transmission and distribution systems using heterogeneous decomposition,” IEEE Trans. Power Syst., vol. 31, no. 6, pp. 4817–4830, Nov.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Lai, L.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Q. Xia, H. </a:t>
            </a:r>
            <a:r>
              <a:rPr lang="en-IN" sz="1600" dirty="0" err="1" smtClean="0">
                <a:latin typeface="Times New Roman" pitchFamily="18" charset="0"/>
                <a:cs typeface="Times New Roman" pitchFamily="18" charset="0"/>
              </a:rPr>
              <a:t>Zhong</a:t>
            </a:r>
            <a:r>
              <a:rPr lang="en-IN" sz="1600" dirty="0" smtClean="0">
                <a:latin typeface="Times New Roman" pitchFamily="18" charset="0"/>
                <a:cs typeface="Times New Roman" pitchFamily="18" charset="0"/>
              </a:rPr>
              <a:t>, and C. Kang, “Decentralized multi-area economic dispatch via dynamic multiplier-based </a:t>
            </a:r>
            <a:r>
              <a:rPr lang="en-IN" sz="1600" dirty="0" err="1" smtClean="0">
                <a:latin typeface="Times New Roman" pitchFamily="18" charset="0"/>
                <a:cs typeface="Times New Roman" pitchFamily="18" charset="0"/>
              </a:rPr>
              <a:t>lagrangian</a:t>
            </a:r>
            <a:r>
              <a:rPr lang="en-IN" sz="1600" dirty="0" smtClean="0">
                <a:latin typeface="Times New Roman" pitchFamily="18" charset="0"/>
                <a:cs typeface="Times New Roman" pitchFamily="18" charset="0"/>
              </a:rPr>
              <a:t> relaxation,” IEEE Trans. Power Syst., vol. 30, no. 6, pp. 3225–3233, Nov.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J. </a:t>
            </a:r>
            <a:r>
              <a:rPr lang="en-IN" sz="1600" dirty="0" err="1" smtClean="0">
                <a:latin typeface="Times New Roman" pitchFamily="18" charset="0"/>
                <a:cs typeface="Times New Roman" pitchFamily="18" charset="0"/>
              </a:rPr>
              <a:t>Conejo</a:t>
            </a:r>
            <a:r>
              <a:rPr lang="en-IN" sz="1600" dirty="0" smtClean="0">
                <a:latin typeface="Times New Roman" pitchFamily="18" charset="0"/>
                <a:cs typeface="Times New Roman" pitchFamily="18" charset="0"/>
              </a:rPr>
              <a:t> and J. A. </a:t>
            </a:r>
            <a:r>
              <a:rPr lang="en-IN" sz="1600" dirty="0" err="1" smtClean="0">
                <a:latin typeface="Times New Roman" pitchFamily="18" charset="0"/>
                <a:cs typeface="Times New Roman" pitchFamily="18" charset="0"/>
              </a:rPr>
              <a:t>Aguado</a:t>
            </a:r>
            <a:r>
              <a:rPr lang="en-IN" sz="1600" dirty="0" smtClean="0">
                <a:latin typeface="Times New Roman" pitchFamily="18" charset="0"/>
                <a:cs typeface="Times New Roman" pitchFamily="18" charset="0"/>
              </a:rPr>
              <a:t>, “Multi-area coordinated decentralized dc optimal power flow,” IEEE Trans. Power Syst., vol. 13, no. 4, pp. 1272– 1278, Nov.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Lin and S. Lin, “Distributed optimal power flow with discrete control variables of large distributed power systems,” IEEE Trans. Power Syst., vol. 23, no. 3, pp. 1383–1392, Aug.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N. </a:t>
            </a:r>
            <a:r>
              <a:rPr lang="en-IN" sz="1600" dirty="0" err="1" smtClean="0">
                <a:latin typeface="Times New Roman" pitchFamily="18" charset="0"/>
                <a:cs typeface="Times New Roman" pitchFamily="18" charset="0"/>
              </a:rPr>
              <a:t>Gatsis</a:t>
            </a:r>
            <a:r>
              <a:rPr lang="en-IN" sz="1600" dirty="0" smtClean="0">
                <a:latin typeface="Times New Roman" pitchFamily="18" charset="0"/>
                <a:cs typeface="Times New Roman" pitchFamily="18" charset="0"/>
              </a:rPr>
              <a:t> and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“Decomposition algorithms for market clearing with large-scale demand response,” IEEE Trans. Smart Grid, vol. 4, no. 4, pp. 1976–1987, Dec.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1536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Resilient Distributed Coordination Control of Multiarea Power Systems Under Hybrid Attacks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2021-05-29T13:05:20Z</dcterms:modified>
</cp:coreProperties>
</file>