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Optimal </a:t>
            </a:r>
            <a:r>
              <a:rPr lang="en-IN" b="1" dirty="0" err="1" smtClean="0">
                <a:latin typeface="Times New Roman" pitchFamily="18" charset="0"/>
                <a:cs typeface="Times New Roman" pitchFamily="18" charset="0"/>
              </a:rPr>
              <a:t>Defense</a:t>
            </a:r>
            <a:r>
              <a:rPr lang="en-IN" b="1" dirty="0" smtClean="0">
                <a:latin typeface="Times New Roman" pitchFamily="18" charset="0"/>
                <a:cs typeface="Times New Roman" pitchFamily="18" charset="0"/>
              </a:rPr>
              <a:t> Resources Allocation for Power System Based on Bounded Rationality Game Theory Analysis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Power </a:t>
            </a:r>
            <a:r>
              <a:rPr lang="en-IN" sz="2000" dirty="0" smtClean="0">
                <a:latin typeface="Times New Roman" pitchFamily="18" charset="0"/>
                <a:cs typeface="Times New Roman" pitchFamily="18" charset="0"/>
              </a:rPr>
              <a:t>utility allocates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resources to prevent unscheduled load shedding due to transmission line failure caused by the malicious physical attacks. Game theory explains the interaction between the defender and the attacker, overcoming the shortage of unilateral vulnerability analysis. Different from previous researches typically assuming the players are rational and the total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resources are fixed, this paper investigates the bounded rationality and allows variable total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resources aiming for a higher level of practicability. Stochastic response to strategies of the bounded rational attacker is described by the </a:t>
            </a:r>
            <a:r>
              <a:rPr lang="en-IN" sz="2000" dirty="0" err="1" smtClean="0">
                <a:latin typeface="Times New Roman" pitchFamily="18" charset="0"/>
                <a:cs typeface="Times New Roman" pitchFamily="18" charset="0"/>
              </a:rPr>
              <a:t>Quantal</a:t>
            </a:r>
            <a:r>
              <a:rPr lang="en-IN" sz="2000" dirty="0" smtClean="0">
                <a:latin typeface="Times New Roman" pitchFamily="18" charset="0"/>
                <a:cs typeface="Times New Roman" pitchFamily="18" charset="0"/>
              </a:rPr>
              <a:t> Response Equilibrium (QRE) model.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two-layer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resources allocation optimization framework is established to obtain both optimal total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resources and optimal resource distribution, and we design a combined power-of-two and dichotomy (CPTD) algorithm for solution. We also explore the multiple properties of bounded rational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in the attack-</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game. Besides, a unified resources allocation framework of bilateral players is established, which advantages in both cost and reward calculations. To the knowledge of the authors, this work is more general and more practical than previous relevant publications. The experimental studies on the IEEE 14-bus system and the IEEE 118-bus system empirically justify the improvements by our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solution approaches.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non-cooperative stages are presented starting with the suitable non-cooperative game against the existing attack.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Apparently</a:t>
            </a:r>
            <a:r>
              <a:rPr lang="en-IN" sz="2000" dirty="0" smtClean="0">
                <a:latin typeface="Times New Roman" pitchFamily="18" charset="0"/>
                <a:cs typeface="Times New Roman" pitchFamily="18" charset="0"/>
              </a:rPr>
              <a:t>, the same steps are executed as in the cooperative process but starting from the check step that determines whether the node is benevolent, malicious, or even selfish.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the non-cooperative process omits two steps. The first step is calculating the cooperation, reputation, and security level parameters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fact, the dynamic Bayesian </a:t>
            </a:r>
            <a:r>
              <a:rPr lang="en-IN" sz="2000" dirty="0" smtClean="0">
                <a:latin typeface="Times New Roman" pitchFamily="18" charset="0"/>
                <a:cs typeface="Times New Roman" pitchFamily="18" charset="0"/>
              </a:rPr>
              <a:t>model represents </a:t>
            </a:r>
            <a:r>
              <a:rPr lang="en-IN" sz="2000" dirty="0" smtClean="0">
                <a:latin typeface="Times New Roman" pitchFamily="18" charset="0"/>
                <a:cs typeface="Times New Roman" pitchFamily="18" charset="0"/>
              </a:rPr>
              <a:t>the more realistic approach that allows the network defender to continuously update his decision for the existing malicious nodes.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each area, the state-of-the-art contributions are gathered and a systematic treatment, using game theory, of some of the most relevant problems for future power systems is provided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objective of </a:t>
            </a:r>
            <a:r>
              <a:rPr lang="en-IN" sz="2000" dirty="0" err="1" smtClean="0">
                <a:latin typeface="Times New Roman" pitchFamily="18" charset="0"/>
                <a:cs typeface="Times New Roman" pitchFamily="18" charset="0"/>
              </a:rPr>
              <a:t>noncooperative</a:t>
            </a:r>
            <a:r>
              <a:rPr lang="en-IN" sz="2000" dirty="0" smtClean="0">
                <a:latin typeface="Times New Roman" pitchFamily="18" charset="0"/>
                <a:cs typeface="Times New Roman" pitchFamily="18" charset="0"/>
              </a:rPr>
              <a:t> game theory is to provide algorithms and techniques suitable for solving such optimization problems and characterizing their outcome, notably when the players are making their action choices </a:t>
            </a:r>
            <a:r>
              <a:rPr lang="en-IN" sz="2000" dirty="0" err="1" smtClean="0">
                <a:latin typeface="Times New Roman" pitchFamily="18" charset="0"/>
                <a:cs typeface="Times New Roman" pitchFamily="18" charset="0"/>
              </a:rPr>
              <a:t>noncooperatively</a:t>
            </a:r>
            <a:r>
              <a:rPr lang="en-IN" sz="2000" dirty="0" smtClean="0">
                <a:latin typeface="Times New Roman" pitchFamily="18" charset="0"/>
                <a:cs typeface="Times New Roman" pitchFamily="18" charset="0"/>
              </a:rPr>
              <a:t> (and independently), i.e., without any coordination or communication.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classical power grids, it is common to optimize the system by defining and solving a system-level optimization problem based on a centralized objective function.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 game theoretic approach is proposed to address the passive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 that causes malfunction of the forwarding mechanism of sensor nodes at which the nodes agree to forward packets but fail to do so.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model aims at achieving the optimal signal-to-noise ratio (SNR) in WSNs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model obtains the optimal sleep and wake up mode for the participant sensor nodes based on the bargaining NE by treating the selfish nodes that conserve energy through blocking packets with high probability.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Moreover, the use of Nash bargaining for improving the performance of a two-load game is also discussed in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note that, in many cases of interest, the work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provides algorithms for finding equilibrium solutions which are based on known algorithms such as those used in classical convex or mixed-integer optimization.</a:t>
            </a: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example, one can leverage the already existing power lines in the distribution network and adopt PLC for advanced metering infrastructures, however, to do so, many challenges such as reliability and performance need to be addressed.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contrast, for long range transmission, wireless techniques may provide a better alternative due to the possibility of adopting advanced approaches such as cognitive radio or cooperative communications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Dynamic </a:t>
                      </a:r>
                      <a:r>
                        <a:rPr lang="en-US" sz="2000" dirty="0" err="1">
                          <a:latin typeface="Times New Roman" pitchFamily="18" charset="0"/>
                          <a:ea typeface="Calibri"/>
                          <a:cs typeface="Times New Roman" pitchFamily="18" charset="0"/>
                        </a:rPr>
                        <a:t>Noncooperative</a:t>
                      </a:r>
                      <a:r>
                        <a:rPr lang="en-US" sz="2000" dirty="0">
                          <a:latin typeface="Times New Roman" pitchFamily="18" charset="0"/>
                          <a:ea typeface="Calibri"/>
                          <a:cs typeface="Times New Roman" pitchFamily="18" charset="0"/>
                        </a:rPr>
                        <a:t> Game Theory</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 Bas¸ar and G. J. Olsder,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recent interest in such fields as biological games, mathematical finance and robust control gives a new impetus to noncooperative game theory</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Game Theory in Wireless and Communication Networks: Theory, Models and Applications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Z. Han, D. Niyato, W. Saad, T. Bas¸ar, and A. Hjørungnes,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This unified treatment of game theory focuses on finding state-of-the-art solutions to issues surrounding the next generation of wireless and communications networks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b="0" dirty="0">
                          <a:latin typeface="Times New Roman"/>
                          <a:ea typeface="Calibri"/>
                          <a:cs typeface="Latha"/>
                        </a:rPr>
                        <a:t>An architectural view of game theoretic control</a:t>
                      </a:r>
                      <a:endParaRPr lang="en-IN" sz="2000" b="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a:latin typeface="Times New Roman"/>
                          <a:ea typeface="Calibri"/>
                          <a:cs typeface="Latha"/>
                        </a:rPr>
                        <a:t>R. Gopalakrishnan, J. R. Marden, and A. Wierman, </a:t>
                      </a:r>
                      <a:endParaRPr lang="en-IN" sz="2000" b="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a:solidFill>
                            <a:srgbClr val="333333"/>
                          </a:solidFill>
                          <a:latin typeface="Times New Roman"/>
                          <a:ea typeface="Calibri"/>
                          <a:cs typeface="Latha"/>
                        </a:rPr>
                        <a:t>We illustrate this architectural view by presenting details about one particular instantiation using potential games as an interface.</a:t>
                      </a:r>
                      <a:endParaRPr lang="en-IN" sz="2000" b="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b="0">
                          <a:latin typeface="Times New Roman"/>
                          <a:ea typeface="Calibri"/>
                          <a:cs typeface="Latha"/>
                        </a:rPr>
                        <a:t>Cooperative control and potential games</a:t>
                      </a:r>
                      <a:endParaRPr lang="en-IN" sz="2000" b="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dirty="0">
                          <a:latin typeface="Times New Roman"/>
                          <a:ea typeface="Calibri"/>
                          <a:cs typeface="Latha"/>
                        </a:rPr>
                        <a:t>J. R. </a:t>
                      </a:r>
                      <a:r>
                        <a:rPr lang="en-US" sz="2000" b="0" dirty="0" err="1">
                          <a:latin typeface="Times New Roman"/>
                          <a:ea typeface="Calibri"/>
                          <a:cs typeface="Latha"/>
                        </a:rPr>
                        <a:t>Marden</a:t>
                      </a:r>
                      <a:r>
                        <a:rPr lang="en-US" sz="2000" b="0" dirty="0">
                          <a:latin typeface="Times New Roman"/>
                          <a:ea typeface="Calibri"/>
                          <a:cs typeface="Latha"/>
                        </a:rPr>
                        <a:t>, G. </a:t>
                      </a:r>
                      <a:r>
                        <a:rPr lang="en-US" sz="2000" b="0" dirty="0" err="1">
                          <a:latin typeface="Times New Roman"/>
                          <a:ea typeface="Calibri"/>
                          <a:cs typeface="Latha"/>
                        </a:rPr>
                        <a:t>Arslan</a:t>
                      </a:r>
                      <a:r>
                        <a:rPr lang="en-US" sz="2000" b="0" dirty="0">
                          <a:latin typeface="Times New Roman"/>
                          <a:ea typeface="Calibri"/>
                          <a:cs typeface="Latha"/>
                        </a:rPr>
                        <a:t>, and J. S. </a:t>
                      </a:r>
                      <a:r>
                        <a:rPr lang="en-US" sz="2000" b="0" dirty="0" err="1">
                          <a:latin typeface="Times New Roman"/>
                          <a:ea typeface="Calibri"/>
                          <a:cs typeface="Latha"/>
                        </a:rPr>
                        <a:t>Shamma</a:t>
                      </a:r>
                      <a:r>
                        <a:rPr lang="en-US" sz="2000" b="0" dirty="0">
                          <a:latin typeface="Times New Roman"/>
                          <a:ea typeface="Calibri"/>
                          <a:cs typeface="Latha"/>
                        </a:rPr>
                        <a:t>, </a:t>
                      </a:r>
                      <a:endParaRPr lang="en-IN" sz="2000" b="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b="0" dirty="0">
                          <a:solidFill>
                            <a:srgbClr val="333333"/>
                          </a:solidFill>
                          <a:latin typeface="Times New Roman"/>
                          <a:ea typeface="Calibri"/>
                          <a:cs typeface="Latha"/>
                        </a:rPr>
                        <a:t>Motivated by this connection, we build upon game-theoretic concepts to better accommodate a broader class of cooperative control problems.</a:t>
                      </a:r>
                      <a:endParaRPr lang="en-IN" sz="2000" b="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png"/>
          <p:cNvPicPr>
            <a:picLocks noGrp="1" noChangeAspect="1" noChangeArrowheads="1"/>
          </p:cNvPicPr>
          <p:nvPr>
            <p:ph idx="1"/>
          </p:nvPr>
        </p:nvPicPr>
        <p:blipFill>
          <a:blip r:embed="rId2"/>
          <a:srcRect/>
          <a:stretch>
            <a:fillRect/>
          </a:stretch>
        </p:blipFill>
        <p:spPr bwMode="auto">
          <a:xfrm>
            <a:off x="1752600" y="1295400"/>
            <a:ext cx="64770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295400" y="11430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In </a:t>
            </a:r>
            <a:r>
              <a:rPr lang="en-IN" sz="1600" dirty="0" smtClean="0">
                <a:latin typeface="Times New Roman" pitchFamily="18" charset="0"/>
                <a:cs typeface="Times New Roman" pitchFamily="18" charset="0"/>
              </a:rPr>
              <a:t>this survey, we provided a comprehensive overview on the applications of game theory in smart grid networks. The smart grid applications were carefully drawn from a broad range of problems spanning emerging areas such as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demand-side management, and communications. In each area, we have identified the main technical challenges and presented an elaborate discussion on how game theory can be applied to address these challenges. Moreover, we proposed several future directions for extending these approaches and adopting advanced game theoretic techniques, so as to reduce the gap between theoretical models and practical implementations of future smart grids. In a nutshell, this paper presented a comprehensive overview on the potential of applying game theory within future smart grid systems. Clearly, game theory will constitute a strong tool for designing future smart grid systems that can </a:t>
            </a:r>
            <a:r>
              <a:rPr lang="en-IN" sz="1600" dirty="0" err="1" smtClean="0">
                <a:latin typeface="Times New Roman" pitchFamily="18" charset="0"/>
                <a:cs typeface="Times New Roman" pitchFamily="18" charset="0"/>
              </a:rPr>
              <a:t>fulfill</a:t>
            </a:r>
            <a:r>
              <a:rPr lang="en-IN" sz="1600" dirty="0" smtClean="0">
                <a:latin typeface="Times New Roman" pitchFamily="18" charset="0"/>
                <a:cs typeface="Times New Roman" pitchFamily="18" charset="0"/>
              </a:rPr>
              <a:t> the promise of a completely integrated solution and satisfy the “sense, communicate, computer, control” paradigm.</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T. </a:t>
            </a:r>
            <a:r>
              <a:rPr lang="en-IN" sz="1600" dirty="0" err="1" smtClean="0">
                <a:latin typeface="Times New Roman" pitchFamily="18" charset="0"/>
                <a:cs typeface="Times New Roman" pitchFamily="18" charset="0"/>
              </a:rPr>
              <a:t>Bas¸ar</a:t>
            </a:r>
            <a:r>
              <a:rPr lang="en-IN" sz="1600" dirty="0" smtClean="0">
                <a:latin typeface="Times New Roman" pitchFamily="18" charset="0"/>
                <a:cs typeface="Times New Roman" pitchFamily="18" charset="0"/>
              </a:rPr>
              <a:t> and G. J. </a:t>
            </a:r>
            <a:r>
              <a:rPr lang="en-IN" sz="1600" dirty="0" err="1" smtClean="0">
                <a:latin typeface="Times New Roman" pitchFamily="18" charset="0"/>
                <a:cs typeface="Times New Roman" pitchFamily="18" charset="0"/>
              </a:rPr>
              <a:t>Olsder</a:t>
            </a:r>
            <a:r>
              <a:rPr lang="en-IN" sz="1600" dirty="0" smtClean="0">
                <a:latin typeface="Times New Roman" pitchFamily="18" charset="0"/>
                <a:cs typeface="Times New Roman" pitchFamily="18" charset="0"/>
              </a:rPr>
              <a:t>, Dynamic </a:t>
            </a:r>
            <a:r>
              <a:rPr lang="en-IN" sz="1600" dirty="0" err="1" smtClean="0">
                <a:latin typeface="Times New Roman" pitchFamily="18" charset="0"/>
                <a:cs typeface="Times New Roman" pitchFamily="18" charset="0"/>
              </a:rPr>
              <a:t>Noncooperative</a:t>
            </a:r>
            <a:r>
              <a:rPr lang="en-IN" sz="1600" dirty="0" smtClean="0">
                <a:latin typeface="Times New Roman" pitchFamily="18" charset="0"/>
                <a:cs typeface="Times New Roman" pitchFamily="18" charset="0"/>
              </a:rPr>
              <a:t> Game Theory. Philadelphia, PA, USA: SIAM Series in Classics in Applied Mathematics, Jan. 1999.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Z. Han,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Bas¸ar</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Hjørungnes</a:t>
            </a:r>
            <a:r>
              <a:rPr lang="en-IN" sz="1600" dirty="0" smtClean="0">
                <a:latin typeface="Times New Roman" pitchFamily="18" charset="0"/>
                <a:cs typeface="Times New Roman" pitchFamily="18" charset="0"/>
              </a:rPr>
              <a:t>, Game Theory in Wireless and Communication Networks: Theory, Models and Applications. Cambridge, UK: Cambridge University Press, Oct.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R. </a:t>
            </a:r>
            <a:r>
              <a:rPr lang="en-IN" sz="1600" dirty="0" err="1" smtClean="0">
                <a:latin typeface="Times New Roman" pitchFamily="18" charset="0"/>
                <a:cs typeface="Times New Roman" pitchFamily="18" charset="0"/>
              </a:rPr>
              <a:t>Gopalakrishnan</a:t>
            </a:r>
            <a:r>
              <a:rPr lang="en-IN" sz="1600" dirty="0" smtClean="0">
                <a:latin typeface="Times New Roman" pitchFamily="18" charset="0"/>
                <a:cs typeface="Times New Roman" pitchFamily="18" charset="0"/>
              </a:rPr>
              <a:t>, J. R. </a:t>
            </a:r>
            <a:r>
              <a:rPr lang="en-IN" sz="1600" dirty="0" err="1" smtClean="0">
                <a:latin typeface="Times New Roman" pitchFamily="18" charset="0"/>
                <a:cs typeface="Times New Roman" pitchFamily="18" charset="0"/>
              </a:rPr>
              <a:t>Marden</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Wierman</a:t>
            </a:r>
            <a:r>
              <a:rPr lang="en-IN" sz="1600" dirty="0" smtClean="0">
                <a:latin typeface="Times New Roman" pitchFamily="18" charset="0"/>
                <a:cs typeface="Times New Roman" pitchFamily="18" charset="0"/>
              </a:rPr>
              <a:t>, “An architectural view of game theoretic control,” ACM SIGMETRICS Performance Evaluation Review, vol. 38, no. 3, pp. 31–36, Dec.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R. </a:t>
            </a:r>
            <a:r>
              <a:rPr lang="en-IN" sz="1600" dirty="0" err="1" smtClean="0">
                <a:latin typeface="Times New Roman" pitchFamily="18" charset="0"/>
                <a:cs typeface="Times New Roman" pitchFamily="18" charset="0"/>
              </a:rPr>
              <a:t>Marden</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Arslan</a:t>
            </a:r>
            <a:r>
              <a:rPr lang="en-IN" sz="1600" dirty="0" smtClean="0">
                <a:latin typeface="Times New Roman" pitchFamily="18" charset="0"/>
                <a:cs typeface="Times New Roman" pitchFamily="18" charset="0"/>
              </a:rPr>
              <a:t>, and J. S. </a:t>
            </a:r>
            <a:r>
              <a:rPr lang="en-IN" sz="1600" dirty="0" err="1" smtClean="0">
                <a:latin typeface="Times New Roman" pitchFamily="18" charset="0"/>
                <a:cs typeface="Times New Roman" pitchFamily="18" charset="0"/>
              </a:rPr>
              <a:t>Shamma</a:t>
            </a:r>
            <a:r>
              <a:rPr lang="en-IN" sz="1600" dirty="0" smtClean="0">
                <a:latin typeface="Times New Roman" pitchFamily="18" charset="0"/>
                <a:cs typeface="Times New Roman" pitchFamily="18" charset="0"/>
              </a:rPr>
              <a:t>, “Cooperative control and potential games,” IEEE Trans. on Systems, Man, and Cybernetics, Part B: Cybernetics, vol. 39, no. 6, pp. 1393–1407, Dec.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N. Nisan, T. </a:t>
            </a:r>
            <a:r>
              <a:rPr lang="en-IN" sz="1600" dirty="0" err="1" smtClean="0">
                <a:latin typeface="Times New Roman" pitchFamily="18" charset="0"/>
                <a:cs typeface="Times New Roman" pitchFamily="18" charset="0"/>
              </a:rPr>
              <a:t>Roughgarden</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Tardos</a:t>
            </a:r>
            <a:r>
              <a:rPr lang="en-IN" sz="1600" dirty="0" smtClean="0">
                <a:latin typeface="Times New Roman" pitchFamily="18" charset="0"/>
                <a:cs typeface="Times New Roman" pitchFamily="18" charset="0"/>
              </a:rPr>
              <a:t>, and V. V. </a:t>
            </a:r>
            <a:r>
              <a:rPr lang="en-IN" sz="1600" dirty="0" err="1" smtClean="0">
                <a:latin typeface="Times New Roman" pitchFamily="18" charset="0"/>
                <a:cs typeface="Times New Roman" pitchFamily="18" charset="0"/>
              </a:rPr>
              <a:t>Vazirani</a:t>
            </a:r>
            <a:r>
              <a:rPr lang="en-IN" sz="1600" dirty="0" smtClean="0">
                <a:latin typeface="Times New Roman" pitchFamily="18" charset="0"/>
                <a:cs typeface="Times New Roman" pitchFamily="18" charset="0"/>
              </a:rPr>
              <a:t>, Algorithmic Game Theory. Cambridge, UK: Cambridge University Press, 2007.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H. P. Young, Strategic Learning and Its Limits. London, UK: Oxford University Press, 2005.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D. </a:t>
            </a:r>
            <a:r>
              <a:rPr lang="en-IN" sz="1800" dirty="0" err="1" smtClean="0">
                <a:latin typeface="Times New Roman" pitchFamily="18" charset="0"/>
                <a:cs typeface="Times New Roman" pitchFamily="18" charset="0"/>
              </a:rPr>
              <a:t>Fudenberg</a:t>
            </a:r>
            <a:r>
              <a:rPr lang="en-IN" sz="1800" dirty="0" smtClean="0">
                <a:latin typeface="Times New Roman" pitchFamily="18" charset="0"/>
                <a:cs typeface="Times New Roman" pitchFamily="18" charset="0"/>
              </a:rPr>
              <a:t> and D. Levine, The Theory of Learning in Games. Cambridge, MA, USA: MIT Press, 1998</a:t>
            </a:r>
            <a:r>
              <a:rPr lang="en-IN" sz="1800" dirty="0" smtClean="0">
                <a:latin typeface="Times New Roman" pitchFamily="18" charset="0"/>
                <a:cs typeface="Times New Roman" pitchFamily="18" charset="0"/>
              </a:rPr>
              <a:t>. </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J. </a:t>
            </a:r>
            <a:r>
              <a:rPr lang="en-IN" sz="1800" dirty="0" err="1" smtClean="0">
                <a:latin typeface="Times New Roman" pitchFamily="18" charset="0"/>
                <a:cs typeface="Times New Roman" pitchFamily="18" charset="0"/>
              </a:rPr>
              <a:t>Shamma</a:t>
            </a:r>
            <a:r>
              <a:rPr lang="en-IN" sz="1800" dirty="0" smtClean="0">
                <a:latin typeface="Times New Roman" pitchFamily="18" charset="0"/>
                <a:cs typeface="Times New Roman" pitchFamily="18" charset="0"/>
              </a:rPr>
              <a:t> and G. </a:t>
            </a:r>
            <a:r>
              <a:rPr lang="en-IN" sz="1800" dirty="0" err="1" smtClean="0">
                <a:latin typeface="Times New Roman" pitchFamily="18" charset="0"/>
                <a:cs typeface="Times New Roman" pitchFamily="18" charset="0"/>
              </a:rPr>
              <a:t>Arslan</a:t>
            </a:r>
            <a:r>
              <a:rPr lang="en-IN" sz="1800" dirty="0" smtClean="0">
                <a:latin typeface="Times New Roman" pitchFamily="18" charset="0"/>
                <a:cs typeface="Times New Roman" pitchFamily="18" charset="0"/>
              </a:rPr>
              <a:t>, “Unified convergence proofs of continuous-time fictitious play,” IEEE Trans. Automatic Control, vol. 49, no. 7, pp. 1137–1142, Jul. 2004.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L. Rose, S. </a:t>
            </a:r>
            <a:r>
              <a:rPr lang="en-IN" sz="1800" dirty="0" err="1" smtClean="0">
                <a:latin typeface="Times New Roman" pitchFamily="18" charset="0"/>
                <a:cs typeface="Times New Roman" pitchFamily="18" charset="0"/>
              </a:rPr>
              <a:t>Lasaulce</a:t>
            </a:r>
            <a:r>
              <a:rPr lang="en-IN" sz="1800" dirty="0" smtClean="0">
                <a:latin typeface="Times New Roman" pitchFamily="18" charset="0"/>
                <a:cs typeface="Times New Roman" pitchFamily="18" charset="0"/>
              </a:rPr>
              <a:t>, S. M. </a:t>
            </a:r>
            <a:r>
              <a:rPr lang="en-IN" sz="1800" dirty="0" err="1" smtClean="0">
                <a:latin typeface="Times New Roman" pitchFamily="18" charset="0"/>
                <a:cs typeface="Times New Roman" pitchFamily="18" charset="0"/>
              </a:rPr>
              <a:t>Perlaza</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Debbah</a:t>
            </a:r>
            <a:r>
              <a:rPr lang="en-IN" sz="1800" dirty="0" smtClean="0">
                <a:latin typeface="Times New Roman" pitchFamily="18" charset="0"/>
                <a:cs typeface="Times New Roman" pitchFamily="18" charset="0"/>
              </a:rPr>
              <a:t>, “Learning </a:t>
            </a:r>
            <a:r>
              <a:rPr lang="en-IN" sz="1800" dirty="0" err="1" smtClean="0">
                <a:latin typeface="Times New Roman" pitchFamily="18" charset="0"/>
                <a:cs typeface="Times New Roman" pitchFamily="18" charset="0"/>
              </a:rPr>
              <a:t>equilibria</a:t>
            </a:r>
            <a:r>
              <a:rPr lang="en-IN" sz="1800" dirty="0" smtClean="0">
                <a:latin typeface="Times New Roman" pitchFamily="18" charset="0"/>
                <a:cs typeface="Times New Roman" pitchFamily="18" charset="0"/>
              </a:rPr>
              <a:t> with partial information in decentralized wireless networks,”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Mag., vol. 49, no. 8, pp. 136–142, Aug.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P. </a:t>
            </a:r>
            <a:r>
              <a:rPr lang="en-IN" sz="1800" dirty="0" err="1" smtClean="0">
                <a:latin typeface="Times New Roman" pitchFamily="18" charset="0"/>
                <a:cs typeface="Times New Roman" pitchFamily="18" charset="0"/>
              </a:rPr>
              <a:t>Jehiel</a:t>
            </a:r>
            <a:r>
              <a:rPr lang="en-IN" sz="1800" dirty="0" smtClean="0">
                <a:latin typeface="Times New Roman" pitchFamily="18" charset="0"/>
                <a:cs typeface="Times New Roman" pitchFamily="18" charset="0"/>
              </a:rPr>
              <a:t>, “Limited foresight may force cooperation,” Review of economic studies, vol. 68, no. 2, pp. 369–391, Apr. 2001.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1292</TotalTime>
  <Words>1460</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Optimal Defense Resources Allocation for Power System Based on Bounded Rationality Game Theory Analysis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2021-05-29T08:15:05Z</dcterms:modified>
</cp:coreProperties>
</file>