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Fifth Harmonic Spectral Voltage Components in EHV Power Transmission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Fifth </a:t>
            </a:r>
            <a:r>
              <a:rPr lang="en-IN" sz="2000" dirty="0" smtClean="0">
                <a:latin typeface="Times New Roman" pitchFamily="18" charset="0"/>
                <a:cs typeface="Times New Roman" pitchFamily="18" charset="0"/>
              </a:rPr>
              <a:t>harmonic voltages and currents have been measured in some extra high voltage (EHV) power transmission systems. This paper contains a discussion and explanation of this phenomenon. The emphasis is on the impact of </a:t>
            </a:r>
            <a:r>
              <a:rPr lang="en-IN" sz="2000" dirty="0" err="1" smtClean="0">
                <a:latin typeface="Times New Roman" pitchFamily="18" charset="0"/>
                <a:cs typeface="Times New Roman" pitchFamily="18" charset="0"/>
              </a:rPr>
              <a:t>overexcitation</a:t>
            </a:r>
            <a:r>
              <a:rPr lang="en-IN" sz="2000" dirty="0" smtClean="0">
                <a:latin typeface="Times New Roman" pitchFamily="18" charset="0"/>
                <a:cs typeface="Times New Roman" pitchFamily="18" charset="0"/>
              </a:rPr>
              <a:t> of power transformers in EHV systems. Examples of measurements taken in 500 kV substations are illustrated and representative data collected are shown.</a:t>
            </a:r>
          </a:p>
          <a:p>
            <a:pPr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shunt capacitors already exist in the Arizona transmission system and more are planned to be added.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Addition </a:t>
            </a:r>
            <a:r>
              <a:rPr lang="en-IN" sz="2000" dirty="0" smtClean="0">
                <a:latin typeface="Times New Roman" pitchFamily="18" charset="0"/>
                <a:cs typeface="Times New Roman" pitchFamily="18" charset="0"/>
              </a:rPr>
              <a:t>of these shunt capacitors may create resonance conditions in response to harmonic voltages and currents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Resonance </a:t>
            </a:r>
            <a:r>
              <a:rPr lang="en-IN" sz="2000" dirty="0" smtClean="0">
                <a:latin typeface="Times New Roman" pitchFamily="18" charset="0"/>
                <a:cs typeface="Times New Roman" pitchFamily="18" charset="0"/>
              </a:rPr>
              <a:t>studies are carried out before making any changes to the system like adding new capacitor banks, increasing existing capacitor bank sizes or changing overhead transmission to underground transmission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forbidden zones also indicate that switching values for the switched shunt capacitor (if used) at bus 3 should be should be considered carefully to avoid resonance condition from existing</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voltage fluctuations are caused because the arc length changes that occur during the melting of the scrap.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 </a:t>
            </a:r>
            <a:r>
              <a:rPr lang="en-IN" sz="2000" dirty="0" smtClean="0">
                <a:latin typeface="Times New Roman" pitchFamily="18" charset="0"/>
                <a:cs typeface="Times New Roman" pitchFamily="18" charset="0"/>
              </a:rPr>
              <a:t>and DC based furnaces used for melting and refining metals are well known as disturbing loads that cause power quality problems, such as premature ageing of equipment, incorrect operation of devices and additional losses in transmission and </a:t>
            </a:r>
            <a:r>
              <a:rPr lang="en-IN" sz="2000" dirty="0" smtClean="0">
                <a:latin typeface="Times New Roman" pitchFamily="18" charset="0"/>
                <a:cs typeface="Times New Roman" pitchFamily="18" charset="0"/>
              </a:rPr>
              <a:t>distribution.</a:t>
            </a:r>
          </a:p>
          <a:p>
            <a:pPr algn="just">
              <a:lnSpc>
                <a:spcPct val="150000"/>
              </a:lnSpc>
            </a:pPr>
            <a:r>
              <a:rPr lang="en-IN" sz="2000" dirty="0" smtClean="0">
                <a:latin typeface="Times New Roman" pitchFamily="18" charset="0"/>
                <a:cs typeface="Times New Roman" pitchFamily="18" charset="0"/>
              </a:rPr>
              <a:t>Increased use of three-phase power electronic devices have a significant contribution in generating harmonics, so there is an increasing need to accurately model the harmonics and to understand associated resonance </a:t>
            </a:r>
            <a:r>
              <a:rPr lang="en-IN" sz="2000" dirty="0" smtClean="0">
                <a:latin typeface="Times New Roman" pitchFamily="18" charset="0"/>
                <a:cs typeface="Times New Roman" pitchFamily="18" charset="0"/>
              </a:rPr>
              <a:t>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power system transformer model, consist of both the winding series impedance and the shunt core impedance of the transformer coupled to an ideal transformer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Also frequency scans are done for all frequencies, while in a power system, only integer multiples of baseband frequency are injected. A capacitance scan has been used here for the purpose of analysis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shunt capacitor size is given as a single number, a maximum value. In fact, the capacitors are switched and the shunt capacitor may be smaller than the </a:t>
            </a:r>
            <a:r>
              <a:rPr lang="en-IN" sz="2000" dirty="0" smtClean="0">
                <a:latin typeface="Times New Roman" pitchFamily="18" charset="0"/>
                <a:cs typeface="Times New Roman" pitchFamily="18" charset="0"/>
              </a:rPr>
              <a:t>values.</a:t>
            </a:r>
          </a:p>
          <a:p>
            <a:pPr algn="just">
              <a:lnSpc>
                <a:spcPct val="150000"/>
              </a:lnSpc>
            </a:pPr>
            <a:r>
              <a:rPr lang="en-IN" sz="2000" dirty="0" smtClean="0">
                <a:latin typeface="Times New Roman" pitchFamily="18" charset="0"/>
                <a:cs typeface="Times New Roman" pitchFamily="18" charset="0"/>
              </a:rPr>
              <a:t>It means that for case C when bus 10 is being studied, bus 9 has a fixed value that is written in the column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proposed shunt capacitor.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Harmonics may exist in voltage and current waveforms. Distortion of these sinusoidal voltage and current waveforms caused by harmonics is not only, but one of the major power quality concerns.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any power system to be operated with good efficiency and performance, the goal is to have voltage and current waveforms primarily consist of the fundamental frequency, with minimal higher-order </a:t>
            </a:r>
            <a:r>
              <a:rPr lang="en-IN" sz="2000" dirty="0" smtClean="0">
                <a:latin typeface="Times New Roman" pitchFamily="18" charset="0"/>
                <a:cs typeface="Times New Roman" pitchFamily="18" charset="0"/>
              </a:rPr>
              <a:t>frequencies.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this goal, harmonics should be under defined limits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is intended to give an overview of harmonics associated with power transmission network with special regard to the SVC device, as a new technology which will be used in Croatian power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Harmonics: A Reference Guide to Causes, Effects and Corrective Measures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Allem-Bradley,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Resonance occurs when a harmonic frequency produced by a non-linear load closely coincides with a power system natural frequency.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Harmonics in power systems: Causes, effects and control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Shah,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Increase in eddy current losses causes rise in temperature of transformer which results in premature failure of transformer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Harmonic disturbances in networks, and their treatment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Collombet J.M. Lupin J. Schonek,</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Over and above mechanical fatigue due to vibrations, the main long-term effect of harmonics is heating.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FACTS – Different Methods of Reactive Power Compensation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Morgenstern,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necessary to implement the FACTS devices which are better solution for power transmission problem.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752600" y="1600200"/>
            <a:ext cx="64770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19200" y="10668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Today </a:t>
            </a:r>
            <a:r>
              <a:rPr lang="en-IN" sz="1600" dirty="0" smtClean="0">
                <a:latin typeface="Times New Roman" pitchFamily="18" charset="0"/>
                <a:cs typeface="Times New Roman" pitchFamily="18" charset="0"/>
              </a:rPr>
              <a:t>power systems are characterized with higher penetration of renewable energy sources. Use of renewable energy sources may require installation of new elements in the power system, especially equipment with increased use of power electronics that can significantly influence on harmonic pollution on transmission and distribution system levels. It is very important to understand harmonics causes, propagation, effects and mitigation techniques. The propagation of current and voltage harmonics on a transmission networks is not only a function of the nonlinear loads. It is also affected by change of network topology and related resonant frequencies, as well as connected generation and the loads supplied by the network. The combination of harmonics and resonances at the same frequencies can lead to equipment damages. These requires from transmission and distribution system operator to think about possible harmonic issues in the early planning process, especially when non-linear loads or new elements are connected to the network.</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Allem</a:t>
            </a:r>
            <a:r>
              <a:rPr lang="en-IN" sz="1800" dirty="0" smtClean="0">
                <a:latin typeface="Times New Roman" pitchFamily="18" charset="0"/>
                <a:cs typeface="Times New Roman" pitchFamily="18" charset="0"/>
              </a:rPr>
              <a:t>-Bradley, “Power System Harmonics: A Reference Guide to Causes, Effects and Corrective Measures”, Publication MVBWP011B-EN-P, Canada, April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N. </a:t>
            </a:r>
            <a:r>
              <a:rPr lang="en-IN" sz="1800" dirty="0" err="1" smtClean="0">
                <a:latin typeface="Times New Roman" pitchFamily="18" charset="0"/>
                <a:cs typeface="Times New Roman" pitchFamily="18" charset="0"/>
              </a:rPr>
              <a:t>Shah,“Harmonics</a:t>
            </a:r>
            <a:r>
              <a:rPr lang="en-IN" sz="1800" dirty="0" smtClean="0">
                <a:latin typeface="Times New Roman" pitchFamily="18" charset="0"/>
                <a:cs typeface="Times New Roman" pitchFamily="18" charset="0"/>
              </a:rPr>
              <a:t> in power systems: Causes, effects and control”, SIEMENS, USA,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http://www.electronics-tutorials.ws/accircuits/harmonics.html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SQUARE D Product data Bulletin, “Power System Harmonics”, Bulletin No. 8803PD9402, USA, August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C. </a:t>
            </a:r>
            <a:r>
              <a:rPr lang="en-IN" sz="1800" dirty="0" err="1" smtClean="0">
                <a:latin typeface="Times New Roman" pitchFamily="18" charset="0"/>
                <a:cs typeface="Times New Roman" pitchFamily="18" charset="0"/>
              </a:rPr>
              <a:t>Collombet</a:t>
            </a:r>
            <a:r>
              <a:rPr lang="en-IN" sz="1800" dirty="0" smtClean="0">
                <a:latin typeface="Times New Roman" pitchFamily="18" charset="0"/>
                <a:cs typeface="Times New Roman" pitchFamily="18" charset="0"/>
              </a:rPr>
              <a:t> J.M. </a:t>
            </a:r>
            <a:r>
              <a:rPr lang="en-IN" sz="1800" dirty="0" err="1" smtClean="0">
                <a:latin typeface="Times New Roman" pitchFamily="18" charset="0"/>
                <a:cs typeface="Times New Roman" pitchFamily="18" charset="0"/>
              </a:rPr>
              <a:t>Lupin</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Schonek,“Harmonic</a:t>
            </a:r>
            <a:r>
              <a:rPr lang="en-IN" sz="1800" dirty="0" smtClean="0">
                <a:latin typeface="Times New Roman" pitchFamily="18" charset="0"/>
                <a:cs typeface="Times New Roman" pitchFamily="18" charset="0"/>
              </a:rPr>
              <a:t> disturbances in networks, and their treatment”, Cahier technique no. 152, Schneider Electric’s "Collection technique", 1999.</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Eirgrid</a:t>
            </a:r>
            <a:r>
              <a:rPr lang="en-IN" sz="2000" dirty="0" smtClean="0">
                <a:latin typeface="Times New Roman" pitchFamily="18" charset="0"/>
                <a:cs typeface="Times New Roman" pitchFamily="18" charset="0"/>
              </a:rPr>
              <a:t> Presentation: “Harmonics Workshop for TSO and DSO customers”, Dublin, Ireland,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 Morgenstern, “FACTS – Different Methods of Reactive Power Compensation”, Siemens AG </a:t>
            </a:r>
            <a:r>
              <a:rPr lang="en-IN" sz="2000" dirty="0" err="1" smtClean="0">
                <a:latin typeface="Times New Roman" pitchFamily="18" charset="0"/>
                <a:cs typeface="Times New Roman" pitchFamily="18" charset="0"/>
              </a:rPr>
              <a:t>Österreich</a:t>
            </a:r>
            <a:r>
              <a:rPr lang="en-IN" sz="2000" dirty="0" smtClean="0">
                <a:latin typeface="Times New Roman" pitchFamily="18" charset="0"/>
                <a:cs typeface="Times New Roman" pitchFamily="18" charset="0"/>
              </a:rPr>
              <a:t>,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a:t>
            </a:r>
            <a:r>
              <a:rPr lang="en-IN" sz="2000" dirty="0" err="1" smtClean="0">
                <a:latin typeface="Times New Roman" pitchFamily="18" charset="0"/>
                <a:cs typeface="Times New Roman" pitchFamily="18" charset="0"/>
              </a:rPr>
              <a:t>Gómez-Expósito</a:t>
            </a:r>
            <a:r>
              <a:rPr lang="en-IN" sz="2000" dirty="0" smtClean="0">
                <a:latin typeface="Times New Roman" pitchFamily="18" charset="0"/>
                <a:cs typeface="Times New Roman" pitchFamily="18" charset="0"/>
              </a:rPr>
              <a:t>, A. J. </a:t>
            </a:r>
            <a:r>
              <a:rPr lang="en-IN" sz="2000" dirty="0" err="1" smtClean="0">
                <a:latin typeface="Times New Roman" pitchFamily="18" charset="0"/>
                <a:cs typeface="Times New Roman" pitchFamily="18" charset="0"/>
              </a:rPr>
              <a:t>Conejo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Canizares</a:t>
            </a:r>
            <a:r>
              <a:rPr lang="en-IN" sz="2000" dirty="0" smtClean="0">
                <a:latin typeface="Times New Roman" pitchFamily="18" charset="0"/>
                <a:cs typeface="Times New Roman" pitchFamily="18" charset="0"/>
              </a:rPr>
              <a:t>: “Electric Energy Systems Analysis and Operation”, Boca Raton: CRC Press,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Siemens, Tutorial on Static </a:t>
            </a:r>
            <a:r>
              <a:rPr lang="en-IN" sz="2000" dirty="0" err="1" smtClean="0">
                <a:latin typeface="Times New Roman" pitchFamily="18" charset="0"/>
                <a:cs typeface="Times New Roman" pitchFamily="18" charset="0"/>
              </a:rPr>
              <a:t>Var</a:t>
            </a:r>
            <a:r>
              <a:rPr lang="en-IN" sz="2000" dirty="0" smtClean="0">
                <a:latin typeface="Times New Roman" pitchFamily="18" charset="0"/>
                <a:cs typeface="Times New Roman" pitchFamily="18" charset="0"/>
              </a:rPr>
              <a:t> Compensators, San Francisco, June 12, 2005, http://www.ptd.siemens.de/summary.pdf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M.Z. El-</a:t>
            </a:r>
            <a:r>
              <a:rPr lang="en-IN" sz="2000" dirty="0" err="1" smtClean="0">
                <a:latin typeface="Times New Roman" pitchFamily="18" charset="0"/>
                <a:cs typeface="Times New Roman" pitchFamily="18" charset="0"/>
              </a:rPr>
              <a:t>Sadek</a:t>
            </a:r>
            <a:r>
              <a:rPr lang="en-IN" sz="2000" dirty="0" smtClean="0">
                <a:latin typeface="Times New Roman" pitchFamily="18" charset="0"/>
                <a:cs typeface="Times New Roman" pitchFamily="18" charset="0"/>
              </a:rPr>
              <a:t> , M.A.A. </a:t>
            </a:r>
            <a:r>
              <a:rPr lang="en-IN" sz="2000" dirty="0" err="1" smtClean="0">
                <a:latin typeface="Times New Roman" pitchFamily="18" charset="0"/>
                <a:cs typeface="Times New Roman" pitchFamily="18" charset="0"/>
              </a:rPr>
              <a:t>Wahab</a:t>
            </a:r>
            <a:r>
              <a:rPr lang="en-IN" sz="2000" dirty="0" smtClean="0">
                <a:latin typeface="Times New Roman" pitchFamily="18" charset="0"/>
                <a:cs typeface="Times New Roman" pitchFamily="18" charset="0"/>
              </a:rPr>
              <a:t>, M. Hamada, M.R. </a:t>
            </a:r>
            <a:r>
              <a:rPr lang="en-IN" sz="2000" dirty="0" err="1" smtClean="0">
                <a:latin typeface="Times New Roman" pitchFamily="18" charset="0"/>
                <a:cs typeface="Times New Roman" pitchFamily="18" charset="0"/>
              </a:rPr>
              <a:t>Ghallab</a:t>
            </a:r>
            <a:r>
              <a:rPr lang="en-IN" sz="2000" dirty="0" smtClean="0">
                <a:latin typeface="Times New Roman" pitchFamily="18" charset="0"/>
                <a:cs typeface="Times New Roman" pitchFamily="18" charset="0"/>
              </a:rPr>
              <a:t>, “Damping Techniques of Harmonic Resonances”, Journal of Engineering, Sciences, </a:t>
            </a:r>
            <a:r>
              <a:rPr lang="en-IN" sz="2000" dirty="0" err="1" smtClean="0">
                <a:latin typeface="Times New Roman" pitchFamily="18" charset="0"/>
                <a:cs typeface="Times New Roman" pitchFamily="18" charset="0"/>
              </a:rPr>
              <a:t>Assiut</a:t>
            </a:r>
            <a:r>
              <a:rPr lang="en-IN" sz="2000" dirty="0" smtClean="0">
                <a:latin typeface="Times New Roman" pitchFamily="18" charset="0"/>
                <a:cs typeface="Times New Roman" pitchFamily="18" charset="0"/>
              </a:rPr>
              <a:t> University, Vol. 35, No. 5, pp. 1271- 1281, Sep. 2007.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1099</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Fifth Harmonic Spectral Voltage Components in EHV Power Transmission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2021-05-29T11:21:40Z</dcterms:modified>
</cp:coreProperties>
</file>