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Data Based Linear Power Flow Model Investigation of a Least-Squares Based Approximation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Linearization of power flow is an important topic in power system analysis. The computational burden can be greatly reduced under the linear power flow (LPF) model while the model error is the main concern. Therefore, various linear power flow models have been proposed in literature and dedicated to seek better linear models. Many linear power flow models are based on some kind of transformation/simplification/Taylor expansion of AC power flow equations. In this paper, numerical performance and theoretical explanation of the data-based linear power flow model are investigated.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direct least-squares method with complete orthogonal decomposition is designed for addressing collinear data and big data. The resulted linear power flow model is named as least-squares distribution factors (LSDF) and its performance is investigated in cold-start applications. It is found that LSDF is in fact an approximation of the optimal LPF with minimum mean square error. It is also proved that the LSDF can give an accurate estimation of total system losses. Comprehensive numerical testing show that the LSDF can work very well for system with large load variations. The average error of LSDF is only about 1% of the average error of power transfer distribution factor (PTDF) in numerical testing.</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current injection method (CIM) is based on applying the KCL at each node in the system. The sum of the currents drawn from a node by the loads should be equal to the sum of the currents injected into that node from the rest of the network.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Using </a:t>
            </a:r>
            <a:r>
              <a:rPr lang="en-IN" sz="2000" dirty="0" smtClean="0">
                <a:latin typeface="Times New Roman" pitchFamily="18" charset="0"/>
                <a:cs typeface="Times New Roman" pitchFamily="18" charset="0"/>
              </a:rPr>
              <a:t>load equivalent current injections, the following general formulation can be reached for a system with nodes (including all the existing </a:t>
            </a:r>
            <a:r>
              <a:rPr lang="en-IN" sz="2000" dirty="0" smtClean="0">
                <a:latin typeface="Times New Roman" pitchFamily="18" charset="0"/>
                <a:cs typeface="Times New Roman" pitchFamily="18" charset="0"/>
              </a:rPr>
              <a:t>phases).</a:t>
            </a:r>
          </a:p>
          <a:p>
            <a:pPr algn="just">
              <a:lnSpc>
                <a:spcPct val="150000"/>
              </a:lnSpc>
            </a:pPr>
            <a:r>
              <a:rPr lang="en-IN" sz="2000" dirty="0" smtClean="0">
                <a:latin typeface="Times New Roman" pitchFamily="18" charset="0"/>
                <a:cs typeface="Times New Roman" pitchFamily="18" charset="0"/>
              </a:rPr>
              <a:t>It is worthwhile mentioning that the unbalance caused by the non-existing phase C at Node 3 contributed significantly to the voltage unbalance, about 5% difference in magnitudes in phases A and B, urging the application of a three-phase analysis.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linearization of power flow is beneficial for solving optimization problems because it allows the optimization problems to be transformed into linear programming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computational complexity/burden of obtaining the linear power flow model will be greatly reduced when the problem is considered on RS, especially when only infinite number of power flow solutions are included in </a:t>
            </a:r>
            <a:r>
              <a:rPr lang="en-IN" sz="2000" dirty="0" smtClean="0">
                <a:latin typeface="Times New Roman" pitchFamily="18" charset="0"/>
                <a:cs typeface="Times New Roman" pitchFamily="18" charset="0"/>
              </a:rPr>
              <a:t>RS.</a:t>
            </a:r>
          </a:p>
          <a:p>
            <a:pPr algn="just">
              <a:lnSpc>
                <a:spcPct val="150000"/>
              </a:lnSpc>
            </a:pPr>
            <a:r>
              <a:rPr lang="en-IN" sz="2000" dirty="0" smtClean="0">
                <a:latin typeface="Times New Roman" pitchFamily="18" charset="0"/>
                <a:cs typeface="Times New Roman" pitchFamily="18" charset="0"/>
              </a:rPr>
              <a:t>A straightforward way to solve problem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is decomposing the problem into main- and sub-problems as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solve them </a:t>
            </a:r>
            <a:r>
              <a:rPr lang="en-IN" sz="2000" dirty="0" smtClean="0">
                <a:latin typeface="Times New Roman" pitchFamily="18" charset="0"/>
                <a:cs typeface="Times New Roman" pitchFamily="18" charset="0"/>
              </a:rPr>
              <a:t>iteratively. </a:t>
            </a:r>
          </a:p>
          <a:p>
            <a:pPr algn="just">
              <a:lnSpc>
                <a:spcPct val="150000"/>
              </a:lnSpc>
            </a:pPr>
            <a:r>
              <a:rPr lang="en-IN" sz="2000" dirty="0" smtClean="0">
                <a:latin typeface="Times New Roman" pitchFamily="18" charset="0"/>
                <a:cs typeface="Times New Roman" pitchFamily="18" charset="0"/>
              </a:rPr>
              <a:t>Non-convex programming problems need to be solved repeatedly during the iterative process.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three-phase version of the Newton-</a:t>
            </a:r>
            <a:r>
              <a:rPr lang="en-IN" sz="2000" dirty="0" err="1" smtClean="0">
                <a:latin typeface="Times New Roman" pitchFamily="18" charset="0"/>
                <a:cs typeface="Times New Roman" pitchFamily="18" charset="0"/>
              </a:rPr>
              <a:t>Raphson</a:t>
            </a:r>
            <a:r>
              <a:rPr lang="en-IN" sz="2000" dirty="0" smtClean="0">
                <a:latin typeface="Times New Roman" pitchFamily="18" charset="0"/>
                <a:cs typeface="Times New Roman" pitchFamily="18" charset="0"/>
              </a:rPr>
              <a:t> power flow analysis was </a:t>
            </a:r>
            <a:r>
              <a:rPr lang="en-IN" sz="2000" dirty="0" smtClean="0">
                <a:latin typeface="Times New Roman" pitchFamily="18" charset="0"/>
                <a:cs typeface="Times New Roman" pitchFamily="18" charset="0"/>
              </a:rPr>
              <a:t>formulated </a:t>
            </a:r>
            <a:r>
              <a:rPr lang="en-IN" sz="2000" dirty="0" smtClean="0">
                <a:latin typeface="Times New Roman" pitchFamily="18" charset="0"/>
                <a:cs typeface="Times New Roman" pitchFamily="18" charset="0"/>
              </a:rPr>
              <a:t>in complex form.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Comparing </a:t>
            </a:r>
            <a:r>
              <a:rPr lang="en-IN" sz="2000" dirty="0" smtClean="0">
                <a:latin typeface="Times New Roman" pitchFamily="18" charset="0"/>
                <a:cs typeface="Times New Roman" pitchFamily="18" charset="0"/>
              </a:rPr>
              <a:t>the solution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with the balanced case revealed that this method takes 6 iterations to converge when the </a:t>
            </a:r>
            <a:r>
              <a:rPr lang="en-IN" sz="2000" dirty="0" smtClean="0">
                <a:latin typeface="Times New Roman" pitchFamily="18" charset="0"/>
                <a:cs typeface="Times New Roman" pitchFamily="18" charset="0"/>
              </a:rPr>
              <a:t>maximum tolerance </a:t>
            </a:r>
            <a:r>
              <a:rPr lang="en-IN" sz="2000" dirty="0" smtClean="0">
                <a:latin typeface="Times New Roman" pitchFamily="18" charset="0"/>
                <a:cs typeface="Times New Roman" pitchFamily="18" charset="0"/>
              </a:rPr>
              <a:t>is , while the balanced </a:t>
            </a:r>
            <a:r>
              <a:rPr lang="en-IN" sz="2000" dirty="0" smtClean="0">
                <a:latin typeface="Times New Roman" pitchFamily="18" charset="0"/>
                <a:cs typeface="Times New Roman" pitchFamily="18" charset="0"/>
              </a:rPr>
              <a:t>case </a:t>
            </a:r>
            <a:r>
              <a:rPr lang="en-IN" sz="2000" dirty="0" smtClean="0">
                <a:latin typeface="Times New Roman" pitchFamily="18" charset="0"/>
                <a:cs typeface="Times New Roman" pitchFamily="18" charset="0"/>
              </a:rPr>
              <a:t>takes only 4 iterations to reach the same </a:t>
            </a:r>
            <a:r>
              <a:rPr lang="en-IN" sz="2000" dirty="0" smtClean="0">
                <a:latin typeface="Times New Roman" pitchFamily="18" charset="0"/>
                <a:cs typeface="Times New Roman" pitchFamily="18" charset="0"/>
              </a:rPr>
              <a:t>tolerance.</a:t>
            </a:r>
          </a:p>
          <a:p>
            <a:pPr algn="just">
              <a:lnSpc>
                <a:spcPct val="150000"/>
              </a:lnSpc>
            </a:pPr>
            <a:r>
              <a:rPr lang="en-IN" sz="2000" dirty="0" smtClean="0">
                <a:latin typeface="Times New Roman" pitchFamily="18" charset="0"/>
                <a:cs typeface="Times New Roman" pitchFamily="18" charset="0"/>
              </a:rPr>
              <a:t>A method was proposed in </a:t>
            </a:r>
            <a:r>
              <a:rPr lang="en-IN" sz="2000" dirty="0" smtClean="0">
                <a:latin typeface="Times New Roman" pitchFamily="18" charset="0"/>
                <a:cs typeface="Times New Roman" pitchFamily="18" charset="0"/>
              </a:rPr>
              <a:t>that </a:t>
            </a:r>
            <a:r>
              <a:rPr lang="en-IN" sz="2000" dirty="0" smtClean="0">
                <a:latin typeface="Times New Roman" pitchFamily="18" charset="0"/>
                <a:cs typeface="Times New Roman" pitchFamily="18" charset="0"/>
              </a:rPr>
              <a:t>uses a complex impedance base, as opposed to the conventional magnitude base, to calculate the per-unit impedances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load-stepping technique was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to address the convergence issue of </a:t>
            </a:r>
            <a:r>
              <a:rPr lang="en-IN" sz="2000" dirty="0" err="1" smtClean="0">
                <a:latin typeface="Times New Roman" pitchFamily="18" charset="0"/>
                <a:cs typeface="Times New Roman" pitchFamily="18" charset="0"/>
              </a:rPr>
              <a:t>sweepbased</a:t>
            </a:r>
            <a:r>
              <a:rPr lang="en-IN" sz="2000" dirty="0" smtClean="0">
                <a:latin typeface="Times New Roman" pitchFamily="18" charset="0"/>
                <a:cs typeface="Times New Roman" pitchFamily="18" charset="0"/>
              </a:rPr>
              <a:t> methods in heavily loaded </a:t>
            </a:r>
            <a:r>
              <a:rPr lang="en-IN" sz="2000" dirty="0" smtClean="0">
                <a:latin typeface="Times New Roman" pitchFamily="18" charset="0"/>
                <a:cs typeface="Times New Roman" pitchFamily="18" charset="0"/>
              </a:rPr>
              <a:t>feeders.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On the contrary, there is no slack bus in the calculation of LSDF. This means that the information of all buses is considered, and this is one of the reasons for the high performances of our method.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PTDF based formulation is usually regarded as a large-signal sensitive power flow model, but the performance of PTDF is not robust enough as the maximum error of PTDF can reach hundreds of MW in large-scale </a:t>
            </a:r>
            <a:r>
              <a:rPr lang="en-IN" sz="2000" dirty="0" smtClean="0">
                <a:latin typeface="Times New Roman" pitchFamily="18" charset="0"/>
                <a:cs typeface="Times New Roman" pitchFamily="18" charset="0"/>
              </a:rPr>
              <a:t>systems.</a:t>
            </a:r>
          </a:p>
          <a:p>
            <a:pPr algn="just">
              <a:lnSpc>
                <a:spcPct val="150000"/>
              </a:lnSpc>
            </a:pPr>
            <a:r>
              <a:rPr lang="en-IN" sz="2000" dirty="0" smtClean="0">
                <a:latin typeface="Times New Roman" pitchFamily="18" charset="0"/>
                <a:cs typeface="Times New Roman" pitchFamily="18" charset="0"/>
              </a:rPr>
              <a:t>These methods generally show excellent performance around the AC-PF base point, and they are more common in system real-time </a:t>
            </a:r>
            <a:r>
              <a:rPr lang="en-IN" sz="2000" dirty="0" smtClean="0">
                <a:latin typeface="Times New Roman" pitchFamily="18" charset="0"/>
                <a:cs typeface="Times New Roman" pitchFamily="18" charset="0"/>
              </a:rPr>
              <a:t>analysis</a:t>
            </a:r>
          </a:p>
          <a:p>
            <a:pPr algn="just">
              <a:lnSpc>
                <a:spcPct val="150000"/>
              </a:lnSpc>
            </a:pPr>
            <a:r>
              <a:rPr lang="en-IN" sz="2000" dirty="0" smtClean="0">
                <a:latin typeface="Times New Roman" pitchFamily="18" charset="0"/>
                <a:cs typeface="Times New Roman" pitchFamily="18" charset="0"/>
              </a:rPr>
              <a:t>The performance of PTDF is basically in our expectations. Its approximation performance is also very stable, and it can also be applied in system with large perturbations.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49428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Zero Duality Gap in Optimal Power Flow Problem</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Lavaei and S. H. Low,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In this paper, we propose semidefinite  programming (SDP) optimization, which is the dual of an equivalent form of the OPF problem.</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Fast Grid Security Assessment With N-k Contingencies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F. Yang, X. H. Guan, and Q. Z. Zhai,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key idea is to construct a small number of representative constraints to equivalently represent the huge number of original security constraints.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PTDF-based power system equivalents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Cheng and T. J. Overbye,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Reducing the system into a smaller equivalent, based on congestion zones, can substantially reduce the computational requirements.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DC Power Flow Revisited</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Stott, J. Jardim, and O. Alsac,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When their MW flows are reasonably correct (and this is by no means assured), they can often offer compelling advantages.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jpg"/>
          <p:cNvPicPr>
            <a:picLocks noGrp="1" noChangeAspect="1" noChangeArrowheads="1"/>
          </p:cNvPicPr>
          <p:nvPr>
            <p:ph idx="1"/>
          </p:nvPr>
        </p:nvPicPr>
        <p:blipFill>
          <a:blip r:embed="rId2"/>
          <a:srcRect/>
          <a:stretch>
            <a:fillRect/>
          </a:stretch>
        </p:blipFill>
        <p:spPr bwMode="auto">
          <a:xfrm>
            <a:off x="1600200" y="1371600"/>
            <a:ext cx="7010400" cy="4876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92500" lnSpcReduction="10000"/>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a data-based linearization method and makes a meaningful investigation on this method. Based on this idea, a new type of PTDF-liked linear power flow model is proposed in this paper. The LSDF, which is the proposed linear power flow model, has excellent approximation performance and has physical meanings close to PTDF. The proposed method has great potentials in many power optimization problems, especially when the systems are operating under large perturbations or systems require cold-start linear models only. This method has data-based adaptability and it is easy to be extended and applied to other types of linear power flow models. Hope this article can provide new ideas for the field of power flow linearization.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a:t>
            </a:r>
            <a:r>
              <a:rPr lang="en-IN" sz="1600" dirty="0" err="1" smtClean="0">
                <a:latin typeface="Times New Roman" pitchFamily="18" charset="0"/>
                <a:cs typeface="Times New Roman" pitchFamily="18" charset="0"/>
              </a:rPr>
              <a:t>Lavaei</a:t>
            </a:r>
            <a:r>
              <a:rPr lang="en-IN" sz="1600" dirty="0" smtClean="0">
                <a:latin typeface="Times New Roman" pitchFamily="18" charset="0"/>
                <a:cs typeface="Times New Roman" pitchFamily="18" charset="0"/>
              </a:rPr>
              <a:t> and S. H. Low, "Zero Duality Gap in Optimal Power Flow Problem," (in English), </a:t>
            </a:r>
            <a:r>
              <a:rPr lang="en-IN" sz="1600" dirty="0" err="1" smtClean="0">
                <a:latin typeface="Times New Roman" pitchFamily="18" charset="0"/>
                <a:cs typeface="Times New Roman" pitchFamily="18" charset="0"/>
              </a:rPr>
              <a:t>Ieee</a:t>
            </a:r>
            <a:r>
              <a:rPr lang="en-IN" sz="1600" dirty="0" smtClean="0">
                <a:latin typeface="Times New Roman" pitchFamily="18" charset="0"/>
                <a:cs typeface="Times New Roman" pitchFamily="18" charset="0"/>
              </a:rPr>
              <a:t> Transactions on Power Systems, vol. 27, no. 1, pp. 92-107, Feb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Y. F. Yang, X. H. Guan, and Q. Z. </a:t>
            </a:r>
            <a:r>
              <a:rPr lang="en-IN" sz="1600" dirty="0" err="1" smtClean="0">
                <a:latin typeface="Times New Roman" pitchFamily="18" charset="0"/>
                <a:cs typeface="Times New Roman" pitchFamily="18" charset="0"/>
              </a:rPr>
              <a:t>Zhai</a:t>
            </a:r>
            <a:r>
              <a:rPr lang="en-IN" sz="1600" dirty="0" smtClean="0">
                <a:latin typeface="Times New Roman" pitchFamily="18" charset="0"/>
                <a:cs typeface="Times New Roman" pitchFamily="18" charset="0"/>
              </a:rPr>
              <a:t>, "Fast Grid Security Assessment With N-k Contingencies," (in English), </a:t>
            </a:r>
            <a:r>
              <a:rPr lang="en-IN" sz="1600" dirty="0" err="1" smtClean="0">
                <a:latin typeface="Times New Roman" pitchFamily="18" charset="0"/>
                <a:cs typeface="Times New Roman" pitchFamily="18" charset="0"/>
              </a:rPr>
              <a:t>Ieee</a:t>
            </a:r>
            <a:r>
              <a:rPr lang="en-IN" sz="1600" dirty="0" smtClean="0">
                <a:latin typeface="Times New Roman" pitchFamily="18" charset="0"/>
                <a:cs typeface="Times New Roman" pitchFamily="18" charset="0"/>
              </a:rPr>
              <a:t> Transactions on Power Systems, vol. 32, no. 3, pp. 2193-2203, May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X. Cheng and T. J. </a:t>
            </a:r>
            <a:r>
              <a:rPr lang="en-IN" sz="1600" dirty="0" err="1" smtClean="0">
                <a:latin typeface="Times New Roman" pitchFamily="18" charset="0"/>
                <a:cs typeface="Times New Roman" pitchFamily="18" charset="0"/>
              </a:rPr>
              <a:t>Overbye</a:t>
            </a:r>
            <a:r>
              <a:rPr lang="en-IN" sz="1600" dirty="0" smtClean="0">
                <a:latin typeface="Times New Roman" pitchFamily="18" charset="0"/>
                <a:cs typeface="Times New Roman" pitchFamily="18" charset="0"/>
              </a:rPr>
              <a:t>, "PTDF-based power system equivalents," (in English), </a:t>
            </a:r>
            <a:r>
              <a:rPr lang="en-IN" sz="1600" dirty="0" err="1" smtClean="0">
                <a:latin typeface="Times New Roman" pitchFamily="18" charset="0"/>
                <a:cs typeface="Times New Roman" pitchFamily="18" charset="0"/>
              </a:rPr>
              <a:t>Ieee</a:t>
            </a:r>
            <a:r>
              <a:rPr lang="en-IN" sz="1600" dirty="0" smtClean="0">
                <a:latin typeface="Times New Roman" pitchFamily="18" charset="0"/>
                <a:cs typeface="Times New Roman" pitchFamily="18" charset="0"/>
              </a:rPr>
              <a:t> Transactions on Power Systems, vol. 20, no. 4, pp. 1868-1876, Nov 2005.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B. Stott, J. </a:t>
            </a:r>
            <a:r>
              <a:rPr lang="en-IN" sz="1600" dirty="0" err="1" smtClean="0">
                <a:latin typeface="Times New Roman" pitchFamily="18" charset="0"/>
                <a:cs typeface="Times New Roman" pitchFamily="18" charset="0"/>
              </a:rPr>
              <a:t>Jardim</a:t>
            </a:r>
            <a:r>
              <a:rPr lang="en-IN" sz="1600" dirty="0" smtClean="0">
                <a:latin typeface="Times New Roman" pitchFamily="18" charset="0"/>
                <a:cs typeface="Times New Roman" pitchFamily="18" charset="0"/>
              </a:rPr>
              <a:t>, and O. </a:t>
            </a:r>
            <a:r>
              <a:rPr lang="en-IN" sz="1600" dirty="0" err="1" smtClean="0">
                <a:latin typeface="Times New Roman" pitchFamily="18" charset="0"/>
                <a:cs typeface="Times New Roman" pitchFamily="18" charset="0"/>
              </a:rPr>
              <a:t>Alsac</a:t>
            </a:r>
            <a:r>
              <a:rPr lang="en-IN" sz="1600" dirty="0" smtClean="0">
                <a:latin typeface="Times New Roman" pitchFamily="18" charset="0"/>
                <a:cs typeface="Times New Roman" pitchFamily="18" charset="0"/>
              </a:rPr>
              <a:t>, "DC Power Flow Revisited," (in English), </a:t>
            </a:r>
            <a:r>
              <a:rPr lang="en-IN" sz="1600" dirty="0" err="1" smtClean="0">
                <a:latin typeface="Times New Roman" pitchFamily="18" charset="0"/>
                <a:cs typeface="Times New Roman" pitchFamily="18" charset="0"/>
              </a:rPr>
              <a:t>Ieee</a:t>
            </a:r>
            <a:r>
              <a:rPr lang="en-IN" sz="1600" dirty="0" smtClean="0">
                <a:latin typeface="Times New Roman" pitchFamily="18" charset="0"/>
                <a:cs typeface="Times New Roman" pitchFamily="18" charset="0"/>
              </a:rPr>
              <a:t> Transactions on Power Systems, vol. 24, no. 3, pp. 1290-1300, Aug 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 R. Di Fazio, M. Russo, S. </a:t>
            </a:r>
            <a:r>
              <a:rPr lang="en-IN" sz="1600" dirty="0" err="1" smtClean="0">
                <a:latin typeface="Times New Roman" pitchFamily="18" charset="0"/>
                <a:cs typeface="Times New Roman" pitchFamily="18" charset="0"/>
              </a:rPr>
              <a:t>Valeri</a:t>
            </a:r>
            <a:r>
              <a:rPr lang="en-IN" sz="1600" dirty="0" smtClean="0">
                <a:latin typeface="Times New Roman" pitchFamily="18" charset="0"/>
                <a:cs typeface="Times New Roman" pitchFamily="18" charset="0"/>
              </a:rPr>
              <a:t>, and M. De </a:t>
            </a:r>
            <a:r>
              <a:rPr lang="en-IN" sz="1600" dirty="0" err="1" smtClean="0">
                <a:latin typeface="Times New Roman" pitchFamily="18" charset="0"/>
                <a:cs typeface="Times New Roman" pitchFamily="18" charset="0"/>
              </a:rPr>
              <a:t>Santis</a:t>
            </a:r>
            <a:r>
              <a:rPr lang="en-IN" sz="1600" dirty="0" smtClean="0">
                <a:latin typeface="Times New Roman" pitchFamily="18" charset="0"/>
                <a:cs typeface="Times New Roman" pitchFamily="18" charset="0"/>
              </a:rPr>
              <a:t>, "Linear method for steady-state analysis of radial distribution systems," (in English), International Journal of Electrical Power &amp; Energy Systems, vol. 99, pp. 744-755, Jul 2018.</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Z. F. Yang, K. G. </a:t>
            </a:r>
            <a:r>
              <a:rPr lang="en-IN" sz="1500" dirty="0" err="1" smtClean="0">
                <a:latin typeface="Times New Roman" pitchFamily="18" charset="0"/>
                <a:cs typeface="Times New Roman" pitchFamily="18" charset="0"/>
              </a:rPr>
              <a:t>Xie</a:t>
            </a:r>
            <a:r>
              <a:rPr lang="en-IN" sz="1500" dirty="0" smtClean="0">
                <a:latin typeface="Times New Roman" pitchFamily="18" charset="0"/>
                <a:cs typeface="Times New Roman" pitchFamily="18" charset="0"/>
              </a:rPr>
              <a:t>, J. Yu, H. W. </a:t>
            </a:r>
            <a:r>
              <a:rPr lang="en-IN" sz="1500" dirty="0" err="1" smtClean="0">
                <a:latin typeface="Times New Roman" pitchFamily="18" charset="0"/>
                <a:cs typeface="Times New Roman" pitchFamily="18" charset="0"/>
              </a:rPr>
              <a:t>Zhong</a:t>
            </a:r>
            <a:r>
              <a:rPr lang="en-IN" sz="1500" dirty="0" smtClean="0">
                <a:latin typeface="Times New Roman" pitchFamily="18" charset="0"/>
                <a:cs typeface="Times New Roman" pitchFamily="18" charset="0"/>
              </a:rPr>
              <a:t>, N. Zhang, and Q. Xia, "A General Formulation of Linear Power Flow Models: Basic Theory and Error Analysis," (in English), </a:t>
            </a:r>
            <a:r>
              <a:rPr lang="en-IN" sz="1500" dirty="0" err="1" smtClean="0">
                <a:latin typeface="Times New Roman" pitchFamily="18" charset="0"/>
                <a:cs typeface="Times New Roman" pitchFamily="18" charset="0"/>
              </a:rPr>
              <a:t>Ieee</a:t>
            </a:r>
            <a:r>
              <a:rPr lang="en-IN" sz="1500" dirty="0" smtClean="0">
                <a:latin typeface="Times New Roman" pitchFamily="18" charset="0"/>
                <a:cs typeface="Times New Roman" pitchFamily="18" charset="0"/>
              </a:rPr>
              <a:t> Transactions on Power Systems, vol. 34, no. 2, pp. 1315-1324, Mar 2019.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R. W. Jiang, J. H. Wang, and Y. P. Guan, "Robust Unit Commitment With Wind Power and Pumped Storage Hydro," (in English), </a:t>
            </a:r>
            <a:r>
              <a:rPr lang="en-IN" sz="1500" dirty="0" err="1" smtClean="0">
                <a:latin typeface="Times New Roman" pitchFamily="18" charset="0"/>
                <a:cs typeface="Times New Roman" pitchFamily="18" charset="0"/>
              </a:rPr>
              <a:t>Ieee</a:t>
            </a:r>
            <a:r>
              <a:rPr lang="en-IN" sz="1500" dirty="0" smtClean="0">
                <a:latin typeface="Times New Roman" pitchFamily="18" charset="0"/>
                <a:cs typeface="Times New Roman" pitchFamily="18" charset="0"/>
              </a:rPr>
              <a:t> Transactions on Power Systems, vol. 27, no. 2, pp. 800-810, May 2012.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Q. Z. </a:t>
            </a:r>
            <a:r>
              <a:rPr lang="en-IN" sz="1500" dirty="0" err="1" smtClean="0">
                <a:latin typeface="Times New Roman" pitchFamily="18" charset="0"/>
                <a:cs typeface="Times New Roman" pitchFamily="18" charset="0"/>
              </a:rPr>
              <a:t>Zhai</a:t>
            </a:r>
            <a:r>
              <a:rPr lang="en-IN" sz="1500" dirty="0" smtClean="0">
                <a:latin typeface="Times New Roman" pitchFamily="18" charset="0"/>
                <a:cs typeface="Times New Roman" pitchFamily="18" charset="0"/>
              </a:rPr>
              <a:t>, X. Li, X. J. Lei, and X. H. Guan, "Transmission Constrained UC With Wind Power: An All-Scenario-Feasible MILP Formulation With Strong </a:t>
            </a:r>
            <a:r>
              <a:rPr lang="en-IN" sz="1500" dirty="0" err="1" smtClean="0">
                <a:latin typeface="Times New Roman" pitchFamily="18" charset="0"/>
                <a:cs typeface="Times New Roman" pitchFamily="18" charset="0"/>
              </a:rPr>
              <a:t>Nonanticipativity</a:t>
            </a:r>
            <a:r>
              <a:rPr lang="en-IN" sz="1500" dirty="0" smtClean="0">
                <a:latin typeface="Times New Roman" pitchFamily="18" charset="0"/>
                <a:cs typeface="Times New Roman" pitchFamily="18" charset="0"/>
              </a:rPr>
              <a:t>," (in English), </a:t>
            </a:r>
            <a:r>
              <a:rPr lang="en-IN" sz="1500" dirty="0" err="1" smtClean="0">
                <a:latin typeface="Times New Roman" pitchFamily="18" charset="0"/>
                <a:cs typeface="Times New Roman" pitchFamily="18" charset="0"/>
              </a:rPr>
              <a:t>Ieee</a:t>
            </a:r>
            <a:r>
              <a:rPr lang="en-IN" sz="1500" dirty="0" smtClean="0">
                <a:latin typeface="Times New Roman" pitchFamily="18" charset="0"/>
                <a:cs typeface="Times New Roman" pitchFamily="18" charset="0"/>
              </a:rPr>
              <a:t> Transactions on Power Systems, vol. 32, no. 3, pp. 1805-1817, May 2017.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M. Z. </a:t>
            </a:r>
            <a:r>
              <a:rPr lang="en-IN" sz="1500" dirty="0" err="1" smtClean="0">
                <a:latin typeface="Times New Roman" pitchFamily="18" charset="0"/>
                <a:cs typeface="Times New Roman" pitchFamily="18" charset="0"/>
              </a:rPr>
              <a:t>Kamh</a:t>
            </a:r>
            <a:r>
              <a:rPr lang="en-IN" sz="1500" dirty="0" smtClean="0">
                <a:latin typeface="Times New Roman" pitchFamily="18" charset="0"/>
                <a:cs typeface="Times New Roman" pitchFamily="18" charset="0"/>
              </a:rPr>
              <a:t> and R. </a:t>
            </a:r>
            <a:r>
              <a:rPr lang="en-IN" sz="1500" dirty="0" err="1" smtClean="0">
                <a:latin typeface="Times New Roman" pitchFamily="18" charset="0"/>
                <a:cs typeface="Times New Roman" pitchFamily="18" charset="0"/>
              </a:rPr>
              <a:t>Iravani</a:t>
            </a:r>
            <a:r>
              <a:rPr lang="en-IN" sz="1500" dirty="0" smtClean="0">
                <a:latin typeface="Times New Roman" pitchFamily="18" charset="0"/>
                <a:cs typeface="Times New Roman" pitchFamily="18" charset="0"/>
              </a:rPr>
              <a:t>, "A Sequence Frame-Based Distributed Slack Bus Model for Energy Management of Active Distribution Networks," (in English), </a:t>
            </a:r>
            <a:r>
              <a:rPr lang="en-IN" sz="1500" dirty="0" err="1" smtClean="0">
                <a:latin typeface="Times New Roman" pitchFamily="18" charset="0"/>
                <a:cs typeface="Times New Roman" pitchFamily="18" charset="0"/>
              </a:rPr>
              <a:t>Ieee</a:t>
            </a:r>
            <a:r>
              <a:rPr lang="en-IN" sz="1500" dirty="0" smtClean="0">
                <a:latin typeface="Times New Roman" pitchFamily="18" charset="0"/>
                <a:cs typeface="Times New Roman" pitchFamily="18" charset="0"/>
              </a:rPr>
              <a:t> Transactions on Smart Grid, vol. 3, no. 2, pp. 828-836, Jun 2012.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[10</a:t>
            </a:r>
            <a:r>
              <a:rPr lang="en-IN" sz="1500" dirty="0" smtClean="0">
                <a:latin typeface="Times New Roman" pitchFamily="18" charset="0"/>
                <a:cs typeface="Times New Roman" pitchFamily="18" charset="0"/>
              </a:rPr>
              <a:t>] K. </a:t>
            </a:r>
            <a:r>
              <a:rPr lang="en-IN" sz="1500" dirty="0" err="1" smtClean="0">
                <a:latin typeface="Times New Roman" pitchFamily="18" charset="0"/>
                <a:cs typeface="Times New Roman" pitchFamily="18" charset="0"/>
              </a:rPr>
              <a:t>Dyijotham</a:t>
            </a:r>
            <a:r>
              <a:rPr lang="en-IN" sz="1500" dirty="0" smtClean="0">
                <a:latin typeface="Times New Roman" pitchFamily="18" charset="0"/>
                <a:cs typeface="Times New Roman" pitchFamily="18" charset="0"/>
              </a:rPr>
              <a:t> and D. K. </a:t>
            </a:r>
            <a:r>
              <a:rPr lang="en-IN" sz="1500" dirty="0" err="1" smtClean="0">
                <a:latin typeface="Times New Roman" pitchFamily="18" charset="0"/>
                <a:cs typeface="Times New Roman" pitchFamily="18" charset="0"/>
              </a:rPr>
              <a:t>Molzahn</a:t>
            </a:r>
            <a:r>
              <a:rPr lang="en-IN" sz="1500" dirty="0" smtClean="0">
                <a:latin typeface="Times New Roman" pitchFamily="18" charset="0"/>
                <a:cs typeface="Times New Roman" pitchFamily="18" charset="0"/>
              </a:rPr>
              <a:t>, "Error Bounds on the DC Power Flow Approximation: A Convex Relaxation Approach," (in English), 2016 </a:t>
            </a:r>
            <a:r>
              <a:rPr lang="en-IN" sz="1500" dirty="0" err="1" smtClean="0">
                <a:latin typeface="Times New Roman" pitchFamily="18" charset="0"/>
                <a:cs typeface="Times New Roman" pitchFamily="18" charset="0"/>
              </a:rPr>
              <a:t>Ieee</a:t>
            </a:r>
            <a:r>
              <a:rPr lang="en-IN" sz="1500" dirty="0" smtClean="0">
                <a:latin typeface="Times New Roman" pitchFamily="18" charset="0"/>
                <a:cs typeface="Times New Roman" pitchFamily="18" charset="0"/>
              </a:rPr>
              <a:t> 55th Conference on Decision and Control (</a:t>
            </a:r>
            <a:r>
              <a:rPr lang="en-IN" sz="1500" dirty="0" err="1" smtClean="0">
                <a:latin typeface="Times New Roman" pitchFamily="18" charset="0"/>
                <a:cs typeface="Times New Roman" pitchFamily="18" charset="0"/>
              </a:rPr>
              <a:t>Cdc</a:t>
            </a:r>
            <a:r>
              <a:rPr lang="en-IN" sz="1500" dirty="0" smtClean="0">
                <a:latin typeface="Times New Roman" pitchFamily="18" charset="0"/>
                <a:cs typeface="Times New Roman" pitchFamily="18" charset="0"/>
              </a:rPr>
              <a:t>), pp. 2411-2418, 2016.</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1301</TotalTime>
  <Words>1542</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Data Based Linear Power Flow Model Investigation of a Least-Squares Based Approximation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2021-05-29T07:03:54Z</dcterms:modified>
</cp:coreProperties>
</file>