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Coordinated Optimal Power Flow for Integrated Active Distribution Network and Virtual Power Plants Using Decentralized Algorithm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the wide application of distributed energy technology in active distribution networks (ADNs), virtual power plants (VPPs) are introduced as a promising integration and management technology. To coordinate their operation schedule and ensure confidentiality, we establish a coordinated optimal power flow (OPF) model and propose an efficient decentralized algorithm based on multi-parametric quadratic programming and Benders decomposition. In feasible sub-problems, the quadratic exchanging functions are built, which greatly accelerates the convergence process. In infeasible sub-problems, feasible cut sets can be calculated based on benders decomposition. Besides, an effective relaxation method is developed to address degeneracy problem. To eliminate redundant feasible cut sets, a predetermined feasible region is constructed according to the characteristics of each VPP. The effectiveness of the proposed method is demonstrated via numerical tests using two cases of different scales. The results show that the proposed method converges much faster than some prevailing methods. Furthermore, the coordinated OPF has better fuel economy than conventional OPF scheme.</a:t>
            </a:r>
          </a:p>
          <a:p>
            <a:pPr algn="just"/>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aforementioned SOP-based coordinated VVC problem cannot be solved by the existing method efficiently.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section, using the linearization and conic relaxation, the original model is transmitted into an MISOCP model to realize a rapid and accurate calculation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should be noted that there exists a relatively small gap between this solution and the solution to the original MINLP model, which is mainly caused by the conic relaxation deviation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this paper considers a comprehensive objective function of the minimum total operational cost and voltage deviation, the conic relaxation results in a small gap between the two models.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order to solve the problem of safe operation and active management of high-permeability distributed power supply in distribution networks, active distribution network (ADN) technology has emerged as the time’s requirement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optimal dispatching method has played an important role in promoting the consumption of renewable energy and has played a positive role in solving environmental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online energy management based on the ADMM algorithm has been developed to address the high uncertainty issue in the networked </a:t>
            </a:r>
            <a:r>
              <a:rPr lang="en-IN" sz="2000" dirty="0" err="1" smtClean="0">
                <a:latin typeface="Times New Roman" pitchFamily="18" charset="0"/>
                <a:cs typeface="Times New Roman" pitchFamily="18" charset="0"/>
              </a:rPr>
              <a:t>microgrids</a:t>
            </a:r>
            <a:r>
              <a:rPr lang="en-IN" sz="2000" dirty="0" smtClean="0">
                <a:latin typeface="Times New Roman" pitchFamily="18" charset="0"/>
                <a:cs typeface="Times New Roman" pitchFamily="18" charset="0"/>
              </a:rPr>
              <a:t> dispatching, and the algorithm provides a less conservative schedule than the robust optimization-based </a:t>
            </a:r>
            <a:r>
              <a:rPr lang="en-IN" sz="2000" dirty="0" smtClean="0">
                <a:latin typeface="Times New Roman" pitchFamily="18" charset="0"/>
                <a:cs typeface="Times New Roman" pitchFamily="18" charset="0"/>
              </a:rPr>
              <a:t>approach.</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time-series optimization model for coordinated VVC based on SOP is developed in this paper.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model considers the cooperation of SOP and multiple regulation devices to eliminate voltage violations while minimizing the operation costs of ADNs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Distflow</a:t>
            </a:r>
            <a:r>
              <a:rPr lang="en-IN" sz="2000" dirty="0" smtClean="0">
                <a:latin typeface="Times New Roman" pitchFamily="18" charset="0"/>
                <a:cs typeface="Times New Roman" pitchFamily="18" charset="0"/>
              </a:rPr>
              <a:t> branch model, proposed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is used for modelling the distribution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By linearization and conic relaxation, the coordinated VVC problem is converted into an MISOCP model which can efficiently obtain the global optimal solution of the proposed </a:t>
            </a:r>
            <a:r>
              <a:rPr lang="en-IN" sz="2000" dirty="0" smtClean="0">
                <a:latin typeface="Times New Roman" pitchFamily="18" charset="0"/>
                <a:cs typeface="Times New Roman" pitchFamily="18" charset="0"/>
              </a:rPr>
              <a:t>formulation.</a:t>
            </a:r>
          </a:p>
          <a:p>
            <a:pPr algn="just">
              <a:lnSpc>
                <a:spcPct val="150000"/>
              </a:lnSpc>
            </a:pPr>
            <a:r>
              <a:rPr lang="en-IN" sz="2000" dirty="0" smtClean="0">
                <a:latin typeface="Times New Roman" pitchFamily="18" charset="0"/>
                <a:cs typeface="Times New Roman" pitchFamily="18" charset="0"/>
              </a:rPr>
              <a:t>Thus, through the proposed MISOCP formulation, a good quality solution with a relaxed optimality gap can be efficiently </a:t>
            </a:r>
            <a:r>
              <a:rPr lang="en-IN" sz="2000" dirty="0" smtClean="0">
                <a:latin typeface="Times New Roman" pitchFamily="18" charset="0"/>
                <a:cs typeface="Times New Roman" pitchFamily="18" charset="0"/>
              </a:rPr>
              <a:t>obtained.</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 </a:t>
            </a:r>
            <a:r>
              <a:rPr lang="en-IN" sz="2000" dirty="0" err="1" smtClean="0">
                <a:latin typeface="Times New Roman" pitchFamily="18" charset="0"/>
                <a:cs typeface="Times New Roman" pitchFamily="18" charset="0"/>
              </a:rPr>
              <a:t>linearized</a:t>
            </a:r>
            <a:r>
              <a:rPr lang="en-IN" sz="2000" dirty="0" smtClean="0">
                <a:latin typeface="Times New Roman" pitchFamily="18" charset="0"/>
                <a:cs typeface="Times New Roman" pitchFamily="18" charset="0"/>
              </a:rPr>
              <a:t> stochastic programming framework has been proposed to model the uncertainties of renewable energy sources, energy prices, load demands, and the integrated renewable energy sources and battery systems that are of higher importance to enhance management </a:t>
            </a:r>
            <a:r>
              <a:rPr lang="en-IN" sz="2000" dirty="0" smtClean="0">
                <a:latin typeface="Times New Roman" pitchFamily="18" charset="0"/>
                <a:cs typeface="Times New Roman" pitchFamily="18" charset="0"/>
              </a:rPr>
              <a:t>efficiency.</a:t>
            </a:r>
          </a:p>
          <a:p>
            <a:pPr algn="just">
              <a:lnSpc>
                <a:spcPct val="150000"/>
              </a:lnSpc>
            </a:pPr>
            <a:r>
              <a:rPr lang="en-IN" sz="2000" dirty="0" smtClean="0">
                <a:latin typeface="Times New Roman" pitchFamily="18" charset="0"/>
                <a:cs typeface="Times New Roman" pitchFamily="18" charset="0"/>
              </a:rPr>
              <a:t>The overall power supply pressure and the network losses of the ADN can be effectively reduced when operating in the bi-level distributed optimal dispatching mode. This makes the voltage quality of ADN performs </a:t>
            </a:r>
            <a:r>
              <a:rPr lang="en-IN" sz="2000" dirty="0" smtClean="0">
                <a:latin typeface="Times New Roman" pitchFamily="18" charset="0"/>
                <a:cs typeface="Times New Roman" pitchFamily="18" charset="0"/>
              </a:rPr>
              <a:t>better.</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can effectively balance the power conflict between ADN and multi-stakeholder.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Distribution network capacity assessment: Variable DG and active networks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Ochoa, L.F.; Dent, C.J.; Harrison, G.P.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ANM schemes embedded into the OPF include coordinated voltage control, adaptive power factor and energy curtailment.</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Explanation and Prospect of Ubiquitous Electric Power Internet of Things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Yang, T.; Zhai, F.; Zhao, Y.; Pen, H.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current electric power networks will be more reliable, secure, flexible and durable by implementing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in power systems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3022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Optimal reconfiguration of radial distribution systems using artificial intelligence methods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Venkatesh, B.; Chandramohan, S.; Kayalvizhi, N.; Kumudini-Devi, R.P.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Reconfiguration of radial distribution system is the significant way of altering the flow of power through lines.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Hierarchical cluster based multispecies particle swarm optimization for fuzzy system optimization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latin typeface="Times New Roman"/>
                          <a:ea typeface="Calibri"/>
                          <a:cs typeface="Latha"/>
                        </a:rPr>
                        <a:t>Juang</a:t>
                      </a:r>
                      <a:r>
                        <a:rPr lang="en-US" sz="2000" dirty="0">
                          <a:latin typeface="Times New Roman"/>
                          <a:ea typeface="Calibri"/>
                          <a:cs typeface="Latha"/>
                        </a:rPr>
                        <a:t>, C.; Hsiao, C.; Hsu, C. </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objective of this paper is to learn Takagi-</a:t>
                      </a:r>
                      <a:r>
                        <a:rPr lang="en-US" sz="2000" dirty="0" err="1">
                          <a:solidFill>
                            <a:srgbClr val="333333"/>
                          </a:solidFill>
                          <a:latin typeface="Times New Roman"/>
                          <a:ea typeface="Calibri"/>
                          <a:cs typeface="Latha"/>
                        </a:rPr>
                        <a:t>Sugeno</a:t>
                      </a:r>
                      <a:r>
                        <a:rPr lang="en-US" sz="2000" dirty="0">
                          <a:solidFill>
                            <a:srgbClr val="333333"/>
                          </a:solidFill>
                          <a:latin typeface="Times New Roman"/>
                          <a:ea typeface="Calibri"/>
                          <a:cs typeface="Latha"/>
                        </a:rPr>
                        <a:t>-Kang (TSK) type fuzzy rules with high accuracy.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2.jpg"/>
          <p:cNvPicPr>
            <a:picLocks noGrp="1" noChangeAspect="1" noChangeArrowheads="1"/>
          </p:cNvPicPr>
          <p:nvPr>
            <p:ph idx="1"/>
          </p:nvPr>
        </p:nvPicPr>
        <p:blipFill>
          <a:blip r:embed="rId2"/>
          <a:srcRect/>
          <a:stretch>
            <a:fillRect/>
          </a:stretch>
        </p:blipFill>
        <p:spPr bwMode="auto">
          <a:xfrm>
            <a:off x="1905000" y="1524000"/>
            <a:ext cx="6553200" cy="4419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1143000"/>
          </a:xfrm>
        </p:spPr>
        <p:txBody>
          <a:bodyPr/>
          <a:lstStyle/>
          <a:p>
            <a:r>
              <a:rPr lang="en-US" dirty="0" smtClean="0"/>
              <a:t>CONCLUTION</a:t>
            </a:r>
            <a:endParaRPr lang="en-US" dirty="0"/>
          </a:p>
        </p:txBody>
      </p:sp>
      <p:sp>
        <p:nvSpPr>
          <p:cNvPr id="3" name="Content Placeholder 2"/>
          <p:cNvSpPr>
            <a:spLocks noGrp="1"/>
          </p:cNvSpPr>
          <p:nvPr>
            <p:ph idx="1"/>
          </p:nvPr>
        </p:nvSpPr>
        <p:spPr>
          <a:xfrm>
            <a:off x="1295400" y="9906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    In </a:t>
            </a:r>
            <a:r>
              <a:rPr lang="en-IN" sz="1600" dirty="0" smtClean="0">
                <a:latin typeface="Times New Roman" pitchFamily="18" charset="0"/>
                <a:cs typeface="Times New Roman" pitchFamily="18" charset="0"/>
              </a:rPr>
              <a:t>this paper, the ADN is rationally partitioned, and a bi-level distributed optimization model of ADN including wind power, photovoltaic, gas turbine, energy storage system, flexible load, electric vehicle charging and discharging station is established to solve the new problem that the DSO and VMG participate in the grid economic dispatching as a new stakeholder. Further, the ADMM is applied to solve the distributed model. In the distributed dispatching process, only the expected power needs to be exchanged, which makes the communication burden be greatly reduced, and each multi-stakeholder’s privacy security increased. Finally, the adjusted IEEE 33 bus is taken as an example, and the advantages of the proposed bi-level distributed optimization model are verified by comparing the bi-level distributed optimization dispatching with independent optimization dispatching. The simulation results show the effectiveness and stability of the model in dealing with multi-stakeholder participation in grid dispatching, it can effectively balance the power conflict between ADN and multi-stakeholder</a:t>
            </a:r>
            <a:endParaRPr lang="en-US" sz="16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a:t>
            </a:r>
            <a:r>
              <a:rPr lang="en-IN" sz="1500" dirty="0" smtClean="0">
                <a:latin typeface="Times New Roman" pitchFamily="18" charset="0"/>
                <a:cs typeface="Times New Roman" pitchFamily="18" charset="0"/>
              </a:rPr>
              <a:t>Ochoa, L.F.; Dent, C.J.; Harrison, G.P</a:t>
            </a:r>
            <a:r>
              <a:rPr lang="en-IN" sz="1500" dirty="0" smtClean="0">
                <a:latin typeface="Times New Roman" pitchFamily="18" charset="0"/>
                <a:cs typeface="Times New Roman" pitchFamily="18" charset="0"/>
              </a:rPr>
              <a:t>. Distribution network capacity assessment: Variable DG and active networks. IEEE Trans. Power Syst. 2010, 25, 87–95.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2</a:t>
            </a:r>
            <a:r>
              <a:rPr lang="en-IN" sz="1500" dirty="0" smtClean="0">
                <a:latin typeface="Times New Roman" pitchFamily="18" charset="0"/>
                <a:cs typeface="Times New Roman" pitchFamily="18" charset="0"/>
              </a:rPr>
              <a:t>. Yang, T.; </a:t>
            </a:r>
            <a:r>
              <a:rPr lang="en-IN" sz="1500" dirty="0" err="1" smtClean="0">
                <a:latin typeface="Times New Roman" pitchFamily="18" charset="0"/>
                <a:cs typeface="Times New Roman" pitchFamily="18" charset="0"/>
              </a:rPr>
              <a:t>Zhai</a:t>
            </a:r>
            <a:r>
              <a:rPr lang="en-IN" sz="1500" dirty="0" smtClean="0">
                <a:latin typeface="Times New Roman" pitchFamily="18" charset="0"/>
                <a:cs typeface="Times New Roman" pitchFamily="18" charset="0"/>
              </a:rPr>
              <a:t>, F.; Zhao, Y.; Pen, H</a:t>
            </a:r>
            <a:r>
              <a:rPr lang="en-IN" sz="1500" dirty="0" smtClean="0">
                <a:latin typeface="Times New Roman" pitchFamily="18" charset="0"/>
                <a:cs typeface="Times New Roman" pitchFamily="18" charset="0"/>
              </a:rPr>
              <a:t>. </a:t>
            </a:r>
            <a:r>
              <a:rPr lang="en-IN" sz="1500" dirty="0" smtClean="0">
                <a:latin typeface="Times New Roman" pitchFamily="18" charset="0"/>
                <a:cs typeface="Times New Roman" pitchFamily="18" charset="0"/>
              </a:rPr>
              <a:t>Explanation and Prospect of Ubiquitous Electric Power Internet of Things. </a:t>
            </a:r>
            <a:r>
              <a:rPr lang="en-IN" sz="1500" dirty="0" err="1" smtClean="0">
                <a:latin typeface="Times New Roman" pitchFamily="18" charset="0"/>
                <a:cs typeface="Times New Roman" pitchFamily="18" charset="0"/>
              </a:rPr>
              <a:t>Autom</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Electr</a:t>
            </a:r>
            <a:r>
              <a:rPr lang="en-IN" sz="1500" dirty="0" smtClean="0">
                <a:latin typeface="Times New Roman" pitchFamily="18" charset="0"/>
                <a:cs typeface="Times New Roman" pitchFamily="18" charset="0"/>
              </a:rPr>
              <a:t>. Power Syst. 2019, 43, 9–20, In Chinese.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3</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Venkatesh</a:t>
            </a:r>
            <a:r>
              <a:rPr lang="en-IN" sz="1500" dirty="0" smtClean="0">
                <a:latin typeface="Times New Roman" pitchFamily="18" charset="0"/>
                <a:cs typeface="Times New Roman" pitchFamily="18" charset="0"/>
              </a:rPr>
              <a:t>, B.; </a:t>
            </a:r>
            <a:r>
              <a:rPr lang="en-IN" sz="1500" dirty="0" err="1" smtClean="0">
                <a:latin typeface="Times New Roman" pitchFamily="18" charset="0"/>
                <a:cs typeface="Times New Roman" pitchFamily="18" charset="0"/>
              </a:rPr>
              <a:t>Chandramohan</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Kayalvizhi</a:t>
            </a:r>
            <a:r>
              <a:rPr lang="en-IN" sz="1500" dirty="0" smtClean="0">
                <a:latin typeface="Times New Roman" pitchFamily="18" charset="0"/>
                <a:cs typeface="Times New Roman" pitchFamily="18" charset="0"/>
              </a:rPr>
              <a:t>, N.; </a:t>
            </a:r>
            <a:r>
              <a:rPr lang="en-IN" sz="1500" dirty="0" err="1" smtClean="0">
                <a:latin typeface="Times New Roman" pitchFamily="18" charset="0"/>
                <a:cs typeface="Times New Roman" pitchFamily="18" charset="0"/>
              </a:rPr>
              <a:t>Kumudini</a:t>
            </a:r>
            <a:r>
              <a:rPr lang="en-IN" sz="1500" dirty="0" smtClean="0">
                <a:latin typeface="Times New Roman" pitchFamily="18" charset="0"/>
                <a:cs typeface="Times New Roman" pitchFamily="18" charset="0"/>
              </a:rPr>
              <a:t>-Devi, R.P. Optimal reconfiguration of radial distribution systems using artificial intelligence methods. In Proceedings of the 2009 IEEE Toronto International Conference Science and Technology for Humanity (TIC-STH), Toronto, ON, Canada, 26–27 September 2009; pp. 660–665.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4</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Juang</a:t>
            </a:r>
            <a:r>
              <a:rPr lang="en-IN" sz="1500" dirty="0" smtClean="0">
                <a:latin typeface="Times New Roman" pitchFamily="18" charset="0"/>
                <a:cs typeface="Times New Roman" pitchFamily="18" charset="0"/>
              </a:rPr>
              <a:t>, C.; Hsiao, C.; Hsu, C. Hierarchical cluster based multispecies particle swarm optimization for fuzzy system optimization. IEEE Trans. Fuzzy Syst. 2010, 18, 14–26.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5</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Shaaban</a:t>
            </a:r>
            <a:r>
              <a:rPr lang="en-IN" sz="1500" dirty="0" smtClean="0">
                <a:latin typeface="Times New Roman" pitchFamily="18" charset="0"/>
                <a:cs typeface="Times New Roman" pitchFamily="18" charset="0"/>
              </a:rPr>
              <a:t>, M.F.; </a:t>
            </a:r>
            <a:r>
              <a:rPr lang="en-IN" sz="1500" dirty="0" err="1" smtClean="0">
                <a:latin typeface="Times New Roman" pitchFamily="18" charset="0"/>
                <a:cs typeface="Times New Roman" pitchFamily="18" charset="0"/>
              </a:rPr>
              <a:t>Atwa</a:t>
            </a:r>
            <a:r>
              <a:rPr lang="en-IN" sz="1500" dirty="0" smtClean="0">
                <a:latin typeface="Times New Roman" pitchFamily="18" charset="0"/>
                <a:cs typeface="Times New Roman" pitchFamily="18" charset="0"/>
              </a:rPr>
              <a:t>, Y.M.; El-</a:t>
            </a:r>
            <a:r>
              <a:rPr lang="en-IN" sz="1500" dirty="0" err="1" smtClean="0">
                <a:latin typeface="Times New Roman" pitchFamily="18" charset="0"/>
                <a:cs typeface="Times New Roman" pitchFamily="18" charset="0"/>
              </a:rPr>
              <a:t>Saadany</a:t>
            </a:r>
            <a:r>
              <a:rPr lang="en-IN" sz="1500" dirty="0" smtClean="0">
                <a:latin typeface="Times New Roman" pitchFamily="18" charset="0"/>
                <a:cs typeface="Times New Roman" pitchFamily="18" charset="0"/>
              </a:rPr>
              <a:t>, E.F. DG allocation for benefit maximization in distribution networks. IEEE Trans. Power Syst. 2013, 28, 639–649.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a:t>
            </a:r>
            <a:endParaRPr lang="en-US" sz="15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El-</a:t>
            </a:r>
            <a:r>
              <a:rPr lang="en-IN" sz="1500" dirty="0" err="1" smtClean="0">
                <a:latin typeface="Times New Roman" pitchFamily="18" charset="0"/>
                <a:cs typeface="Times New Roman" pitchFamily="18" charset="0"/>
              </a:rPr>
              <a:t>Khattam</a:t>
            </a:r>
            <a:r>
              <a:rPr lang="en-IN" sz="1500" dirty="0" smtClean="0">
                <a:latin typeface="Times New Roman" pitchFamily="18" charset="0"/>
                <a:cs typeface="Times New Roman" pitchFamily="18" charset="0"/>
              </a:rPr>
              <a:t>, W.; Bhattacharya, K.; </a:t>
            </a:r>
            <a:r>
              <a:rPr lang="en-IN" sz="1500" dirty="0" err="1" smtClean="0">
                <a:latin typeface="Times New Roman" pitchFamily="18" charset="0"/>
                <a:cs typeface="Times New Roman" pitchFamily="18" charset="0"/>
              </a:rPr>
              <a:t>Hegazy</a:t>
            </a:r>
            <a:r>
              <a:rPr lang="en-IN" sz="1500" dirty="0" smtClean="0">
                <a:latin typeface="Times New Roman" pitchFamily="18" charset="0"/>
                <a:cs typeface="Times New Roman" pitchFamily="18" charset="0"/>
              </a:rPr>
              <a:t>, Y.; </a:t>
            </a:r>
            <a:r>
              <a:rPr lang="en-IN" sz="1500" dirty="0" err="1" smtClean="0">
                <a:latin typeface="Times New Roman" pitchFamily="18" charset="0"/>
                <a:cs typeface="Times New Roman" pitchFamily="18" charset="0"/>
              </a:rPr>
              <a:t>Salama</a:t>
            </a:r>
            <a:r>
              <a:rPr lang="en-IN" sz="1500" dirty="0" smtClean="0">
                <a:latin typeface="Times New Roman" pitchFamily="18" charset="0"/>
                <a:cs typeface="Times New Roman" pitchFamily="18" charset="0"/>
              </a:rPr>
              <a:t>, M.M.A. Optimal investment planning for distributed generation in a competitive electricity market. IEEE Trans. Power Syst. 2004, 19, 1674–1684.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7</a:t>
            </a:r>
            <a:r>
              <a:rPr lang="en-IN" sz="1500" dirty="0" smtClean="0">
                <a:latin typeface="Times New Roman" pitchFamily="18" charset="0"/>
                <a:cs typeface="Times New Roman" pitchFamily="18" charset="0"/>
              </a:rPr>
              <a:t>. Zia, M.F.; </a:t>
            </a:r>
            <a:r>
              <a:rPr lang="en-IN" sz="1500" dirty="0" err="1" smtClean="0">
                <a:latin typeface="Times New Roman" pitchFamily="18" charset="0"/>
                <a:cs typeface="Times New Roman" pitchFamily="18" charset="0"/>
              </a:rPr>
              <a:t>Benbouzid</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Elbouchikhi</a:t>
            </a:r>
            <a:r>
              <a:rPr lang="en-IN" sz="1500" dirty="0" smtClean="0">
                <a:latin typeface="Times New Roman" pitchFamily="18" charset="0"/>
                <a:cs typeface="Times New Roman" pitchFamily="18" charset="0"/>
              </a:rPr>
              <a:t>, E.; </a:t>
            </a:r>
            <a:r>
              <a:rPr lang="en-IN" sz="1500" dirty="0" err="1" smtClean="0">
                <a:latin typeface="Times New Roman" pitchFamily="18" charset="0"/>
                <a:cs typeface="Times New Roman" pitchFamily="18" charset="0"/>
              </a:rPr>
              <a:t>Muyeen</a:t>
            </a:r>
            <a:r>
              <a:rPr lang="en-IN" sz="1500" dirty="0" smtClean="0">
                <a:latin typeface="Times New Roman" pitchFamily="18" charset="0"/>
                <a:cs typeface="Times New Roman" pitchFamily="18" charset="0"/>
              </a:rPr>
              <a:t>, S.M.; </a:t>
            </a:r>
            <a:r>
              <a:rPr lang="en-IN" sz="1500" dirty="0" err="1" smtClean="0">
                <a:latin typeface="Times New Roman" pitchFamily="18" charset="0"/>
                <a:cs typeface="Times New Roman" pitchFamily="18" charset="0"/>
              </a:rPr>
              <a:t>Techato</a:t>
            </a:r>
            <a:r>
              <a:rPr lang="en-IN" sz="1500" dirty="0" smtClean="0">
                <a:latin typeface="Times New Roman" pitchFamily="18" charset="0"/>
                <a:cs typeface="Times New Roman" pitchFamily="18" charset="0"/>
              </a:rPr>
              <a:t>, K.; Guerrero, J.M. </a:t>
            </a:r>
            <a:r>
              <a:rPr lang="en-IN" sz="1500" dirty="0" err="1" smtClean="0">
                <a:latin typeface="Times New Roman" pitchFamily="18" charset="0"/>
                <a:cs typeface="Times New Roman" pitchFamily="18" charset="0"/>
              </a:rPr>
              <a:t>Microgrid</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Transactive</a:t>
            </a:r>
            <a:r>
              <a:rPr lang="en-IN" sz="1500" dirty="0" smtClean="0">
                <a:latin typeface="Times New Roman" pitchFamily="18" charset="0"/>
                <a:cs typeface="Times New Roman" pitchFamily="18" charset="0"/>
              </a:rPr>
              <a:t> Energy: Review, Architectures, Distributed Ledger Technologies, and Market Analysis. IEEE Access 2020, 8, 19410–19432.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8</a:t>
            </a:r>
            <a:r>
              <a:rPr lang="en-IN" sz="1500" dirty="0" smtClean="0">
                <a:latin typeface="Times New Roman" pitchFamily="18" charset="0"/>
                <a:cs typeface="Times New Roman" pitchFamily="18" charset="0"/>
              </a:rPr>
              <a:t>. Du, P.; Chen, Z.; Chen, Y.; Ma, Z.; Ding, H. Bi-level </a:t>
            </a:r>
            <a:r>
              <a:rPr lang="en-IN" sz="1500" dirty="0" err="1" smtClean="0">
                <a:latin typeface="Times New Roman" pitchFamily="18" charset="0"/>
                <a:cs typeface="Times New Roman" pitchFamily="18" charset="0"/>
              </a:rPr>
              <a:t>linearized</a:t>
            </a:r>
            <a:r>
              <a:rPr lang="en-IN" sz="1500" dirty="0" smtClean="0">
                <a:latin typeface="Times New Roman" pitchFamily="18" charset="0"/>
                <a:cs typeface="Times New Roman" pitchFamily="18" charset="0"/>
              </a:rPr>
              <a:t> dispatching model of active distribution network with multi-stakeholder participation based on analytical target cascading. IEEE Access 2019, 7, 154844–154858.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9</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Farrokhifar</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Aghdam</a:t>
            </a:r>
            <a:r>
              <a:rPr lang="en-IN" sz="1500" dirty="0" smtClean="0">
                <a:latin typeface="Times New Roman" pitchFamily="18" charset="0"/>
                <a:cs typeface="Times New Roman" pitchFamily="18" charset="0"/>
              </a:rPr>
              <a:t>, F.H.; </a:t>
            </a:r>
            <a:r>
              <a:rPr lang="en-IN" sz="1500" dirty="0" err="1" smtClean="0">
                <a:latin typeface="Times New Roman" pitchFamily="18" charset="0"/>
                <a:cs typeface="Times New Roman" pitchFamily="18" charset="0"/>
              </a:rPr>
              <a:t>Alahyari</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Monavari</a:t>
            </a:r>
            <a:r>
              <a:rPr lang="en-IN" sz="1500" dirty="0" smtClean="0">
                <a:latin typeface="Times New Roman" pitchFamily="18" charset="0"/>
                <a:cs typeface="Times New Roman" pitchFamily="18" charset="0"/>
              </a:rPr>
              <a:t>, A.; Safari, A. Optimal energy management and sizing of renewable energy and battery systems in residential sectors via a stochastic MILP model. </a:t>
            </a:r>
            <a:r>
              <a:rPr lang="en-IN" sz="1500" dirty="0" err="1" smtClean="0">
                <a:latin typeface="Times New Roman" pitchFamily="18" charset="0"/>
                <a:cs typeface="Times New Roman" pitchFamily="18" charset="0"/>
              </a:rPr>
              <a:t>Electr</a:t>
            </a:r>
            <a:r>
              <a:rPr lang="en-IN" sz="1500" dirty="0" smtClean="0">
                <a:latin typeface="Times New Roman" pitchFamily="18" charset="0"/>
                <a:cs typeface="Times New Roman" pitchFamily="18" charset="0"/>
              </a:rPr>
              <a:t>. Power Syst. Res. 2020, 187, 106483.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10</a:t>
            </a:r>
            <a:r>
              <a:rPr lang="en-IN" sz="1500" dirty="0" smtClean="0">
                <a:latin typeface="Times New Roman" pitchFamily="18" charset="0"/>
                <a:cs typeface="Times New Roman" pitchFamily="18" charset="0"/>
              </a:rPr>
              <a:t>. Lu, J.; Chu, W.; </a:t>
            </a:r>
            <a:r>
              <a:rPr lang="en-IN" sz="1500" dirty="0" err="1" smtClean="0">
                <a:latin typeface="Times New Roman" pitchFamily="18" charset="0"/>
                <a:cs typeface="Times New Roman" pitchFamily="18" charset="0"/>
              </a:rPr>
              <a:t>Ren</a:t>
            </a:r>
            <a:r>
              <a:rPr lang="en-IN" sz="1500" dirty="0" smtClean="0">
                <a:latin typeface="Times New Roman" pitchFamily="18" charset="0"/>
                <a:cs typeface="Times New Roman" pitchFamily="18" charset="0"/>
              </a:rPr>
              <a:t>, H.; He, T.; Wang, F. Coordinated optimal dispatch of multi-stakeholder game based on demand response for active distribution network. IET Renew. Power </a:t>
            </a:r>
            <a:r>
              <a:rPr lang="en-IN" sz="1500" dirty="0" err="1" smtClean="0">
                <a:latin typeface="Times New Roman" pitchFamily="18" charset="0"/>
                <a:cs typeface="Times New Roman" pitchFamily="18" charset="0"/>
              </a:rPr>
              <a:t>Gener</a:t>
            </a:r>
            <a:r>
              <a:rPr lang="en-IN" sz="1500" dirty="0" smtClean="0">
                <a:latin typeface="Times New Roman" pitchFamily="18" charset="0"/>
                <a:cs typeface="Times New Roman" pitchFamily="18" charset="0"/>
              </a:rPr>
              <a:t>. 2019, 13, 898–904.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1347</TotalTime>
  <Words>1472</Words>
  <Application>Microsoft Office PowerPoint</Application>
  <PresentationFormat>On-screen Show (4:3)</PresentationFormat>
  <Paragraphs>69</Paragraphs>
  <Slides>14</Slides>
  <Notes>3</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Coordinated Optimal Power Flow for Integrated Active Distribution Network and Virtual Power Plants Using Decentralized Algorithm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2021-05-29T10:22:19Z</dcterms:modified>
</cp:coreProperties>
</file>