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Transmission Range Extension of PT-symmetry-based Wireless Power Transfer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wireless power transfer (WPT) system based on parity-time (PT) symmetry has been proved to be a promising WPT system due to its characteristics of constant efficiency and output power. However, the PT-symmetric range is limited, and it is necessary to widen the PT-symmetric region to extend the distance of constant and efficient transmission. The novel PT-symmetry-based WPT system with an inductor added on the receiving circuit is proposed in this paper. Firstly, the model of the proposed system is established by utilizing the coupled mode theory (CMT), and the performance differences between the proposed system and the original PT-symmetric system are studied, and it is found that the critical coupling coefficient of the proposed system is smaller than that of the original PT-symmetric system. Secondly, to improve the efficiency of the proposed structure, the method of increasing the inductance of the transmitting coil is also put forward. Finally, the experimental results are basically consistent with the theoretical results, and the validity of the proposed approach is verified.</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isolated state (5.62 MHz) exists in the </a:t>
            </a:r>
            <a:r>
              <a:rPr lang="en-IN" sz="2000" dirty="0" err="1" smtClean="0">
                <a:latin typeface="Times New Roman" pitchFamily="18" charset="0"/>
                <a:cs typeface="Times New Roman" pitchFamily="18" charset="0"/>
              </a:rPr>
              <a:t>bandgap</a:t>
            </a:r>
            <a:r>
              <a:rPr lang="en-IN" sz="2000" dirty="0" smtClean="0">
                <a:latin typeface="Times New Roman" pitchFamily="18" charset="0"/>
                <a:cs typeface="Times New Roman" pitchFamily="18" charset="0"/>
              </a:rPr>
              <a:t> of the spectrum, which belongs to the TEM shown by red </a:t>
            </a:r>
            <a:r>
              <a:rPr lang="en-IN" sz="2000" dirty="0" smtClean="0">
                <a:latin typeface="Times New Roman" pitchFamily="18" charset="0"/>
                <a:cs typeface="Times New Roman" pitchFamily="18" charset="0"/>
              </a:rPr>
              <a:t>arrow.</a:t>
            </a:r>
          </a:p>
          <a:p>
            <a:pPr algn="just">
              <a:lnSpc>
                <a:spcPct val="150000"/>
              </a:lnSpc>
            </a:pPr>
            <a:r>
              <a:rPr lang="en-IN" sz="2000" dirty="0" smtClean="0">
                <a:latin typeface="Times New Roman" pitchFamily="18" charset="0"/>
                <a:cs typeface="Times New Roman" pitchFamily="18" charset="0"/>
              </a:rPr>
              <a:t>Inspired by the long-range WPT with TEMs in this work, it is expected to use more complex topological structures to achieve energy transmission with more functions, such as the WPT devices whose direction can be selected flexibly in the </a:t>
            </a:r>
            <a:r>
              <a:rPr lang="en-IN" sz="2000" dirty="0" err="1" smtClean="0">
                <a:latin typeface="Times New Roman" pitchFamily="18" charset="0"/>
                <a:cs typeface="Times New Roman" pitchFamily="18" charset="0"/>
              </a:rPr>
              <a:t>quasiperiodic</a:t>
            </a:r>
            <a:r>
              <a:rPr lang="en-IN" sz="2000" dirty="0" smtClean="0">
                <a:latin typeface="Times New Roman" pitchFamily="18" charset="0"/>
                <a:cs typeface="Times New Roman" pitchFamily="18" charset="0"/>
              </a:rPr>
              <a:t> or </a:t>
            </a:r>
            <a:r>
              <a:rPr lang="en-IN" sz="2000" dirty="0" err="1" smtClean="0">
                <a:latin typeface="Times New Roman" pitchFamily="18" charset="0"/>
                <a:cs typeface="Times New Roman" pitchFamily="18" charset="0"/>
              </a:rPr>
              <a:t>trimer</a:t>
            </a:r>
            <a:r>
              <a:rPr lang="en-IN" sz="2000" dirty="0" smtClean="0">
                <a:latin typeface="Times New Roman" pitchFamily="18" charset="0"/>
                <a:cs typeface="Times New Roman" pitchFamily="18" charset="0"/>
              </a:rPr>
              <a:t> topological chains.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clearly seen that two LED lamps with 0.5-W at both ends of the structure are lighted up with the aid of 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intuitively show the TEM can be used for WPT, a power signal source is used to excite the TEM.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the WPT technology has motivated considerable research and development in the past two </a:t>
            </a:r>
            <a:r>
              <a:rPr lang="en-IN" sz="2000" dirty="0" smtClean="0">
                <a:latin typeface="Times New Roman" pitchFamily="18" charset="0"/>
                <a:cs typeface="Times New Roman" pitchFamily="18" charset="0"/>
              </a:rPr>
              <a:t>decades, </a:t>
            </a:r>
            <a:r>
              <a:rPr lang="en-IN" sz="2000" dirty="0" smtClean="0">
                <a:latin typeface="Times New Roman" pitchFamily="18" charset="0"/>
                <a:cs typeface="Times New Roman" pitchFamily="18" charset="0"/>
              </a:rPr>
              <a:t>there are still several fundamental issues which need further investigation to maximize the potential of this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Traditional </a:t>
            </a:r>
            <a:r>
              <a:rPr lang="en-IN" sz="2000" dirty="0" smtClean="0">
                <a:latin typeface="Times New Roman" pitchFamily="18" charset="0"/>
                <a:cs typeface="Times New Roman" pitchFamily="18" charset="0"/>
              </a:rPr>
              <a:t>WPT systems are not robust against alteration of distance and misalignment between coils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variations in the terminating impedance of an electric power grid or battery over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This is because while a positive resistor causes energy dissipations, a negative resistor represents an energy source.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Photonic topological edge modes (TEMs) can overcome the scattering losses caused by structural defects and disorders, which have been proposed for numerous topologically protected photonic devices, such as unidirectional waveguides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robust delay </a:t>
            </a:r>
            <a:r>
              <a:rPr lang="en-IN" sz="2000" dirty="0" smtClean="0">
                <a:latin typeface="Times New Roman" pitchFamily="18" charset="0"/>
                <a:cs typeface="Times New Roman" pitchFamily="18" charset="0"/>
              </a:rPr>
              <a:t>lines </a:t>
            </a:r>
            <a:r>
              <a:rPr lang="en-IN" sz="2000" dirty="0" smtClean="0">
                <a:latin typeface="Times New Roman" pitchFamily="18" charset="0"/>
                <a:cs typeface="Times New Roman" pitchFamily="18" charset="0"/>
              </a:rPr>
              <a:t>and single-mode </a:t>
            </a:r>
            <a:r>
              <a:rPr lang="en-IN" sz="2000" dirty="0" smtClean="0">
                <a:latin typeface="Times New Roman" pitchFamily="18" charset="0"/>
                <a:cs typeface="Times New Roman" pitchFamily="18" charset="0"/>
              </a:rPr>
              <a:t>lasers.</a:t>
            </a:r>
          </a:p>
          <a:p>
            <a:pPr algn="just">
              <a:lnSpc>
                <a:spcPct val="150000"/>
              </a:lnSpc>
            </a:pPr>
            <a:r>
              <a:rPr lang="en-IN" sz="2000" dirty="0" smtClean="0">
                <a:latin typeface="Times New Roman" pitchFamily="18" charset="0"/>
                <a:cs typeface="Times New Roman" pitchFamily="18" charset="0"/>
              </a:rPr>
              <a:t>As another effective solution, magnetic resonance WPT is proposed to achieve mid-range efficient energy </a:t>
            </a:r>
            <a:r>
              <a:rPr lang="en-IN" sz="2000" dirty="0" smtClean="0">
                <a:latin typeface="Times New Roman" pitchFamily="18" charset="0"/>
                <a:cs typeface="Times New Roman" pitchFamily="18" charset="0"/>
              </a:rPr>
              <a:t>transmission</a:t>
            </a:r>
          </a:p>
          <a:p>
            <a:pPr algn="just">
              <a:lnSpc>
                <a:spcPct val="150000"/>
              </a:lnSpc>
            </a:pPr>
            <a:r>
              <a:rPr lang="en-IN" sz="2000" dirty="0" smtClean="0">
                <a:latin typeface="Times New Roman" pitchFamily="18" charset="0"/>
                <a:cs typeface="Times New Roman" pitchFamily="18" charset="0"/>
              </a:rPr>
              <a:t>we recently proposed that the nontrivial </a:t>
            </a:r>
            <a:r>
              <a:rPr lang="en-IN" sz="2000" dirty="0" err="1" smtClean="0">
                <a:latin typeface="Times New Roman" pitchFamily="18" charset="0"/>
                <a:cs typeface="Times New Roman" pitchFamily="18" charset="0"/>
              </a:rPr>
              <a:t>dimer</a:t>
            </a:r>
            <a:r>
              <a:rPr lang="en-IN" sz="2000" dirty="0" smtClean="0">
                <a:latin typeface="Times New Roman" pitchFamily="18" charset="0"/>
                <a:cs typeface="Times New Roman" pitchFamily="18" charset="0"/>
              </a:rPr>
              <a:t> chain will provide a suitable platform for people to study the robust WPT in RF </a:t>
            </a:r>
            <a:r>
              <a:rPr lang="en-IN" sz="2000" dirty="0" smtClean="0">
                <a:latin typeface="Times New Roman" pitchFamily="18" charset="0"/>
                <a:cs typeface="Times New Roman" pitchFamily="18" charset="0"/>
              </a:rPr>
              <a:t>regime. </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one hand, similar to the Domino structure composed of the coupled resonators for long-range WPT [64], the topological </a:t>
            </a:r>
            <a:r>
              <a:rPr lang="en-IN" sz="2000" dirty="0" err="1" smtClean="0">
                <a:latin typeface="Times New Roman" pitchFamily="18" charset="0"/>
                <a:cs typeface="Times New Roman" pitchFamily="18" charset="0"/>
              </a:rPr>
              <a:t>dimer</a:t>
            </a:r>
            <a:r>
              <a:rPr lang="en-IN" sz="2000" dirty="0" smtClean="0">
                <a:latin typeface="Times New Roman" pitchFamily="18" charset="0"/>
                <a:cs typeface="Times New Roman" pitchFamily="18" charset="0"/>
              </a:rPr>
              <a:t> chain can be used to realize the efficient long-range </a:t>
            </a:r>
            <a:r>
              <a:rPr lang="en-IN" sz="2000" dirty="0" smtClean="0">
                <a:latin typeface="Times New Roman" pitchFamily="18" charset="0"/>
                <a:cs typeface="Times New Roman" pitchFamily="18" charset="0"/>
              </a:rPr>
              <a:t>WPT.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Besides, the range of inductive power transfer remains a principal challenge. In spite of advances in various coil designs and the capability to create spatial Bessel </a:t>
            </a:r>
            <a:r>
              <a:rPr lang="en-IN" sz="2000" dirty="0" smtClean="0">
                <a:latin typeface="Times New Roman" pitchFamily="18" charset="0"/>
                <a:cs typeface="Times New Roman" pitchFamily="18" charset="0"/>
              </a:rPr>
              <a:t>beams, </a:t>
            </a:r>
            <a:r>
              <a:rPr lang="en-IN" sz="2000" dirty="0" smtClean="0">
                <a:latin typeface="Times New Roman" pitchFamily="18" charset="0"/>
                <a:cs typeface="Times New Roman" pitchFamily="18" charset="0"/>
              </a:rPr>
              <a:t>it remains difficult to overcome the performance deterioration due to the poor tolerance in coil misalignment, especially in the weak-coupling </a:t>
            </a:r>
            <a:r>
              <a:rPr lang="en-IN" sz="2000" dirty="0" smtClean="0">
                <a:latin typeface="Times New Roman" pitchFamily="18" charset="0"/>
                <a:cs typeface="Times New Roman" pitchFamily="18" charset="0"/>
              </a:rPr>
              <a:t>regime.</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system, high-efficiency power transfer always takes place at ω0, and the performance is rather insensitive to the offset between the receiver and the transmitting module (i.e., κ variations) and to changes in the receiver’s load </a:t>
            </a:r>
            <a:r>
              <a:rPr lang="en-IN" sz="2000" dirty="0" smtClean="0">
                <a:latin typeface="Times New Roman" pitchFamily="18" charset="0"/>
                <a:cs typeface="Times New Roman" pitchFamily="18" charset="0"/>
              </a:rPr>
              <a:t>impedance.</a:t>
            </a:r>
          </a:p>
          <a:p>
            <a:pPr algn="just">
              <a:lnSpc>
                <a:spcPct val="150000"/>
              </a:lnSpc>
            </a:pPr>
            <a:r>
              <a:rPr lang="en-IN" sz="2000" dirty="0" smtClean="0">
                <a:latin typeface="Times New Roman" pitchFamily="18" charset="0"/>
                <a:cs typeface="Times New Roman" pitchFamily="18" charset="0"/>
              </a:rPr>
              <a:t>To date, several techniques have been proposed to optimize the efficiency of power transfer, which include dynamic adjustment of operating frequency (resonant-frequency tracking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combination of multiple receivers and repeaters for adaptive impedance </a:t>
            </a:r>
            <a:r>
              <a:rPr lang="en-IN" sz="2000" dirty="0" smtClean="0">
                <a:latin typeface="Times New Roman" pitchFamily="18" charset="0"/>
                <a:cs typeface="Times New Roman" pitchFamily="18" charset="0"/>
              </a:rPr>
              <a:t>matching, </a:t>
            </a:r>
            <a:r>
              <a:rPr lang="en-IN" sz="2000" dirty="0" smtClean="0">
                <a:latin typeface="Times New Roman" pitchFamily="18" charset="0"/>
                <a:cs typeface="Times New Roman" pitchFamily="18" charset="0"/>
              </a:rPr>
              <a:t>and adding nonlinear tuning elements in circuits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Wireless power transfer charging system for AIMDs and pacemakers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T. Campi, S. Cruciani, F. Palandrani, V. De Santis, A. Hirata, and M. Feliziani,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This paper deals with the electric and magnetic field (EMF) safety aspects of a wireless power transfer (WPT) system based on magnetic resonant coupling between two coils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Past, present and future trends of non-radiative wireless power transfer</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R. Hui,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aims at providing a brief history of some key concepts and technologies that pave the way for modern WPT research and applications.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Modern advances in wireless power transfer systems for roadway powered electric vehicles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 Mi, G. Buja, S. Y. Choi, and C. T. Rim,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Major milestones of the developments of other RPEVs are also summarized.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charger placement and power allocation for maximizing charging quality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Zhang, Z. Qian, J. Wu, F. Kong, and S. Lu,</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Existing studies have mainly focused on maximizing network lifetime, optimizing charging efficiency, minimizing charging delay, etc.</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905000" y="1600200"/>
            <a:ext cx="64770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We </a:t>
            </a:r>
            <a:r>
              <a:rPr lang="en-IN" sz="1600" dirty="0" smtClean="0">
                <a:latin typeface="Times New Roman" pitchFamily="18" charset="0"/>
                <a:cs typeface="Times New Roman" pitchFamily="18" charset="0"/>
              </a:rPr>
              <a:t>have shown that a real and constant </a:t>
            </a:r>
            <a:r>
              <a:rPr lang="en-IN" sz="1600" dirty="0" err="1" smtClean="0">
                <a:latin typeface="Times New Roman" pitchFamily="18" charset="0"/>
                <a:cs typeface="Times New Roman" pitchFamily="18" charset="0"/>
              </a:rPr>
              <a:t>eigenfrequency</a:t>
            </a:r>
            <a:r>
              <a:rPr lang="en-IN" sz="1600" dirty="0" smtClean="0">
                <a:latin typeface="Times New Roman" pitchFamily="18" charset="0"/>
                <a:cs typeface="Times New Roman" pitchFamily="18" charset="0"/>
              </a:rPr>
              <a:t> in the higher-order PT-symmetric electronic systems can be exploited to realize a robust wireless power transfer platform without hopping the frequency of operation. In this system, the two-dimensional </a:t>
            </a:r>
            <a:r>
              <a:rPr lang="en-IN" sz="1600" dirty="0" err="1" smtClean="0">
                <a:latin typeface="Times New Roman" pitchFamily="18" charset="0"/>
                <a:cs typeface="Times New Roman" pitchFamily="18" charset="0"/>
              </a:rPr>
              <a:t>eigenspectrum</a:t>
            </a:r>
            <a:r>
              <a:rPr lang="en-IN" sz="1600" dirty="0" smtClean="0">
                <a:latin typeface="Times New Roman" pitchFamily="18" charset="0"/>
                <a:cs typeface="Times New Roman" pitchFamily="18" charset="0"/>
              </a:rPr>
              <a:t> is flat with respect to changes in the coupling strength and the gain-loss parameter, thus ensuring a consistently high efficiency that is not influenced by distance and alignment between the receiver and the power supplier [which comprises both transmitter and repeater(s)]. Additionally, this effect is prominent even for the midrange wireless power transfer with loose magnetic coupling. The third-order PT circuit described here also exhibits bifurcating </a:t>
            </a:r>
            <a:r>
              <a:rPr lang="en-IN" sz="1600" dirty="0" err="1" smtClean="0">
                <a:latin typeface="Times New Roman" pitchFamily="18" charset="0"/>
                <a:cs typeface="Times New Roman" pitchFamily="18" charset="0"/>
              </a:rPr>
              <a:t>eigenfrequencies</a:t>
            </a:r>
            <a:r>
              <a:rPr lang="en-IN" sz="1600" dirty="0" smtClean="0">
                <a:latin typeface="Times New Roman" pitchFamily="18" charset="0"/>
                <a:cs typeface="Times New Roman" pitchFamily="18" charset="0"/>
              </a:rPr>
              <a:t>, which, together with the invariant and real one (of interest for WPT applications), may enable a multifunctional platform that simultaneously provides wireless charging and sensing. Further studies may make a breakthrough in dynamic and alignment-free wireless charging technology with extended range.</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Lu,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D. I. Kim, and Z. Han, Wireless charger networking for mobile devices: Fundamentals, standards, and applications, IEEE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22, 126 (2015). </a:t>
            </a:r>
          </a:p>
          <a:p>
            <a:pPr algn="just">
              <a:lnSpc>
                <a:spcPct val="160000"/>
              </a:lnSpc>
            </a:pPr>
            <a:r>
              <a:rPr lang="en-IN" sz="1600" dirty="0" smtClean="0">
                <a:latin typeface="Times New Roman" pitchFamily="18" charset="0"/>
                <a:cs typeface="Times New Roman" pitchFamily="18" charset="0"/>
              </a:rPr>
              <a:t>[2] T. </a:t>
            </a:r>
            <a:r>
              <a:rPr lang="en-IN" sz="1600" dirty="0" err="1" smtClean="0">
                <a:latin typeface="Times New Roman" pitchFamily="18" charset="0"/>
                <a:cs typeface="Times New Roman" pitchFamily="18" charset="0"/>
              </a:rPr>
              <a:t>Campi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Cruciani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Palandrani</a:t>
            </a:r>
            <a:r>
              <a:rPr lang="en-IN" sz="1600" dirty="0" smtClean="0">
                <a:latin typeface="Times New Roman" pitchFamily="18" charset="0"/>
                <a:cs typeface="Times New Roman" pitchFamily="18" charset="0"/>
              </a:rPr>
              <a:t>, V. De </a:t>
            </a:r>
            <a:r>
              <a:rPr lang="en-IN" sz="1600" dirty="0" err="1" smtClean="0">
                <a:latin typeface="Times New Roman" pitchFamily="18" charset="0"/>
                <a:cs typeface="Times New Roman" pitchFamily="18" charset="0"/>
              </a:rPr>
              <a:t>Santis</a:t>
            </a:r>
            <a:r>
              <a:rPr lang="en-IN" sz="1600" dirty="0" smtClean="0">
                <a:latin typeface="Times New Roman" pitchFamily="18" charset="0"/>
                <a:cs typeface="Times New Roman" pitchFamily="18" charset="0"/>
              </a:rPr>
              <a:t>, A. Hirata, and M. </a:t>
            </a:r>
            <a:r>
              <a:rPr lang="en-IN" sz="1600" dirty="0" err="1" smtClean="0">
                <a:latin typeface="Times New Roman" pitchFamily="18" charset="0"/>
                <a:cs typeface="Times New Roman" pitchFamily="18" charset="0"/>
              </a:rPr>
              <a:t>Feliziani</a:t>
            </a:r>
            <a:r>
              <a:rPr lang="en-IN" sz="1600" dirty="0" smtClean="0">
                <a:latin typeface="Times New Roman" pitchFamily="18" charset="0"/>
                <a:cs typeface="Times New Roman" pitchFamily="18" charset="0"/>
              </a:rPr>
              <a:t>, Wireless power transfer charging system for AIMDs and pacemakers, IEEE Trans. Microwave Theory Tech. 64, 633 (2016). </a:t>
            </a:r>
          </a:p>
          <a:p>
            <a:pPr algn="just">
              <a:lnSpc>
                <a:spcPct val="160000"/>
              </a:lnSpc>
            </a:pPr>
            <a:r>
              <a:rPr lang="en-IN" sz="1600" dirty="0" smtClean="0">
                <a:latin typeface="Times New Roman" pitchFamily="18" charset="0"/>
                <a:cs typeface="Times New Roman" pitchFamily="18" charset="0"/>
              </a:rPr>
              <a:t>[3] S. R. </a:t>
            </a:r>
            <a:r>
              <a:rPr lang="en-IN" sz="1600" dirty="0" err="1" smtClean="0">
                <a:latin typeface="Times New Roman" pitchFamily="18" charset="0"/>
                <a:cs typeface="Times New Roman" pitchFamily="18" charset="0"/>
              </a:rPr>
              <a:t>Hui</a:t>
            </a:r>
            <a:r>
              <a:rPr lang="en-IN" sz="1600" dirty="0" smtClean="0">
                <a:latin typeface="Times New Roman" pitchFamily="18" charset="0"/>
                <a:cs typeface="Times New Roman" pitchFamily="18" charset="0"/>
              </a:rPr>
              <a:t>, Past, present and future trends of non-</a:t>
            </a:r>
            <a:r>
              <a:rPr lang="en-IN" sz="1600" dirty="0" err="1" smtClean="0">
                <a:latin typeface="Times New Roman" pitchFamily="18" charset="0"/>
                <a:cs typeface="Times New Roman" pitchFamily="18" charset="0"/>
              </a:rPr>
              <a:t>radiative</a:t>
            </a:r>
            <a:r>
              <a:rPr lang="en-IN" sz="1600" dirty="0" smtClean="0">
                <a:latin typeface="Times New Roman" pitchFamily="18" charset="0"/>
                <a:cs typeface="Times New Roman" pitchFamily="18" charset="0"/>
              </a:rPr>
              <a:t> wireless power transfer, CPSS Trans. Power Electron. Appl., 1, 83 (2016). </a:t>
            </a:r>
          </a:p>
          <a:p>
            <a:pPr algn="just">
              <a:lnSpc>
                <a:spcPct val="160000"/>
              </a:lnSpc>
            </a:pPr>
            <a:r>
              <a:rPr lang="en-IN" sz="1600" dirty="0" smtClean="0">
                <a:latin typeface="Times New Roman" pitchFamily="18" charset="0"/>
                <a:cs typeface="Times New Roman" pitchFamily="18" charset="0"/>
              </a:rPr>
              <a:t>[4] C. C. Mi, G. </a:t>
            </a:r>
            <a:r>
              <a:rPr lang="en-IN" sz="1600" dirty="0" err="1" smtClean="0">
                <a:latin typeface="Times New Roman" pitchFamily="18" charset="0"/>
                <a:cs typeface="Times New Roman" pitchFamily="18" charset="0"/>
              </a:rPr>
              <a:t>Buja</a:t>
            </a:r>
            <a:r>
              <a:rPr lang="en-IN" sz="1600" dirty="0" smtClean="0">
                <a:latin typeface="Times New Roman" pitchFamily="18" charset="0"/>
                <a:cs typeface="Times New Roman" pitchFamily="18" charset="0"/>
              </a:rPr>
              <a:t>, S. Y.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C. T. Rim, Modern advances in wireless power transfer systems for roadway powered electric vehicles, IEEE Trans. </a:t>
            </a:r>
            <a:r>
              <a:rPr lang="en-IN" sz="1600" dirty="0" err="1" smtClean="0">
                <a:latin typeface="Times New Roman" pitchFamily="18" charset="0"/>
                <a:cs typeface="Times New Roman" pitchFamily="18" charset="0"/>
              </a:rPr>
              <a:t>Indust</a:t>
            </a:r>
            <a:r>
              <a:rPr lang="en-IN" sz="1600" dirty="0" smtClean="0">
                <a:latin typeface="Times New Roman" pitchFamily="18" charset="0"/>
                <a:cs typeface="Times New Roman" pitchFamily="18" charset="0"/>
              </a:rPr>
              <a:t>. Electron. 63, 6533 (2016). </a:t>
            </a:r>
          </a:p>
          <a:p>
            <a:pPr algn="just">
              <a:lnSpc>
                <a:spcPct val="160000"/>
              </a:lnSpc>
            </a:pPr>
            <a:r>
              <a:rPr lang="en-IN" sz="1600" dirty="0" smtClean="0">
                <a:latin typeface="Times New Roman" pitchFamily="18" charset="0"/>
                <a:cs typeface="Times New Roman" pitchFamily="18" charset="0"/>
              </a:rPr>
              <a:t>[5] S. Zhang, Z.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J. Wu, F. Kong, and S. Lu, Wireless charger placement and power allocation for maximizing charging quality, IEEE Trans. Mob.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17, 1483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Dai et al., Safe charging for wireless power transfer, IEEE/ACM Trans. Networking (TON) 25, 3531 (2017</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Assawaworrarit</a:t>
            </a:r>
            <a:r>
              <a:rPr lang="en-IN" sz="1600" dirty="0" smtClean="0">
                <a:latin typeface="Times New Roman" pitchFamily="18" charset="0"/>
                <a:cs typeface="Times New Roman" pitchFamily="18" charset="0"/>
              </a:rPr>
              <a:t>, X. Yu, and S. Fan, Robust wireless power transfer using a nonlinear parity–time-symmetric circuit, Nature 546, 387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Kan, F. Lu, T.-D. Nguyen, P. P. Mercier, and C. C. Mi, Integrated coil design for EV wireless charging systems </a:t>
            </a:r>
            <a:r>
              <a:rPr lang="en-IN" sz="1600" dirty="0" err="1" smtClean="0">
                <a:latin typeface="Times New Roman" pitchFamily="18" charset="0"/>
                <a:cs typeface="Times New Roman" pitchFamily="18" charset="0"/>
              </a:rPr>
              <a:t>UsingLCCCompensation</a:t>
            </a:r>
            <a:r>
              <a:rPr lang="en-IN" sz="1600" dirty="0" smtClean="0">
                <a:latin typeface="Times New Roman" pitchFamily="18" charset="0"/>
                <a:cs typeface="Times New Roman" pitchFamily="18" charset="0"/>
              </a:rPr>
              <a:t> topology, IEEE Trans. Power Electron. 33, 9231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Triviño</a:t>
            </a:r>
            <a:r>
              <a:rPr lang="en-IN" sz="1600" dirty="0" smtClean="0">
                <a:latin typeface="Times New Roman" pitchFamily="18" charset="0"/>
                <a:cs typeface="Times New Roman" pitchFamily="18" charset="0"/>
              </a:rPr>
              <a:t>-Cabrera and J. A. </a:t>
            </a:r>
            <a:r>
              <a:rPr lang="en-IN" sz="1600" dirty="0" err="1" smtClean="0">
                <a:latin typeface="Times New Roman" pitchFamily="18" charset="0"/>
                <a:cs typeface="Times New Roman" pitchFamily="18" charset="0"/>
              </a:rPr>
              <a:t>Aguado</a:t>
            </a:r>
            <a:r>
              <a:rPr lang="en-IN" sz="1600" dirty="0" smtClean="0">
                <a:latin typeface="Times New Roman" pitchFamily="18" charset="0"/>
                <a:cs typeface="Times New Roman" pitchFamily="18" charset="0"/>
              </a:rPr>
              <a:t>, Wireless charging for electric vehicles in the smart cities: Technology review and impact, Transportation Power Grid Smart Cities: Communication Networks Services 411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Zhou, B. Zhang, W. Xiao, D.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and Y. Chen, Nonlinear parity-time-symmetric model for constant efficiency wireless power transfer: application to a drone-in-flight wireless charging platform, IEEE Trans. </a:t>
            </a:r>
            <a:r>
              <a:rPr lang="en-IN" sz="1600" dirty="0" err="1" smtClean="0">
                <a:latin typeface="Times New Roman" pitchFamily="18" charset="0"/>
                <a:cs typeface="Times New Roman" pitchFamily="18" charset="0"/>
              </a:rPr>
              <a:t>Indust</a:t>
            </a:r>
            <a:r>
              <a:rPr lang="en-IN" sz="1600" dirty="0" smtClean="0">
                <a:latin typeface="Times New Roman" pitchFamily="18" charset="0"/>
                <a:cs typeface="Times New Roman" pitchFamily="18" charset="0"/>
              </a:rPr>
              <a:t>. Electron. 66, 4097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1503</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Transmission Range Extension of PT-symmetry-based Wireless Power Transfer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2021-05-28T13:23:40Z</dcterms:modified>
</cp:coreProperties>
</file>